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84"/>
  </p:notesMasterIdLst>
  <p:sldIdLst>
    <p:sldId id="256" r:id="rId5"/>
    <p:sldId id="367" r:id="rId6"/>
    <p:sldId id="373" r:id="rId7"/>
    <p:sldId id="374" r:id="rId8"/>
    <p:sldId id="375" r:id="rId9"/>
    <p:sldId id="376" r:id="rId10"/>
    <p:sldId id="377" r:id="rId11"/>
    <p:sldId id="378" r:id="rId12"/>
    <p:sldId id="262" r:id="rId13"/>
    <p:sldId id="257" r:id="rId14"/>
    <p:sldId id="298" r:id="rId15"/>
    <p:sldId id="392" r:id="rId16"/>
    <p:sldId id="300" r:id="rId17"/>
    <p:sldId id="267" r:id="rId18"/>
    <p:sldId id="386" r:id="rId19"/>
    <p:sldId id="360" r:id="rId20"/>
    <p:sldId id="341" r:id="rId21"/>
    <p:sldId id="342" r:id="rId22"/>
    <p:sldId id="343" r:id="rId23"/>
    <p:sldId id="344" r:id="rId24"/>
    <p:sldId id="345" r:id="rId25"/>
    <p:sldId id="346" r:id="rId26"/>
    <p:sldId id="347" r:id="rId27"/>
    <p:sldId id="348" r:id="rId28"/>
    <p:sldId id="349" r:id="rId29"/>
    <p:sldId id="352" r:id="rId30"/>
    <p:sldId id="350" r:id="rId31"/>
    <p:sldId id="351" r:id="rId32"/>
    <p:sldId id="353" r:id="rId33"/>
    <p:sldId id="354" r:id="rId34"/>
    <p:sldId id="393" r:id="rId35"/>
    <p:sldId id="383" r:id="rId36"/>
    <p:sldId id="384" r:id="rId37"/>
    <p:sldId id="389" r:id="rId38"/>
    <p:sldId id="394" r:id="rId39"/>
    <p:sldId id="395" r:id="rId40"/>
    <p:sldId id="299" r:id="rId41"/>
    <p:sldId id="273" r:id="rId42"/>
    <p:sldId id="320" r:id="rId43"/>
    <p:sldId id="314" r:id="rId44"/>
    <p:sldId id="357" r:id="rId45"/>
    <p:sldId id="359" r:id="rId46"/>
    <p:sldId id="336" r:id="rId47"/>
    <p:sldId id="379" r:id="rId48"/>
    <p:sldId id="315" r:id="rId49"/>
    <p:sldId id="397" r:id="rId50"/>
    <p:sldId id="316" r:id="rId51"/>
    <p:sldId id="387" r:id="rId52"/>
    <p:sldId id="317" r:id="rId53"/>
    <p:sldId id="318" r:id="rId54"/>
    <p:sldId id="319" r:id="rId55"/>
    <p:sldId id="270" r:id="rId56"/>
    <p:sldId id="337" r:id="rId57"/>
    <p:sldId id="364" r:id="rId58"/>
    <p:sldId id="361" r:id="rId59"/>
    <p:sldId id="363" r:id="rId60"/>
    <p:sldId id="362" r:id="rId61"/>
    <p:sldId id="365" r:id="rId62"/>
    <p:sldId id="321" r:id="rId63"/>
    <p:sldId id="322" r:id="rId64"/>
    <p:sldId id="323" r:id="rId65"/>
    <p:sldId id="355" r:id="rId66"/>
    <p:sldId id="356" r:id="rId67"/>
    <p:sldId id="324" r:id="rId68"/>
    <p:sldId id="325" r:id="rId69"/>
    <p:sldId id="326" r:id="rId70"/>
    <p:sldId id="368" r:id="rId71"/>
    <p:sldId id="369" r:id="rId72"/>
    <p:sldId id="329" r:id="rId73"/>
    <p:sldId id="330" r:id="rId74"/>
    <p:sldId id="396" r:id="rId75"/>
    <p:sldId id="334" r:id="rId76"/>
    <p:sldId id="274" r:id="rId77"/>
    <p:sldId id="291" r:id="rId78"/>
    <p:sldId id="335" r:id="rId79"/>
    <p:sldId id="266" r:id="rId80"/>
    <p:sldId id="292" r:id="rId81"/>
    <p:sldId id="327" r:id="rId82"/>
    <p:sldId id="328" r:id="rId8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978E15-4994-4D38-A9F7-05DC4A3AC843}" v="215" dt="2019-10-23T09:07:38.571"/>
    <p1510:client id="{0AA3B388-7252-4CF7-A2EE-FAFE91011B6A}" v="661" dt="2019-09-25T20:37:36.313"/>
    <p1510:client id="{1433F54D-2BED-4C6E-8314-18F951DD4EAE}" v="243" dt="2019-10-22T09:41:06.937"/>
    <p1510:client id="{227A22D0-A130-466B-8F08-73FD7E9D9044}" v="13751" dt="2019-10-14T17:46:41.324"/>
    <p1510:client id="{2E1E5807-BC71-48A2-8B26-178A2E081A3A}" v="433" dt="2019-10-16T06:19:07.964"/>
    <p1510:client id="{4B16805F-9A6E-414E-8493-96B0A635B85B}" v="257" dt="2019-10-16T13:54:21.431"/>
    <p1510:client id="{51238C52-B648-4970-B5DA-C9550FD21B77}" v="228" dt="2019-09-25T08:13:41.556"/>
    <p1510:client id="{7438E5E7-0193-464D-B978-6A17E5F5C330}" v="2964" dt="2019-09-25T19:31:37.374"/>
    <p1510:client id="{7944FC36-C868-4473-894B-2EBA2AD3A188}" v="16217" dt="2019-10-07T16:25:45.695"/>
    <p1510:client id="{7C07BF01-4B50-495F-A8C6-344B72928CC0}" v="13234" dt="2019-10-09T16:36:49.124"/>
    <p1510:client id="{851CA928-EA78-4087-920D-98A9FF2B05FE}" v="407" dt="2019-10-22T15:23:31.544"/>
    <p1510:client id="{8536E550-453E-4942-BFF7-E92D2AF35D13}" v="248" dt="2019-10-21T08:38:38.136"/>
    <p1510:client id="{895620E2-91CA-4F45-90EA-3ACAFA65D94F}" v="10" dt="2019-10-22T17:50:54.163"/>
    <p1510:client id="{9D1F9323-8B44-42C7-B6ED-0F4082204093}" v="1" dt="2019-10-15T07:30:41.287"/>
    <p1510:client id="{A009E930-329A-45CA-BCE7-B7B3F451844B}" v="72" dt="2019-10-16T09:10:46.174"/>
    <p1510:client id="{A279D985-63B6-432D-8201-24ACFF7D0B59}" v="355" dt="2019-10-21T11:50:46.274"/>
    <p1510:client id="{C8660731-413E-4CF4-B59D-8DF12CC1EB5D}" v="695" dt="2019-10-16T18:47:37.618"/>
    <p1510:client id="{D4D4D810-B2AF-4B76-9EB7-67B421DECF5D}" v="4031" dt="2019-10-20T10:46:16.114"/>
    <p1510:client id="{DC54D378-5693-46C9-9C62-2131A843E706}" v="360" dt="2019-10-15T10:45:19.203"/>
    <p1510:client id="{EBA0209E-3112-43B2-BBB4-74D2DDA2FF5B}" v="6" dt="2019-09-24T18:14:37.792"/>
    <p1510:client id="{F305EC40-2110-457F-BAB3-701AE4352E92}" v="1926" dt="2019-09-25T12:38:51.3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-78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notesMaster" Target="notesMasters/notesMaster1.xml"/><Relationship Id="rId89" Type="http://schemas.microsoft.com/office/2015/10/relationships/revisionInfo" Target="revisionInfo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342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&lt;header&gt;</a:t>
            </a:r>
          </a:p>
        </p:txBody>
      </p:sp>
      <p:sp>
        <p:nvSpPr>
          <p:cNvPr id="343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344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345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5361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000" spc="-1" dirty="0">
              <a:uFill>
                <a:solidFill>
                  <a:srgbClr val="FFFFFF"/>
                </a:solidFill>
              </a:uFill>
              <a:cs typeface="Arial"/>
            </a:endParaRPr>
          </a:p>
        </p:txBody>
      </p:sp>
      <p:sp>
        <p:nvSpPr>
          <p:cNvPr id="1238" name="CustomShape 2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B1A165CD-D249-41C0-861A-AD6B5CB0BF5A}" type="slidenum">
              <a:rPr lang="fr-F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000" spc="-1" dirty="0">
              <a:uFill>
                <a:solidFill>
                  <a:srgbClr val="FFFFFF"/>
                </a:solidFill>
              </a:uFill>
              <a:cs typeface="Arial"/>
            </a:endParaRPr>
          </a:p>
        </p:txBody>
      </p:sp>
      <p:sp>
        <p:nvSpPr>
          <p:cNvPr id="1240" name="CustomShape 2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61C03BA5-E40B-47E3-98DD-198B04662A61}" type="slidenum">
              <a:rPr lang="fr-F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10</a:t>
            </a:fld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11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3674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092450" y="141288"/>
            <a:ext cx="673100" cy="377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12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5630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13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7030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14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6278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15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250224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16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59299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092450" y="141288"/>
            <a:ext cx="673100" cy="377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17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39456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092450" y="141288"/>
            <a:ext cx="673100" cy="377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27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44783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092450" y="141288"/>
            <a:ext cx="673100" cy="377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28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1883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092450" y="141288"/>
            <a:ext cx="673100" cy="377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57850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092450" y="141288"/>
            <a:ext cx="673100" cy="377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29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14275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092450" y="141288"/>
            <a:ext cx="673100" cy="377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30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9239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092450" y="141288"/>
            <a:ext cx="673100" cy="377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31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559945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092450" y="141288"/>
            <a:ext cx="673100" cy="377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32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945665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092450" y="141288"/>
            <a:ext cx="673100" cy="377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33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938022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092450" y="141288"/>
            <a:ext cx="673100" cy="377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34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88324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092450" y="141288"/>
            <a:ext cx="673100" cy="377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35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60706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092450" y="141288"/>
            <a:ext cx="673100" cy="377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36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62357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092450" y="141288"/>
            <a:ext cx="673100" cy="377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37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34554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000" spc="-1" dirty="0">
              <a:uFill>
                <a:solidFill>
                  <a:srgbClr val="FFFFFF"/>
                </a:solidFill>
              </a:uFill>
              <a:cs typeface="Arial"/>
            </a:endParaRPr>
          </a:p>
        </p:txBody>
      </p:sp>
      <p:sp>
        <p:nvSpPr>
          <p:cNvPr id="1250" name="CustomShape 2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289C0C51-1A99-47DF-B593-CE554310199C}" type="slidenum">
              <a:rPr lang="fr-F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38</a:t>
            </a:fld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092450" y="141288"/>
            <a:ext cx="673100" cy="377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54061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000" spc="-1">
              <a:uFill>
                <a:solidFill>
                  <a:srgbClr val="FFFFFF"/>
                </a:solidFill>
              </a:uFill>
              <a:cs typeface="Arial"/>
            </a:endParaRPr>
          </a:p>
        </p:txBody>
      </p:sp>
      <p:sp>
        <p:nvSpPr>
          <p:cNvPr id="1244" name="CustomShape 2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29EEF0B2-4025-4086-942A-18093966D8B9}" type="slidenum">
              <a:rPr lang="fr-F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39</a:t>
            </a:fld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79006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092450" y="141288"/>
            <a:ext cx="673100" cy="377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40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742808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092450" y="141288"/>
            <a:ext cx="673100" cy="377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41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49138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092450" y="141288"/>
            <a:ext cx="673100" cy="377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42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35564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43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21975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44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48475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45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213955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117850" y="130175"/>
            <a:ext cx="622300" cy="349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46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0424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117850" y="130175"/>
            <a:ext cx="622300" cy="349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47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64947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117850" y="130175"/>
            <a:ext cx="622300" cy="349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48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7314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092450" y="141288"/>
            <a:ext cx="673100" cy="377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87167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49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98910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50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903196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51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413710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</p:txBody>
      </p:sp>
      <p:sp>
        <p:nvSpPr>
          <p:cNvPr id="1244" name="CustomShape 2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29EEF0B2-4025-4086-942A-18093966D8B9}" type="slidenum">
              <a:rPr lang="fr-F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52</a:t>
            </a:fld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53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54464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59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77220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60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639736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61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72279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64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79134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65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999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092450" y="141288"/>
            <a:ext cx="673100" cy="377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5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22246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66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545713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67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366622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68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39124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69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46327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117850" y="130175"/>
            <a:ext cx="622300" cy="349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70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994972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117850" y="130175"/>
            <a:ext cx="622300" cy="349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71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5572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72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61293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</p:txBody>
      </p:sp>
      <p:sp>
        <p:nvSpPr>
          <p:cNvPr id="1252" name="CustomShape 2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97FB9339-1625-4492-8306-CF08FF6338AC}" type="slidenum">
              <a:rPr lang="fr-F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73</a:t>
            </a:fld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74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764148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</p:txBody>
      </p:sp>
      <p:sp>
        <p:nvSpPr>
          <p:cNvPr id="1290" name="CustomShape 2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5069B9DA-2183-4797-B6F9-F809A1986D7D}" type="slidenum">
              <a:rPr lang="fr-F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75</a:t>
            </a:fld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092450" y="141288"/>
            <a:ext cx="673100" cy="377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6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138187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76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1711664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77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93087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092450" y="141288"/>
            <a:ext cx="673100" cy="377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7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6359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092450" y="141288"/>
            <a:ext cx="673100" cy="377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8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8202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43211BD-3403-4AAF-8779-F47C1B725FBA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9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1966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" name="Image 34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6" name="Image 35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2" name="Image 71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3" name="Image 72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C6AF9-3899-46EF-AD07-8F57B9DE08BE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54056-B847-46F3-8FD0-4DBB10FED6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00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3" name="Image 262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264" name="Image 263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0" name="Image 299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01" name="Image 300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"/>
          <p:cNvSpPr/>
          <p:nvPr/>
        </p:nvSpPr>
        <p:spPr>
          <a:xfrm>
            <a:off x="669600" y="1028520"/>
            <a:ext cx="10850760" cy="360"/>
          </a:xfrm>
          <a:prstGeom prst="line">
            <a:avLst/>
          </a:prstGeom>
          <a:ln w="324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Line 1"/>
          <p:cNvSpPr/>
          <p:nvPr/>
        </p:nvSpPr>
        <p:spPr>
          <a:xfrm>
            <a:off x="669600" y="1028520"/>
            <a:ext cx="10850760" cy="360"/>
          </a:xfrm>
          <a:prstGeom prst="line">
            <a:avLst/>
          </a:prstGeom>
          <a:ln w="324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71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Line 1"/>
          <p:cNvSpPr/>
          <p:nvPr/>
        </p:nvSpPr>
        <p:spPr>
          <a:xfrm>
            <a:off x="669600" y="1028520"/>
            <a:ext cx="10850760" cy="360"/>
          </a:xfrm>
          <a:prstGeom prst="line">
            <a:avLst/>
          </a:prstGeom>
          <a:ln w="324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" name="CustomShape 2"/>
          <p:cNvSpPr/>
          <p:nvPr/>
        </p:nvSpPr>
        <p:spPr>
          <a:xfrm>
            <a:off x="631080" y="1779840"/>
            <a:ext cx="194760" cy="157320"/>
          </a:xfrm>
          <a:custGeom>
            <a:avLst/>
            <a:gdLst/>
            <a:ahLst/>
            <a:cxnLst/>
            <a:rect l="l" t="t" r="r" b="b"/>
            <a:pathLst>
              <a:path w="77" h="62">
                <a:moveTo>
                  <a:pt x="77" y="7"/>
                </a:moveTo>
                <a:cubicBezTo>
                  <a:pt x="74" y="8"/>
                  <a:pt x="71" y="9"/>
                  <a:pt x="68" y="10"/>
                </a:cubicBezTo>
                <a:cubicBezTo>
                  <a:pt x="71" y="8"/>
                  <a:pt x="74" y="4"/>
                  <a:pt x="75" y="1"/>
                </a:cubicBezTo>
                <a:cubicBezTo>
                  <a:pt x="72" y="3"/>
                  <a:pt x="68" y="4"/>
                  <a:pt x="65" y="5"/>
                </a:cubicBezTo>
                <a:cubicBezTo>
                  <a:pt x="62" y="2"/>
                  <a:pt x="58" y="0"/>
                  <a:pt x="53" y="0"/>
                </a:cubicBezTo>
                <a:cubicBezTo>
                  <a:pt x="45" y="0"/>
                  <a:pt x="38" y="7"/>
                  <a:pt x="38" y="15"/>
                </a:cubicBezTo>
                <a:cubicBezTo>
                  <a:pt x="38" y="17"/>
                  <a:pt x="38" y="18"/>
                  <a:pt x="38" y="19"/>
                </a:cubicBezTo>
                <a:cubicBezTo>
                  <a:pt x="25" y="18"/>
                  <a:pt x="13" y="12"/>
                  <a:pt x="6" y="3"/>
                </a:cubicBezTo>
                <a:cubicBezTo>
                  <a:pt x="4" y="5"/>
                  <a:pt x="3" y="8"/>
                  <a:pt x="3" y="10"/>
                </a:cubicBezTo>
                <a:cubicBezTo>
                  <a:pt x="3" y="16"/>
                  <a:pt x="6" y="21"/>
                  <a:pt x="10" y="24"/>
                </a:cubicBezTo>
                <a:cubicBezTo>
                  <a:pt x="8" y="24"/>
                  <a:pt x="5" y="23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9"/>
                  <a:pt x="9" y="36"/>
                  <a:pt x="16" y="37"/>
                </a:cubicBezTo>
                <a:cubicBezTo>
                  <a:pt x="15" y="38"/>
                  <a:pt x="13" y="38"/>
                  <a:pt x="12" y="38"/>
                </a:cubicBezTo>
                <a:cubicBezTo>
                  <a:pt x="11" y="38"/>
                  <a:pt x="10" y="38"/>
                  <a:pt x="9" y="38"/>
                </a:cubicBezTo>
                <a:cubicBezTo>
                  <a:pt x="11" y="44"/>
                  <a:pt x="17" y="48"/>
                  <a:pt x="24" y="48"/>
                </a:cubicBezTo>
                <a:cubicBezTo>
                  <a:pt x="18" y="53"/>
                  <a:pt x="11" y="55"/>
                  <a:pt x="4" y="55"/>
                </a:cubicBezTo>
                <a:cubicBezTo>
                  <a:pt x="3" y="55"/>
                  <a:pt x="1" y="55"/>
                  <a:pt x="0" y="55"/>
                </a:cubicBezTo>
                <a:cubicBezTo>
                  <a:pt x="7" y="59"/>
                  <a:pt x="15" y="62"/>
                  <a:pt x="24" y="62"/>
                </a:cubicBezTo>
                <a:cubicBezTo>
                  <a:pt x="53" y="62"/>
                  <a:pt x="69" y="38"/>
                  <a:pt x="69" y="17"/>
                </a:cubicBezTo>
                <a:cubicBezTo>
                  <a:pt x="69" y="17"/>
                  <a:pt x="69" y="16"/>
                  <a:pt x="69" y="15"/>
                </a:cubicBezTo>
                <a:cubicBezTo>
                  <a:pt x="72" y="13"/>
                  <a:pt x="75" y="10"/>
                  <a:pt x="77" y="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" name="CustomShape 3"/>
          <p:cNvSpPr/>
          <p:nvPr/>
        </p:nvSpPr>
        <p:spPr>
          <a:xfrm>
            <a:off x="817560" y="2387160"/>
            <a:ext cx="194760" cy="194760"/>
          </a:xfrm>
          <a:custGeom>
            <a:avLst/>
            <a:gdLst/>
            <a:ahLst/>
            <a:cxnLst/>
            <a:rect l="l" t="t" r="r" b="b"/>
            <a:pathLst>
              <a:path w="77" h="77">
                <a:moveTo>
                  <a:pt x="38" y="0"/>
                </a:moveTo>
                <a:cubicBezTo>
                  <a:pt x="17" y="0"/>
                  <a:pt x="0" y="17"/>
                  <a:pt x="0" y="39"/>
                </a:cubicBezTo>
                <a:cubicBezTo>
                  <a:pt x="0" y="60"/>
                  <a:pt x="17" y="77"/>
                  <a:pt x="38" y="77"/>
                </a:cubicBezTo>
                <a:cubicBezTo>
                  <a:pt x="60" y="77"/>
                  <a:pt x="77" y="60"/>
                  <a:pt x="77" y="39"/>
                </a:cubicBezTo>
                <a:cubicBezTo>
                  <a:pt x="77" y="17"/>
                  <a:pt x="60" y="0"/>
                  <a:pt x="38" y="0"/>
                </a:cubicBezTo>
                <a:close/>
                <a:moveTo>
                  <a:pt x="24" y="39"/>
                </a:moveTo>
                <a:cubicBezTo>
                  <a:pt x="24" y="31"/>
                  <a:pt x="30" y="24"/>
                  <a:pt x="38" y="24"/>
                </a:cubicBezTo>
                <a:cubicBezTo>
                  <a:pt x="46" y="24"/>
                  <a:pt x="53" y="31"/>
                  <a:pt x="53" y="39"/>
                </a:cubicBezTo>
                <a:cubicBezTo>
                  <a:pt x="53" y="47"/>
                  <a:pt x="46" y="53"/>
                  <a:pt x="38" y="53"/>
                </a:cubicBezTo>
                <a:cubicBezTo>
                  <a:pt x="30" y="53"/>
                  <a:pt x="24" y="47"/>
                  <a:pt x="24" y="39"/>
                </a:cubicBezTo>
                <a:close/>
                <a:moveTo>
                  <a:pt x="70" y="52"/>
                </a:moveTo>
                <a:cubicBezTo>
                  <a:pt x="70" y="52"/>
                  <a:pt x="70" y="52"/>
                  <a:pt x="70" y="52"/>
                </a:cubicBezTo>
                <a:cubicBezTo>
                  <a:pt x="56" y="46"/>
                  <a:pt x="56" y="46"/>
                  <a:pt x="56" y="46"/>
                </a:cubicBezTo>
                <a:cubicBezTo>
                  <a:pt x="57" y="44"/>
                  <a:pt x="58" y="41"/>
                  <a:pt x="58" y="39"/>
                </a:cubicBezTo>
                <a:cubicBezTo>
                  <a:pt x="58" y="36"/>
                  <a:pt x="57" y="34"/>
                  <a:pt x="56" y="31"/>
                </a:cubicBezTo>
                <a:cubicBezTo>
                  <a:pt x="66" y="27"/>
                  <a:pt x="66" y="27"/>
                  <a:pt x="66" y="27"/>
                </a:cubicBezTo>
                <a:cubicBezTo>
                  <a:pt x="70" y="26"/>
                  <a:pt x="70" y="26"/>
                  <a:pt x="70" y="26"/>
                </a:cubicBezTo>
                <a:cubicBezTo>
                  <a:pt x="71" y="30"/>
                  <a:pt x="72" y="34"/>
                  <a:pt x="72" y="39"/>
                </a:cubicBezTo>
                <a:cubicBezTo>
                  <a:pt x="72" y="43"/>
                  <a:pt x="71" y="48"/>
                  <a:pt x="70" y="52"/>
                </a:cubicBezTo>
                <a:close/>
                <a:moveTo>
                  <a:pt x="51" y="7"/>
                </a:moveTo>
                <a:cubicBezTo>
                  <a:pt x="51" y="7"/>
                  <a:pt x="51" y="7"/>
                  <a:pt x="51" y="7"/>
                </a:cubicBezTo>
                <a:cubicBezTo>
                  <a:pt x="51" y="7"/>
                  <a:pt x="51" y="7"/>
                  <a:pt x="51" y="7"/>
                </a:cubicBezTo>
                <a:cubicBezTo>
                  <a:pt x="46" y="21"/>
                  <a:pt x="46" y="21"/>
                  <a:pt x="46" y="21"/>
                </a:cubicBezTo>
                <a:cubicBezTo>
                  <a:pt x="43" y="20"/>
                  <a:pt x="41" y="19"/>
                  <a:pt x="38" y="19"/>
                </a:cubicBezTo>
                <a:cubicBezTo>
                  <a:pt x="36" y="19"/>
                  <a:pt x="33" y="20"/>
                  <a:pt x="31" y="21"/>
                </a:cubicBezTo>
                <a:cubicBezTo>
                  <a:pt x="28" y="14"/>
                  <a:pt x="28" y="14"/>
                  <a:pt x="28" y="14"/>
                </a:cubicBezTo>
                <a:cubicBezTo>
                  <a:pt x="25" y="7"/>
                  <a:pt x="25" y="7"/>
                  <a:pt x="25" y="7"/>
                </a:cubicBezTo>
                <a:cubicBezTo>
                  <a:pt x="29" y="6"/>
                  <a:pt x="34" y="5"/>
                  <a:pt x="38" y="5"/>
                </a:cubicBezTo>
                <a:cubicBezTo>
                  <a:pt x="43" y="5"/>
                  <a:pt x="47" y="6"/>
                  <a:pt x="51" y="7"/>
                </a:cubicBezTo>
                <a:close/>
                <a:moveTo>
                  <a:pt x="7" y="26"/>
                </a:moveTo>
                <a:cubicBezTo>
                  <a:pt x="14" y="29"/>
                  <a:pt x="14" y="29"/>
                  <a:pt x="14" y="29"/>
                </a:cubicBezTo>
                <a:cubicBezTo>
                  <a:pt x="20" y="31"/>
                  <a:pt x="20" y="31"/>
                  <a:pt x="20" y="31"/>
                </a:cubicBezTo>
                <a:cubicBezTo>
                  <a:pt x="19" y="34"/>
                  <a:pt x="19" y="36"/>
                  <a:pt x="19" y="39"/>
                </a:cubicBezTo>
                <a:cubicBezTo>
                  <a:pt x="19" y="41"/>
                  <a:pt x="19" y="44"/>
                  <a:pt x="20" y="46"/>
                </a:cubicBezTo>
                <a:cubicBezTo>
                  <a:pt x="7" y="52"/>
                  <a:pt x="7" y="52"/>
                  <a:pt x="7" y="52"/>
                </a:cubicBezTo>
                <a:cubicBezTo>
                  <a:pt x="5" y="48"/>
                  <a:pt x="4" y="43"/>
                  <a:pt x="4" y="39"/>
                </a:cubicBezTo>
                <a:cubicBezTo>
                  <a:pt x="4" y="34"/>
                  <a:pt x="5" y="30"/>
                  <a:pt x="7" y="26"/>
                </a:cubicBezTo>
                <a:close/>
                <a:moveTo>
                  <a:pt x="25" y="70"/>
                </a:moveTo>
                <a:cubicBezTo>
                  <a:pt x="27" y="66"/>
                  <a:pt x="27" y="66"/>
                  <a:pt x="27" y="66"/>
                </a:cubicBezTo>
                <a:cubicBezTo>
                  <a:pt x="31" y="57"/>
                  <a:pt x="31" y="57"/>
                  <a:pt x="31" y="57"/>
                </a:cubicBezTo>
                <a:cubicBezTo>
                  <a:pt x="33" y="58"/>
                  <a:pt x="36" y="58"/>
                  <a:pt x="38" y="58"/>
                </a:cubicBezTo>
                <a:cubicBezTo>
                  <a:pt x="41" y="58"/>
                  <a:pt x="43" y="58"/>
                  <a:pt x="46" y="57"/>
                </a:cubicBezTo>
                <a:cubicBezTo>
                  <a:pt x="51" y="70"/>
                  <a:pt x="51" y="70"/>
                  <a:pt x="51" y="70"/>
                </a:cubicBezTo>
                <a:cubicBezTo>
                  <a:pt x="51" y="70"/>
                  <a:pt x="51" y="70"/>
                  <a:pt x="51" y="70"/>
                </a:cubicBezTo>
                <a:cubicBezTo>
                  <a:pt x="51" y="70"/>
                  <a:pt x="51" y="70"/>
                  <a:pt x="51" y="70"/>
                </a:cubicBezTo>
                <a:cubicBezTo>
                  <a:pt x="47" y="72"/>
                  <a:pt x="43" y="73"/>
                  <a:pt x="38" y="73"/>
                </a:cubicBezTo>
                <a:cubicBezTo>
                  <a:pt x="34" y="73"/>
                  <a:pt x="29" y="72"/>
                  <a:pt x="25" y="7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" name="CustomShape 4"/>
          <p:cNvSpPr/>
          <p:nvPr/>
        </p:nvSpPr>
        <p:spPr>
          <a:xfrm>
            <a:off x="317160" y="2547360"/>
            <a:ext cx="166680" cy="135720"/>
          </a:xfrm>
          <a:custGeom>
            <a:avLst/>
            <a:gdLst/>
            <a:ahLst/>
            <a:cxnLst/>
            <a:rect l="l" t="t" r="r" b="b"/>
            <a:pathLst>
              <a:path w="66" h="54">
                <a:moveTo>
                  <a:pt x="66" y="29"/>
                </a:moveTo>
                <a:cubicBezTo>
                  <a:pt x="58" y="13"/>
                  <a:pt x="58" y="13"/>
                  <a:pt x="58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4"/>
                  <a:pt x="46" y="4"/>
                  <a:pt x="46" y="4"/>
                </a:cubicBezTo>
                <a:cubicBezTo>
                  <a:pt x="46" y="2"/>
                  <a:pt x="44" y="0"/>
                  <a:pt x="42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37"/>
                  <a:pt x="0" y="37"/>
                  <a:pt x="0" y="37"/>
                </a:cubicBezTo>
                <a:cubicBezTo>
                  <a:pt x="4" y="41"/>
                  <a:pt x="4" y="41"/>
                  <a:pt x="4" y="41"/>
                </a:cubicBezTo>
                <a:cubicBezTo>
                  <a:pt x="10" y="41"/>
                  <a:pt x="10" y="41"/>
                  <a:pt x="10" y="41"/>
                </a:cubicBezTo>
                <a:cubicBezTo>
                  <a:pt x="9" y="43"/>
                  <a:pt x="9" y="44"/>
                  <a:pt x="9" y="46"/>
                </a:cubicBezTo>
                <a:cubicBezTo>
                  <a:pt x="9" y="50"/>
                  <a:pt x="12" y="54"/>
                  <a:pt x="17" y="54"/>
                </a:cubicBezTo>
                <a:cubicBezTo>
                  <a:pt x="21" y="54"/>
                  <a:pt x="25" y="50"/>
                  <a:pt x="25" y="46"/>
                </a:cubicBezTo>
                <a:cubicBezTo>
                  <a:pt x="25" y="44"/>
                  <a:pt x="25" y="43"/>
                  <a:pt x="24" y="41"/>
                </a:cubicBezTo>
                <a:cubicBezTo>
                  <a:pt x="47" y="41"/>
                  <a:pt x="47" y="41"/>
                  <a:pt x="47" y="41"/>
                </a:cubicBezTo>
                <a:cubicBezTo>
                  <a:pt x="46" y="43"/>
                  <a:pt x="46" y="44"/>
                  <a:pt x="46" y="46"/>
                </a:cubicBezTo>
                <a:cubicBezTo>
                  <a:pt x="46" y="50"/>
                  <a:pt x="49" y="54"/>
                  <a:pt x="54" y="54"/>
                </a:cubicBezTo>
                <a:cubicBezTo>
                  <a:pt x="59" y="54"/>
                  <a:pt x="62" y="50"/>
                  <a:pt x="62" y="46"/>
                </a:cubicBezTo>
                <a:cubicBezTo>
                  <a:pt x="62" y="44"/>
                  <a:pt x="62" y="43"/>
                  <a:pt x="61" y="41"/>
                </a:cubicBezTo>
                <a:cubicBezTo>
                  <a:pt x="66" y="41"/>
                  <a:pt x="66" y="41"/>
                  <a:pt x="66" y="41"/>
                </a:cubicBezTo>
                <a:lnTo>
                  <a:pt x="66" y="29"/>
                </a:lnTo>
                <a:close/>
                <a:moveTo>
                  <a:pt x="46" y="29"/>
                </a:moveTo>
                <a:cubicBezTo>
                  <a:pt x="46" y="19"/>
                  <a:pt x="46" y="19"/>
                  <a:pt x="46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9" y="29"/>
                  <a:pt x="59" y="29"/>
                  <a:pt x="59" y="29"/>
                </a:cubicBezTo>
                <a:lnTo>
                  <a:pt x="46" y="29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" name="CustomShape 5"/>
          <p:cNvSpPr/>
          <p:nvPr/>
        </p:nvSpPr>
        <p:spPr>
          <a:xfrm>
            <a:off x="20520" y="2030040"/>
            <a:ext cx="166680" cy="145080"/>
          </a:xfrm>
          <a:custGeom>
            <a:avLst/>
            <a:gdLst/>
            <a:ahLst/>
            <a:cxnLst/>
            <a:rect l="l" t="t" r="r" b="b"/>
            <a:pathLst>
              <a:path w="66" h="58">
                <a:moveTo>
                  <a:pt x="66" y="19"/>
                </a:moveTo>
                <a:cubicBezTo>
                  <a:pt x="66" y="9"/>
                  <a:pt x="57" y="0"/>
                  <a:pt x="47" y="0"/>
                </a:cubicBezTo>
                <a:cubicBezTo>
                  <a:pt x="41" y="0"/>
                  <a:pt x="36" y="3"/>
                  <a:pt x="33" y="6"/>
                </a:cubicBezTo>
                <a:cubicBezTo>
                  <a:pt x="29" y="3"/>
                  <a:pt x="24" y="0"/>
                  <a:pt x="19" y="0"/>
                </a:cubicBezTo>
                <a:cubicBezTo>
                  <a:pt x="8" y="0"/>
                  <a:pt x="0" y="9"/>
                  <a:pt x="0" y="19"/>
                </a:cubicBezTo>
                <a:cubicBezTo>
                  <a:pt x="0" y="25"/>
                  <a:pt x="2" y="30"/>
                  <a:pt x="6" y="33"/>
                </a:cubicBezTo>
                <a:cubicBezTo>
                  <a:pt x="6" y="33"/>
                  <a:pt x="6" y="33"/>
                  <a:pt x="6" y="33"/>
                </a:cubicBezTo>
                <a:cubicBezTo>
                  <a:pt x="26" y="54"/>
                  <a:pt x="26" y="54"/>
                  <a:pt x="26" y="54"/>
                </a:cubicBezTo>
                <a:cubicBezTo>
                  <a:pt x="28" y="56"/>
                  <a:pt x="31" y="58"/>
                  <a:pt x="33" y="58"/>
                </a:cubicBezTo>
                <a:cubicBezTo>
                  <a:pt x="35" y="58"/>
                  <a:pt x="37" y="56"/>
                  <a:pt x="39" y="54"/>
                </a:cubicBezTo>
                <a:cubicBezTo>
                  <a:pt x="59" y="33"/>
                  <a:pt x="59" y="33"/>
                  <a:pt x="59" y="33"/>
                </a:cubicBezTo>
                <a:cubicBezTo>
                  <a:pt x="59" y="33"/>
                  <a:pt x="59" y="33"/>
                  <a:pt x="59" y="33"/>
                </a:cubicBezTo>
                <a:cubicBezTo>
                  <a:pt x="63" y="30"/>
                  <a:pt x="66" y="25"/>
                  <a:pt x="66" y="19"/>
                </a:cubicBezTo>
                <a:close/>
                <a:moveTo>
                  <a:pt x="54" y="27"/>
                </a:moveTo>
                <a:cubicBezTo>
                  <a:pt x="33" y="48"/>
                  <a:pt x="33" y="48"/>
                  <a:pt x="33" y="48"/>
                </a:cubicBezTo>
                <a:cubicBezTo>
                  <a:pt x="33" y="48"/>
                  <a:pt x="33" y="48"/>
                  <a:pt x="33" y="48"/>
                </a:cubicBezTo>
                <a:cubicBezTo>
                  <a:pt x="32" y="48"/>
                  <a:pt x="32" y="48"/>
                  <a:pt x="32" y="48"/>
                </a:cubicBezTo>
                <a:cubicBezTo>
                  <a:pt x="11" y="27"/>
                  <a:pt x="11" y="27"/>
                  <a:pt x="11" y="27"/>
                </a:cubicBezTo>
                <a:cubicBezTo>
                  <a:pt x="9" y="25"/>
                  <a:pt x="8" y="22"/>
                  <a:pt x="8" y="19"/>
                </a:cubicBezTo>
                <a:cubicBezTo>
                  <a:pt x="8" y="13"/>
                  <a:pt x="13" y="8"/>
                  <a:pt x="19" y="8"/>
                </a:cubicBezTo>
                <a:cubicBezTo>
                  <a:pt x="22" y="8"/>
                  <a:pt x="24" y="10"/>
                  <a:pt x="27" y="12"/>
                </a:cubicBezTo>
                <a:cubicBezTo>
                  <a:pt x="33" y="19"/>
                  <a:pt x="33" y="19"/>
                  <a:pt x="33" y="19"/>
                </a:cubicBezTo>
                <a:cubicBezTo>
                  <a:pt x="39" y="12"/>
                  <a:pt x="39" y="12"/>
                  <a:pt x="39" y="12"/>
                </a:cubicBezTo>
                <a:cubicBezTo>
                  <a:pt x="41" y="10"/>
                  <a:pt x="44" y="8"/>
                  <a:pt x="47" y="8"/>
                </a:cubicBezTo>
                <a:cubicBezTo>
                  <a:pt x="53" y="8"/>
                  <a:pt x="57" y="13"/>
                  <a:pt x="57" y="19"/>
                </a:cubicBezTo>
                <a:cubicBezTo>
                  <a:pt x="57" y="22"/>
                  <a:pt x="56" y="25"/>
                  <a:pt x="54" y="2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" name="CustomShape 6"/>
          <p:cNvSpPr/>
          <p:nvPr/>
        </p:nvSpPr>
        <p:spPr>
          <a:xfrm>
            <a:off x="440280" y="2121480"/>
            <a:ext cx="118440" cy="118440"/>
          </a:xfrm>
          <a:custGeom>
            <a:avLst/>
            <a:gdLst/>
            <a:ahLst/>
            <a:cxnLst/>
            <a:rect l="l" t="t" r="r" b="b"/>
            <a:pathLst>
              <a:path w="47" h="47">
                <a:moveTo>
                  <a:pt x="3" y="0"/>
                </a:moveTo>
                <a:cubicBezTo>
                  <a:pt x="21" y="0"/>
                  <a:pt x="21" y="0"/>
                  <a:pt x="21" y="0"/>
                </a:cubicBezTo>
                <a:cubicBezTo>
                  <a:pt x="21" y="3"/>
                  <a:pt x="21" y="3"/>
                  <a:pt x="21" y="3"/>
                </a:cubicBezTo>
                <a:cubicBezTo>
                  <a:pt x="3" y="3"/>
                  <a:pt x="3" y="3"/>
                  <a:pt x="3" y="3"/>
                </a:cubicBezTo>
                <a:lnTo>
                  <a:pt x="3" y="0"/>
                </a:lnTo>
                <a:close/>
                <a:moveTo>
                  <a:pt x="26" y="0"/>
                </a:moveTo>
                <a:cubicBezTo>
                  <a:pt x="44" y="0"/>
                  <a:pt x="44" y="0"/>
                  <a:pt x="44" y="0"/>
                </a:cubicBezTo>
                <a:cubicBezTo>
                  <a:pt x="44" y="3"/>
                  <a:pt x="44" y="3"/>
                  <a:pt x="44" y="3"/>
                </a:cubicBezTo>
                <a:cubicBezTo>
                  <a:pt x="26" y="3"/>
                  <a:pt x="26" y="3"/>
                  <a:pt x="26" y="3"/>
                </a:cubicBezTo>
                <a:lnTo>
                  <a:pt x="26" y="0"/>
                </a:lnTo>
                <a:close/>
                <a:moveTo>
                  <a:pt x="43" y="15"/>
                </a:moveTo>
                <a:cubicBezTo>
                  <a:pt x="41" y="15"/>
                  <a:pt x="41" y="15"/>
                  <a:pt x="41" y="15"/>
                </a:cubicBezTo>
                <a:cubicBezTo>
                  <a:pt x="41" y="3"/>
                  <a:pt x="41" y="3"/>
                  <a:pt x="41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15"/>
                  <a:pt x="29" y="15"/>
                  <a:pt x="29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3"/>
                  <a:pt x="18" y="3"/>
                  <a:pt x="18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15"/>
                  <a:pt x="6" y="15"/>
                  <a:pt x="6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2" y="15"/>
                  <a:pt x="0" y="16"/>
                  <a:pt x="0" y="18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5"/>
                  <a:pt x="2" y="47"/>
                  <a:pt x="4" y="47"/>
                </a:cubicBezTo>
                <a:cubicBezTo>
                  <a:pt x="17" y="47"/>
                  <a:pt x="17" y="47"/>
                  <a:pt x="17" y="47"/>
                </a:cubicBezTo>
                <a:cubicBezTo>
                  <a:pt x="19" y="47"/>
                  <a:pt x="21" y="45"/>
                  <a:pt x="21" y="44"/>
                </a:cubicBezTo>
                <a:cubicBezTo>
                  <a:pt x="21" y="27"/>
                  <a:pt x="21" y="27"/>
                  <a:pt x="21" y="27"/>
                </a:cubicBezTo>
                <a:cubicBezTo>
                  <a:pt x="26" y="27"/>
                  <a:pt x="26" y="27"/>
                  <a:pt x="26" y="27"/>
                </a:cubicBezTo>
                <a:cubicBezTo>
                  <a:pt x="26" y="44"/>
                  <a:pt x="26" y="44"/>
                  <a:pt x="26" y="44"/>
                </a:cubicBezTo>
                <a:cubicBezTo>
                  <a:pt x="26" y="45"/>
                  <a:pt x="28" y="47"/>
                  <a:pt x="30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5" y="47"/>
                  <a:pt x="47" y="45"/>
                  <a:pt x="47" y="44"/>
                </a:cubicBezTo>
                <a:cubicBezTo>
                  <a:pt x="47" y="18"/>
                  <a:pt x="47" y="18"/>
                  <a:pt x="47" y="18"/>
                </a:cubicBezTo>
                <a:cubicBezTo>
                  <a:pt x="47" y="16"/>
                  <a:pt x="45" y="15"/>
                  <a:pt x="43" y="15"/>
                </a:cubicBezTo>
                <a:close/>
                <a:moveTo>
                  <a:pt x="16" y="44"/>
                </a:moveTo>
                <a:cubicBezTo>
                  <a:pt x="5" y="44"/>
                  <a:pt x="5" y="44"/>
                  <a:pt x="5" y="44"/>
                </a:cubicBezTo>
                <a:cubicBezTo>
                  <a:pt x="4" y="44"/>
                  <a:pt x="3" y="43"/>
                  <a:pt x="3" y="42"/>
                </a:cubicBezTo>
                <a:cubicBezTo>
                  <a:pt x="3" y="42"/>
                  <a:pt x="4" y="41"/>
                  <a:pt x="5" y="41"/>
                </a:cubicBezTo>
                <a:cubicBezTo>
                  <a:pt x="16" y="41"/>
                  <a:pt x="16" y="41"/>
                  <a:pt x="16" y="41"/>
                </a:cubicBezTo>
                <a:cubicBezTo>
                  <a:pt x="17" y="41"/>
                  <a:pt x="18" y="42"/>
                  <a:pt x="18" y="42"/>
                </a:cubicBezTo>
                <a:cubicBezTo>
                  <a:pt x="18" y="43"/>
                  <a:pt x="17" y="44"/>
                  <a:pt x="16" y="44"/>
                </a:cubicBezTo>
                <a:close/>
                <a:moveTo>
                  <a:pt x="25" y="24"/>
                </a:moveTo>
                <a:cubicBezTo>
                  <a:pt x="22" y="24"/>
                  <a:pt x="22" y="24"/>
                  <a:pt x="22" y="24"/>
                </a:cubicBezTo>
                <a:cubicBezTo>
                  <a:pt x="21" y="24"/>
                  <a:pt x="21" y="23"/>
                  <a:pt x="21" y="22"/>
                </a:cubicBezTo>
                <a:cubicBezTo>
                  <a:pt x="21" y="21"/>
                  <a:pt x="21" y="21"/>
                  <a:pt x="22" y="21"/>
                </a:cubicBezTo>
                <a:cubicBezTo>
                  <a:pt x="25" y="21"/>
                  <a:pt x="25" y="21"/>
                  <a:pt x="25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3"/>
                  <a:pt x="26" y="24"/>
                  <a:pt x="25" y="24"/>
                </a:cubicBezTo>
                <a:close/>
                <a:moveTo>
                  <a:pt x="42" y="44"/>
                </a:moveTo>
                <a:cubicBezTo>
                  <a:pt x="31" y="44"/>
                  <a:pt x="31" y="44"/>
                  <a:pt x="31" y="44"/>
                </a:cubicBezTo>
                <a:cubicBezTo>
                  <a:pt x="30" y="44"/>
                  <a:pt x="29" y="43"/>
                  <a:pt x="29" y="42"/>
                </a:cubicBezTo>
                <a:cubicBezTo>
                  <a:pt x="29" y="42"/>
                  <a:pt x="30" y="41"/>
                  <a:pt x="31" y="41"/>
                </a:cubicBezTo>
                <a:cubicBezTo>
                  <a:pt x="42" y="41"/>
                  <a:pt x="42" y="41"/>
                  <a:pt x="42" y="41"/>
                </a:cubicBezTo>
                <a:cubicBezTo>
                  <a:pt x="43" y="41"/>
                  <a:pt x="44" y="42"/>
                  <a:pt x="44" y="42"/>
                </a:cubicBezTo>
                <a:cubicBezTo>
                  <a:pt x="44" y="43"/>
                  <a:pt x="43" y="44"/>
                  <a:pt x="42" y="4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CustomShape 7"/>
          <p:cNvSpPr/>
          <p:nvPr/>
        </p:nvSpPr>
        <p:spPr>
          <a:xfrm>
            <a:off x="1567800" y="2815920"/>
            <a:ext cx="186840" cy="210240"/>
          </a:xfrm>
          <a:custGeom>
            <a:avLst/>
            <a:gdLst/>
            <a:ahLst/>
            <a:cxnLst/>
            <a:rect l="l" t="t" r="r" b="b"/>
            <a:pathLst>
              <a:path w="74" h="83">
                <a:moveTo>
                  <a:pt x="58" y="25"/>
                </a:moveTo>
                <a:cubicBezTo>
                  <a:pt x="60" y="24"/>
                  <a:pt x="61" y="23"/>
                  <a:pt x="62" y="22"/>
                </a:cubicBezTo>
                <a:cubicBezTo>
                  <a:pt x="65" y="19"/>
                  <a:pt x="67" y="15"/>
                  <a:pt x="68" y="12"/>
                </a:cubicBezTo>
                <a:cubicBezTo>
                  <a:pt x="68" y="8"/>
                  <a:pt x="67" y="5"/>
                  <a:pt x="65" y="3"/>
                </a:cubicBezTo>
                <a:cubicBezTo>
                  <a:pt x="63" y="1"/>
                  <a:pt x="61" y="0"/>
                  <a:pt x="58" y="0"/>
                </a:cubicBezTo>
                <a:cubicBezTo>
                  <a:pt x="54" y="0"/>
                  <a:pt x="49" y="2"/>
                  <a:pt x="46" y="5"/>
                </a:cubicBezTo>
                <a:cubicBezTo>
                  <a:pt x="41" y="11"/>
                  <a:pt x="37" y="18"/>
                  <a:pt x="36" y="24"/>
                </a:cubicBezTo>
                <a:cubicBezTo>
                  <a:pt x="34" y="18"/>
                  <a:pt x="32" y="11"/>
                  <a:pt x="27" y="6"/>
                </a:cubicBezTo>
                <a:cubicBezTo>
                  <a:pt x="24" y="3"/>
                  <a:pt x="21" y="2"/>
                  <a:pt x="18" y="2"/>
                </a:cubicBezTo>
                <a:cubicBezTo>
                  <a:pt x="15" y="2"/>
                  <a:pt x="13" y="3"/>
                  <a:pt x="11" y="5"/>
                </a:cubicBezTo>
                <a:cubicBezTo>
                  <a:pt x="7" y="9"/>
                  <a:pt x="7" y="16"/>
                  <a:pt x="12" y="21"/>
                </a:cubicBezTo>
                <a:cubicBezTo>
                  <a:pt x="14" y="22"/>
                  <a:pt x="16" y="24"/>
                  <a:pt x="18" y="2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46"/>
                  <a:pt x="0" y="46"/>
                  <a:pt x="0" y="46"/>
                </a:cubicBezTo>
                <a:cubicBezTo>
                  <a:pt x="5" y="46"/>
                  <a:pt x="5" y="46"/>
                  <a:pt x="5" y="46"/>
                </a:cubicBezTo>
                <a:cubicBezTo>
                  <a:pt x="5" y="83"/>
                  <a:pt x="5" y="83"/>
                  <a:pt x="5" y="83"/>
                </a:cubicBezTo>
                <a:cubicBezTo>
                  <a:pt x="68" y="83"/>
                  <a:pt x="68" y="83"/>
                  <a:pt x="68" y="83"/>
                </a:cubicBezTo>
                <a:cubicBezTo>
                  <a:pt x="68" y="46"/>
                  <a:pt x="68" y="46"/>
                  <a:pt x="68" y="46"/>
                </a:cubicBezTo>
                <a:cubicBezTo>
                  <a:pt x="74" y="46"/>
                  <a:pt x="74" y="46"/>
                  <a:pt x="74" y="46"/>
                </a:cubicBezTo>
                <a:cubicBezTo>
                  <a:pt x="74" y="25"/>
                  <a:pt x="74" y="25"/>
                  <a:pt x="74" y="25"/>
                </a:cubicBezTo>
                <a:lnTo>
                  <a:pt x="58" y="25"/>
                </a:lnTo>
                <a:close/>
                <a:moveTo>
                  <a:pt x="50" y="9"/>
                </a:moveTo>
                <a:cubicBezTo>
                  <a:pt x="52" y="7"/>
                  <a:pt x="55" y="6"/>
                  <a:pt x="58" y="6"/>
                </a:cubicBezTo>
                <a:cubicBezTo>
                  <a:pt x="59" y="6"/>
                  <a:pt x="60" y="6"/>
                  <a:pt x="61" y="7"/>
                </a:cubicBezTo>
                <a:cubicBezTo>
                  <a:pt x="63" y="9"/>
                  <a:pt x="62" y="14"/>
                  <a:pt x="58" y="17"/>
                </a:cubicBezTo>
                <a:cubicBezTo>
                  <a:pt x="55" y="21"/>
                  <a:pt x="50" y="23"/>
                  <a:pt x="46" y="25"/>
                </a:cubicBezTo>
                <a:cubicBezTo>
                  <a:pt x="41" y="25"/>
                  <a:pt x="41" y="25"/>
                  <a:pt x="41" y="25"/>
                </a:cubicBezTo>
                <a:cubicBezTo>
                  <a:pt x="43" y="20"/>
                  <a:pt x="46" y="14"/>
                  <a:pt x="50" y="9"/>
                </a:cubicBezTo>
                <a:close/>
                <a:moveTo>
                  <a:pt x="14" y="12"/>
                </a:moveTo>
                <a:cubicBezTo>
                  <a:pt x="14" y="11"/>
                  <a:pt x="14" y="10"/>
                  <a:pt x="15" y="9"/>
                </a:cubicBezTo>
                <a:cubicBezTo>
                  <a:pt x="16" y="8"/>
                  <a:pt x="17" y="8"/>
                  <a:pt x="18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9" y="8"/>
                  <a:pt x="21" y="9"/>
                  <a:pt x="23" y="10"/>
                </a:cubicBezTo>
                <a:cubicBezTo>
                  <a:pt x="25" y="13"/>
                  <a:pt x="28" y="17"/>
                  <a:pt x="29" y="23"/>
                </a:cubicBezTo>
                <a:cubicBezTo>
                  <a:pt x="29" y="23"/>
                  <a:pt x="29" y="23"/>
                  <a:pt x="29" y="23"/>
                </a:cubicBezTo>
                <a:cubicBezTo>
                  <a:pt x="29" y="23"/>
                  <a:pt x="29" y="23"/>
                  <a:pt x="29" y="23"/>
                </a:cubicBezTo>
                <a:cubicBezTo>
                  <a:pt x="23" y="22"/>
                  <a:pt x="19" y="19"/>
                  <a:pt x="16" y="17"/>
                </a:cubicBezTo>
                <a:cubicBezTo>
                  <a:pt x="15" y="15"/>
                  <a:pt x="14" y="14"/>
                  <a:pt x="14" y="12"/>
                </a:cubicBezTo>
                <a:close/>
                <a:moveTo>
                  <a:pt x="32" y="78"/>
                </a:moveTo>
                <a:cubicBezTo>
                  <a:pt x="11" y="78"/>
                  <a:pt x="11" y="78"/>
                  <a:pt x="11" y="78"/>
                </a:cubicBezTo>
                <a:cubicBezTo>
                  <a:pt x="11" y="44"/>
                  <a:pt x="11" y="44"/>
                  <a:pt x="11" y="44"/>
                </a:cubicBezTo>
                <a:cubicBezTo>
                  <a:pt x="32" y="44"/>
                  <a:pt x="32" y="44"/>
                  <a:pt x="32" y="44"/>
                </a:cubicBezTo>
                <a:lnTo>
                  <a:pt x="32" y="78"/>
                </a:lnTo>
                <a:close/>
                <a:moveTo>
                  <a:pt x="32" y="41"/>
                </a:moveTo>
                <a:cubicBezTo>
                  <a:pt x="5" y="41"/>
                  <a:pt x="5" y="41"/>
                  <a:pt x="5" y="41"/>
                </a:cubicBezTo>
                <a:cubicBezTo>
                  <a:pt x="5" y="30"/>
                  <a:pt x="5" y="30"/>
                  <a:pt x="5" y="30"/>
                </a:cubicBezTo>
                <a:cubicBezTo>
                  <a:pt x="32" y="30"/>
                  <a:pt x="32" y="30"/>
                  <a:pt x="32" y="30"/>
                </a:cubicBezTo>
                <a:lnTo>
                  <a:pt x="32" y="41"/>
                </a:lnTo>
                <a:close/>
                <a:moveTo>
                  <a:pt x="63" y="78"/>
                </a:moveTo>
                <a:cubicBezTo>
                  <a:pt x="42" y="78"/>
                  <a:pt x="42" y="78"/>
                  <a:pt x="42" y="78"/>
                </a:cubicBezTo>
                <a:cubicBezTo>
                  <a:pt x="42" y="44"/>
                  <a:pt x="42" y="44"/>
                  <a:pt x="42" y="44"/>
                </a:cubicBezTo>
                <a:cubicBezTo>
                  <a:pt x="63" y="44"/>
                  <a:pt x="63" y="44"/>
                  <a:pt x="63" y="44"/>
                </a:cubicBezTo>
                <a:lnTo>
                  <a:pt x="63" y="78"/>
                </a:lnTo>
                <a:close/>
                <a:moveTo>
                  <a:pt x="68" y="41"/>
                </a:moveTo>
                <a:cubicBezTo>
                  <a:pt x="42" y="41"/>
                  <a:pt x="42" y="41"/>
                  <a:pt x="42" y="41"/>
                </a:cubicBezTo>
                <a:cubicBezTo>
                  <a:pt x="42" y="30"/>
                  <a:pt x="42" y="30"/>
                  <a:pt x="42" y="30"/>
                </a:cubicBezTo>
                <a:cubicBezTo>
                  <a:pt x="68" y="30"/>
                  <a:pt x="68" y="30"/>
                  <a:pt x="68" y="30"/>
                </a:cubicBezTo>
                <a:lnTo>
                  <a:pt x="68" y="4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" name="CustomShape 8"/>
          <p:cNvSpPr/>
          <p:nvPr/>
        </p:nvSpPr>
        <p:spPr>
          <a:xfrm>
            <a:off x="1482120" y="2354760"/>
            <a:ext cx="239760" cy="208800"/>
          </a:xfrm>
          <a:custGeom>
            <a:avLst/>
            <a:gdLst/>
            <a:ahLst/>
            <a:cxnLst/>
            <a:rect l="l" t="t" r="r" b="b"/>
            <a:pathLst>
              <a:path w="95" h="83">
                <a:moveTo>
                  <a:pt x="95" y="34"/>
                </a:moveTo>
                <a:cubicBezTo>
                  <a:pt x="95" y="15"/>
                  <a:pt x="90" y="0"/>
                  <a:pt x="83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75" y="0"/>
                  <a:pt x="75" y="0"/>
                  <a:pt x="75" y="0"/>
                </a:cubicBezTo>
                <a:cubicBezTo>
                  <a:pt x="75" y="0"/>
                  <a:pt x="57" y="14"/>
                  <a:pt x="31" y="19"/>
                </a:cubicBezTo>
                <a:cubicBezTo>
                  <a:pt x="31" y="23"/>
                  <a:pt x="30" y="28"/>
                  <a:pt x="30" y="34"/>
                </a:cubicBezTo>
                <a:cubicBezTo>
                  <a:pt x="30" y="40"/>
                  <a:pt x="31" y="45"/>
                  <a:pt x="31" y="49"/>
                </a:cubicBezTo>
                <a:cubicBezTo>
                  <a:pt x="57" y="54"/>
                  <a:pt x="75" y="68"/>
                  <a:pt x="75" y="68"/>
                </a:cubicBezTo>
                <a:cubicBezTo>
                  <a:pt x="83" y="68"/>
                  <a:pt x="83" y="68"/>
                  <a:pt x="83" y="68"/>
                </a:cubicBezTo>
                <a:cubicBezTo>
                  <a:pt x="83" y="68"/>
                  <a:pt x="83" y="68"/>
                  <a:pt x="83" y="68"/>
                </a:cubicBezTo>
                <a:cubicBezTo>
                  <a:pt x="90" y="68"/>
                  <a:pt x="95" y="53"/>
                  <a:pt x="95" y="34"/>
                </a:cubicBezTo>
                <a:close/>
                <a:moveTo>
                  <a:pt x="80" y="63"/>
                </a:moveTo>
                <a:cubicBezTo>
                  <a:pt x="79" y="63"/>
                  <a:pt x="78" y="62"/>
                  <a:pt x="78" y="61"/>
                </a:cubicBezTo>
                <a:cubicBezTo>
                  <a:pt x="77" y="60"/>
                  <a:pt x="76" y="58"/>
                  <a:pt x="75" y="55"/>
                </a:cubicBezTo>
                <a:cubicBezTo>
                  <a:pt x="73" y="50"/>
                  <a:pt x="71" y="42"/>
                  <a:pt x="71" y="34"/>
                </a:cubicBezTo>
                <a:cubicBezTo>
                  <a:pt x="71" y="26"/>
                  <a:pt x="73" y="18"/>
                  <a:pt x="75" y="13"/>
                </a:cubicBezTo>
                <a:cubicBezTo>
                  <a:pt x="76" y="10"/>
                  <a:pt x="77" y="8"/>
                  <a:pt x="78" y="7"/>
                </a:cubicBezTo>
                <a:cubicBezTo>
                  <a:pt x="78" y="6"/>
                  <a:pt x="79" y="5"/>
                  <a:pt x="80" y="5"/>
                </a:cubicBezTo>
                <a:cubicBezTo>
                  <a:pt x="81" y="5"/>
                  <a:pt x="82" y="6"/>
                  <a:pt x="83" y="7"/>
                </a:cubicBezTo>
                <a:cubicBezTo>
                  <a:pt x="84" y="8"/>
                  <a:pt x="85" y="10"/>
                  <a:pt x="86" y="13"/>
                </a:cubicBezTo>
                <a:cubicBezTo>
                  <a:pt x="88" y="18"/>
                  <a:pt x="89" y="26"/>
                  <a:pt x="89" y="34"/>
                </a:cubicBezTo>
                <a:cubicBezTo>
                  <a:pt x="89" y="42"/>
                  <a:pt x="88" y="50"/>
                  <a:pt x="86" y="55"/>
                </a:cubicBezTo>
                <a:cubicBezTo>
                  <a:pt x="85" y="58"/>
                  <a:pt x="84" y="60"/>
                  <a:pt x="83" y="61"/>
                </a:cubicBezTo>
                <a:cubicBezTo>
                  <a:pt x="82" y="62"/>
                  <a:pt x="81" y="63"/>
                  <a:pt x="80" y="63"/>
                </a:cubicBezTo>
                <a:close/>
                <a:moveTo>
                  <a:pt x="24" y="34"/>
                </a:moveTo>
                <a:cubicBezTo>
                  <a:pt x="24" y="29"/>
                  <a:pt x="24" y="25"/>
                  <a:pt x="25" y="20"/>
                </a:cubicBezTo>
                <a:cubicBezTo>
                  <a:pt x="20" y="21"/>
                  <a:pt x="16" y="21"/>
                  <a:pt x="12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8"/>
                  <a:pt x="0" y="38"/>
                  <a:pt x="0" y="38"/>
                </a:cubicBezTo>
                <a:cubicBezTo>
                  <a:pt x="5" y="47"/>
                  <a:pt x="5" y="47"/>
                  <a:pt x="5" y="47"/>
                </a:cubicBezTo>
                <a:cubicBezTo>
                  <a:pt x="5" y="47"/>
                  <a:pt x="5" y="47"/>
                  <a:pt x="12" y="47"/>
                </a:cubicBezTo>
                <a:cubicBezTo>
                  <a:pt x="16" y="47"/>
                  <a:pt x="20" y="47"/>
                  <a:pt x="25" y="48"/>
                </a:cubicBezTo>
                <a:cubicBezTo>
                  <a:pt x="24" y="43"/>
                  <a:pt x="24" y="39"/>
                  <a:pt x="24" y="34"/>
                </a:cubicBezTo>
                <a:close/>
                <a:moveTo>
                  <a:pt x="34" y="54"/>
                </a:moveTo>
                <a:cubicBezTo>
                  <a:pt x="23" y="51"/>
                  <a:pt x="23" y="51"/>
                  <a:pt x="23" y="51"/>
                </a:cubicBezTo>
                <a:cubicBezTo>
                  <a:pt x="30" y="81"/>
                  <a:pt x="30" y="81"/>
                  <a:pt x="30" y="81"/>
                </a:cubicBezTo>
                <a:cubicBezTo>
                  <a:pt x="31" y="83"/>
                  <a:pt x="32" y="83"/>
                  <a:pt x="34" y="83"/>
                </a:cubicBezTo>
                <a:cubicBezTo>
                  <a:pt x="44" y="78"/>
                  <a:pt x="44" y="78"/>
                  <a:pt x="44" y="78"/>
                </a:cubicBezTo>
                <a:cubicBezTo>
                  <a:pt x="46" y="78"/>
                  <a:pt x="47" y="76"/>
                  <a:pt x="46" y="75"/>
                </a:cubicBezTo>
                <a:lnTo>
                  <a:pt x="34" y="54"/>
                </a:lnTo>
                <a:close/>
                <a:moveTo>
                  <a:pt x="80" y="45"/>
                </a:moveTo>
                <a:cubicBezTo>
                  <a:pt x="80" y="45"/>
                  <a:pt x="80" y="45"/>
                  <a:pt x="79" y="45"/>
                </a:cubicBezTo>
                <a:cubicBezTo>
                  <a:pt x="79" y="44"/>
                  <a:pt x="79" y="43"/>
                  <a:pt x="78" y="42"/>
                </a:cubicBezTo>
                <a:cubicBezTo>
                  <a:pt x="77" y="40"/>
                  <a:pt x="77" y="37"/>
                  <a:pt x="77" y="34"/>
                </a:cubicBezTo>
                <a:cubicBezTo>
                  <a:pt x="77" y="31"/>
                  <a:pt x="77" y="28"/>
                  <a:pt x="78" y="26"/>
                </a:cubicBezTo>
                <a:cubicBezTo>
                  <a:pt x="79" y="25"/>
                  <a:pt x="79" y="24"/>
                  <a:pt x="79" y="24"/>
                </a:cubicBezTo>
                <a:cubicBezTo>
                  <a:pt x="80" y="23"/>
                  <a:pt x="80" y="23"/>
                  <a:pt x="80" y="23"/>
                </a:cubicBezTo>
                <a:cubicBezTo>
                  <a:pt x="81" y="23"/>
                  <a:pt x="81" y="23"/>
                  <a:pt x="81" y="24"/>
                </a:cubicBezTo>
                <a:cubicBezTo>
                  <a:pt x="82" y="24"/>
                  <a:pt x="82" y="25"/>
                  <a:pt x="82" y="26"/>
                </a:cubicBezTo>
                <a:cubicBezTo>
                  <a:pt x="83" y="28"/>
                  <a:pt x="84" y="31"/>
                  <a:pt x="84" y="34"/>
                </a:cubicBezTo>
                <a:cubicBezTo>
                  <a:pt x="84" y="37"/>
                  <a:pt x="83" y="40"/>
                  <a:pt x="82" y="42"/>
                </a:cubicBezTo>
                <a:cubicBezTo>
                  <a:pt x="82" y="43"/>
                  <a:pt x="82" y="44"/>
                  <a:pt x="81" y="45"/>
                </a:cubicBezTo>
                <a:cubicBezTo>
                  <a:pt x="81" y="45"/>
                  <a:pt x="81" y="45"/>
                  <a:pt x="80" y="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" name="CustomShape 9"/>
          <p:cNvSpPr/>
          <p:nvPr/>
        </p:nvSpPr>
        <p:spPr>
          <a:xfrm>
            <a:off x="1218240" y="2676240"/>
            <a:ext cx="186840" cy="186840"/>
          </a:xfrm>
          <a:custGeom>
            <a:avLst/>
            <a:gdLst/>
            <a:ahLst/>
            <a:cxnLst/>
            <a:rect l="l" t="t" r="r" b="b"/>
            <a:pathLst>
              <a:path w="121" h="121">
                <a:moveTo>
                  <a:pt x="60" y="121"/>
                </a:moveTo>
                <a:lnTo>
                  <a:pt x="121" y="61"/>
                </a:lnTo>
                <a:lnTo>
                  <a:pt x="83" y="61"/>
                </a:lnTo>
                <a:lnTo>
                  <a:pt x="83" y="0"/>
                </a:lnTo>
                <a:lnTo>
                  <a:pt x="37" y="0"/>
                </a:lnTo>
                <a:lnTo>
                  <a:pt x="37" y="61"/>
                </a:lnTo>
                <a:lnTo>
                  <a:pt x="0" y="61"/>
                </a:lnTo>
                <a:lnTo>
                  <a:pt x="60" y="12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CustomShape 10"/>
          <p:cNvSpPr/>
          <p:nvPr/>
        </p:nvSpPr>
        <p:spPr>
          <a:xfrm>
            <a:off x="798840" y="3892680"/>
            <a:ext cx="162000" cy="120240"/>
          </a:xfrm>
          <a:custGeom>
            <a:avLst/>
            <a:gdLst/>
            <a:ahLst/>
            <a:cxnLst/>
            <a:rect l="l" t="t" r="r" b="b"/>
            <a:pathLst>
              <a:path w="64" h="48">
                <a:moveTo>
                  <a:pt x="56" y="8"/>
                </a:moveTo>
                <a:cubicBezTo>
                  <a:pt x="56" y="0"/>
                  <a:pt x="56" y="0"/>
                  <a:pt x="5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6"/>
                  <a:pt x="2" y="48"/>
                  <a:pt x="4" y="48"/>
                </a:cubicBezTo>
                <a:cubicBezTo>
                  <a:pt x="58" y="48"/>
                  <a:pt x="58" y="48"/>
                  <a:pt x="58" y="48"/>
                </a:cubicBezTo>
                <a:cubicBezTo>
                  <a:pt x="61" y="48"/>
                  <a:pt x="64" y="45"/>
                  <a:pt x="64" y="42"/>
                </a:cubicBezTo>
                <a:cubicBezTo>
                  <a:pt x="64" y="8"/>
                  <a:pt x="64" y="8"/>
                  <a:pt x="64" y="8"/>
                </a:cubicBezTo>
                <a:lnTo>
                  <a:pt x="56" y="8"/>
                </a:lnTo>
                <a:close/>
                <a:moveTo>
                  <a:pt x="52" y="44"/>
                </a:moveTo>
                <a:cubicBezTo>
                  <a:pt x="4" y="44"/>
                  <a:pt x="4" y="44"/>
                  <a:pt x="4" y="44"/>
                </a:cubicBezTo>
                <a:cubicBezTo>
                  <a:pt x="4" y="4"/>
                  <a:pt x="4" y="4"/>
                  <a:pt x="4" y="4"/>
                </a:cubicBezTo>
                <a:cubicBezTo>
                  <a:pt x="52" y="4"/>
                  <a:pt x="52" y="4"/>
                  <a:pt x="52" y="4"/>
                </a:cubicBezTo>
                <a:lnTo>
                  <a:pt x="52" y="44"/>
                </a:lnTo>
                <a:close/>
                <a:moveTo>
                  <a:pt x="8" y="12"/>
                </a:moveTo>
                <a:cubicBezTo>
                  <a:pt x="48" y="12"/>
                  <a:pt x="48" y="12"/>
                  <a:pt x="48" y="12"/>
                </a:cubicBezTo>
                <a:cubicBezTo>
                  <a:pt x="48" y="16"/>
                  <a:pt x="48" y="16"/>
                  <a:pt x="48" y="16"/>
                </a:cubicBezTo>
                <a:cubicBezTo>
                  <a:pt x="8" y="16"/>
                  <a:pt x="8" y="16"/>
                  <a:pt x="8" y="16"/>
                </a:cubicBezTo>
                <a:lnTo>
                  <a:pt x="8" y="12"/>
                </a:lnTo>
                <a:close/>
                <a:moveTo>
                  <a:pt x="32" y="20"/>
                </a:moveTo>
                <a:cubicBezTo>
                  <a:pt x="48" y="20"/>
                  <a:pt x="48" y="20"/>
                  <a:pt x="48" y="20"/>
                </a:cubicBezTo>
                <a:cubicBezTo>
                  <a:pt x="48" y="24"/>
                  <a:pt x="48" y="24"/>
                  <a:pt x="48" y="24"/>
                </a:cubicBezTo>
                <a:cubicBezTo>
                  <a:pt x="32" y="24"/>
                  <a:pt x="32" y="24"/>
                  <a:pt x="32" y="24"/>
                </a:cubicBezTo>
                <a:lnTo>
                  <a:pt x="32" y="20"/>
                </a:lnTo>
                <a:close/>
                <a:moveTo>
                  <a:pt x="32" y="28"/>
                </a:moveTo>
                <a:cubicBezTo>
                  <a:pt x="48" y="28"/>
                  <a:pt x="48" y="28"/>
                  <a:pt x="48" y="28"/>
                </a:cubicBezTo>
                <a:cubicBezTo>
                  <a:pt x="48" y="32"/>
                  <a:pt x="48" y="32"/>
                  <a:pt x="48" y="32"/>
                </a:cubicBezTo>
                <a:cubicBezTo>
                  <a:pt x="32" y="32"/>
                  <a:pt x="32" y="32"/>
                  <a:pt x="32" y="32"/>
                </a:cubicBezTo>
                <a:lnTo>
                  <a:pt x="32" y="28"/>
                </a:lnTo>
                <a:close/>
                <a:moveTo>
                  <a:pt x="32" y="36"/>
                </a:moveTo>
                <a:cubicBezTo>
                  <a:pt x="44" y="36"/>
                  <a:pt x="44" y="36"/>
                  <a:pt x="44" y="36"/>
                </a:cubicBezTo>
                <a:cubicBezTo>
                  <a:pt x="44" y="40"/>
                  <a:pt x="44" y="40"/>
                  <a:pt x="44" y="40"/>
                </a:cubicBezTo>
                <a:cubicBezTo>
                  <a:pt x="32" y="40"/>
                  <a:pt x="32" y="40"/>
                  <a:pt x="32" y="40"/>
                </a:cubicBezTo>
                <a:lnTo>
                  <a:pt x="32" y="36"/>
                </a:lnTo>
                <a:close/>
                <a:moveTo>
                  <a:pt x="8" y="20"/>
                </a:moveTo>
                <a:cubicBezTo>
                  <a:pt x="28" y="20"/>
                  <a:pt x="28" y="20"/>
                  <a:pt x="28" y="20"/>
                </a:cubicBezTo>
                <a:cubicBezTo>
                  <a:pt x="28" y="40"/>
                  <a:pt x="28" y="40"/>
                  <a:pt x="28" y="40"/>
                </a:cubicBezTo>
                <a:cubicBezTo>
                  <a:pt x="8" y="40"/>
                  <a:pt x="8" y="40"/>
                  <a:pt x="8" y="40"/>
                </a:cubicBezTo>
                <a:lnTo>
                  <a:pt x="8" y="2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11"/>
          <p:cNvSpPr/>
          <p:nvPr/>
        </p:nvSpPr>
        <p:spPr>
          <a:xfrm>
            <a:off x="1459080" y="1815480"/>
            <a:ext cx="194760" cy="194760"/>
          </a:xfrm>
          <a:custGeom>
            <a:avLst/>
            <a:gdLst/>
            <a:ahLst/>
            <a:cxnLst/>
            <a:rect l="l" t="t" r="r" b="b"/>
            <a:pathLst>
              <a:path w="77" h="77">
                <a:moveTo>
                  <a:pt x="64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3"/>
                </a:cubicBezTo>
                <a:cubicBezTo>
                  <a:pt x="0" y="64"/>
                  <a:pt x="0" y="64"/>
                  <a:pt x="0" y="64"/>
                </a:cubicBezTo>
                <a:cubicBezTo>
                  <a:pt x="1" y="71"/>
                  <a:pt x="6" y="77"/>
                  <a:pt x="13" y="77"/>
                </a:cubicBezTo>
                <a:cubicBezTo>
                  <a:pt x="64" y="77"/>
                  <a:pt x="64" y="77"/>
                  <a:pt x="64" y="77"/>
                </a:cubicBezTo>
                <a:cubicBezTo>
                  <a:pt x="71" y="76"/>
                  <a:pt x="77" y="71"/>
                  <a:pt x="77" y="64"/>
                </a:cubicBezTo>
                <a:cubicBezTo>
                  <a:pt x="77" y="13"/>
                  <a:pt x="77" y="13"/>
                  <a:pt x="77" y="13"/>
                </a:cubicBezTo>
                <a:cubicBezTo>
                  <a:pt x="77" y="6"/>
                  <a:pt x="71" y="0"/>
                  <a:pt x="64" y="0"/>
                </a:cubicBezTo>
                <a:close/>
                <a:moveTo>
                  <a:pt x="25" y="34"/>
                </a:moveTo>
                <a:cubicBezTo>
                  <a:pt x="52" y="34"/>
                  <a:pt x="52" y="34"/>
                  <a:pt x="52" y="34"/>
                </a:cubicBezTo>
                <a:cubicBezTo>
                  <a:pt x="53" y="35"/>
                  <a:pt x="53" y="37"/>
                  <a:pt x="53" y="38"/>
                </a:cubicBezTo>
                <a:cubicBezTo>
                  <a:pt x="53" y="46"/>
                  <a:pt x="47" y="53"/>
                  <a:pt x="39" y="53"/>
                </a:cubicBezTo>
                <a:cubicBezTo>
                  <a:pt x="31" y="53"/>
                  <a:pt x="24" y="47"/>
                  <a:pt x="24" y="38"/>
                </a:cubicBezTo>
                <a:cubicBezTo>
                  <a:pt x="24" y="37"/>
                  <a:pt x="24" y="35"/>
                  <a:pt x="25" y="34"/>
                </a:cubicBezTo>
                <a:close/>
                <a:moveTo>
                  <a:pt x="67" y="33"/>
                </a:moveTo>
                <a:cubicBezTo>
                  <a:pt x="67" y="53"/>
                  <a:pt x="67" y="53"/>
                  <a:pt x="67" y="53"/>
                </a:cubicBezTo>
                <a:cubicBezTo>
                  <a:pt x="67" y="62"/>
                  <a:pt x="67" y="62"/>
                  <a:pt x="67" y="62"/>
                </a:cubicBezTo>
                <a:cubicBezTo>
                  <a:pt x="67" y="65"/>
                  <a:pt x="65" y="67"/>
                  <a:pt x="63" y="67"/>
                </a:cubicBezTo>
                <a:cubicBezTo>
                  <a:pt x="15" y="67"/>
                  <a:pt x="15" y="67"/>
                  <a:pt x="15" y="67"/>
                </a:cubicBezTo>
                <a:cubicBezTo>
                  <a:pt x="12" y="67"/>
                  <a:pt x="10" y="65"/>
                  <a:pt x="10" y="63"/>
                </a:cubicBezTo>
                <a:cubicBezTo>
                  <a:pt x="10" y="53"/>
                  <a:pt x="10" y="53"/>
                  <a:pt x="10" y="53"/>
                </a:cubicBezTo>
                <a:cubicBezTo>
                  <a:pt x="10" y="34"/>
                  <a:pt x="10" y="34"/>
                  <a:pt x="10" y="34"/>
                </a:cubicBezTo>
                <a:cubicBezTo>
                  <a:pt x="10" y="34"/>
                  <a:pt x="10" y="34"/>
                  <a:pt x="10" y="34"/>
                </a:cubicBezTo>
                <a:cubicBezTo>
                  <a:pt x="17" y="34"/>
                  <a:pt x="17" y="34"/>
                  <a:pt x="17" y="34"/>
                </a:cubicBezTo>
                <a:cubicBezTo>
                  <a:pt x="17" y="35"/>
                  <a:pt x="17" y="37"/>
                  <a:pt x="17" y="39"/>
                </a:cubicBezTo>
                <a:cubicBezTo>
                  <a:pt x="17" y="51"/>
                  <a:pt x="27" y="60"/>
                  <a:pt x="39" y="60"/>
                </a:cubicBezTo>
                <a:cubicBezTo>
                  <a:pt x="51" y="60"/>
                  <a:pt x="60" y="50"/>
                  <a:pt x="60" y="38"/>
                </a:cubicBezTo>
                <a:cubicBezTo>
                  <a:pt x="60" y="37"/>
                  <a:pt x="60" y="35"/>
                  <a:pt x="60" y="33"/>
                </a:cubicBezTo>
                <a:cubicBezTo>
                  <a:pt x="67" y="33"/>
                  <a:pt x="67" y="33"/>
                  <a:pt x="67" y="33"/>
                </a:cubicBezTo>
                <a:close/>
                <a:moveTo>
                  <a:pt x="67" y="17"/>
                </a:moveTo>
                <a:cubicBezTo>
                  <a:pt x="67" y="18"/>
                  <a:pt x="66" y="19"/>
                  <a:pt x="65" y="19"/>
                </a:cubicBezTo>
                <a:cubicBezTo>
                  <a:pt x="60" y="19"/>
                  <a:pt x="60" y="19"/>
                  <a:pt x="60" y="19"/>
                </a:cubicBezTo>
                <a:cubicBezTo>
                  <a:pt x="59" y="19"/>
                  <a:pt x="58" y="18"/>
                  <a:pt x="58" y="17"/>
                </a:cubicBezTo>
                <a:cubicBezTo>
                  <a:pt x="58" y="12"/>
                  <a:pt x="58" y="12"/>
                  <a:pt x="58" y="12"/>
                </a:cubicBezTo>
                <a:cubicBezTo>
                  <a:pt x="58" y="11"/>
                  <a:pt x="59" y="10"/>
                  <a:pt x="60" y="10"/>
                </a:cubicBezTo>
                <a:cubicBezTo>
                  <a:pt x="65" y="10"/>
                  <a:pt x="65" y="10"/>
                  <a:pt x="65" y="10"/>
                </a:cubicBezTo>
                <a:cubicBezTo>
                  <a:pt x="66" y="9"/>
                  <a:pt x="67" y="11"/>
                  <a:pt x="67" y="12"/>
                </a:cubicBezTo>
                <a:lnTo>
                  <a:pt x="67" y="1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" name="CustomShape 12"/>
          <p:cNvSpPr/>
          <p:nvPr/>
        </p:nvSpPr>
        <p:spPr>
          <a:xfrm>
            <a:off x="1090800" y="2106000"/>
            <a:ext cx="199440" cy="151200"/>
          </a:xfrm>
          <a:custGeom>
            <a:avLst/>
            <a:gdLst/>
            <a:ahLst/>
            <a:cxnLst/>
            <a:rect l="l" t="t" r="r" b="b"/>
            <a:pathLst>
              <a:path w="79" h="60">
                <a:moveTo>
                  <a:pt x="76" y="3"/>
                </a:moveTo>
                <a:cubicBezTo>
                  <a:pt x="65" y="1"/>
                  <a:pt x="53" y="0"/>
                  <a:pt x="40" y="0"/>
                </a:cubicBezTo>
                <a:cubicBezTo>
                  <a:pt x="27" y="0"/>
                  <a:pt x="15" y="1"/>
                  <a:pt x="4" y="3"/>
                </a:cubicBezTo>
                <a:cubicBezTo>
                  <a:pt x="2" y="11"/>
                  <a:pt x="0" y="20"/>
                  <a:pt x="0" y="30"/>
                </a:cubicBezTo>
                <a:cubicBezTo>
                  <a:pt x="0" y="40"/>
                  <a:pt x="2" y="49"/>
                  <a:pt x="4" y="57"/>
                </a:cubicBezTo>
                <a:cubicBezTo>
                  <a:pt x="15" y="59"/>
                  <a:pt x="27" y="60"/>
                  <a:pt x="40" y="60"/>
                </a:cubicBezTo>
                <a:cubicBezTo>
                  <a:pt x="53" y="60"/>
                  <a:pt x="65" y="59"/>
                  <a:pt x="76" y="57"/>
                </a:cubicBezTo>
                <a:cubicBezTo>
                  <a:pt x="78" y="49"/>
                  <a:pt x="79" y="40"/>
                  <a:pt x="79" y="30"/>
                </a:cubicBezTo>
                <a:cubicBezTo>
                  <a:pt x="79" y="20"/>
                  <a:pt x="78" y="11"/>
                  <a:pt x="76" y="3"/>
                </a:cubicBezTo>
                <a:close/>
                <a:moveTo>
                  <a:pt x="30" y="45"/>
                </a:moveTo>
                <a:cubicBezTo>
                  <a:pt x="30" y="15"/>
                  <a:pt x="30" y="15"/>
                  <a:pt x="30" y="15"/>
                </a:cubicBezTo>
                <a:cubicBezTo>
                  <a:pt x="55" y="30"/>
                  <a:pt x="55" y="30"/>
                  <a:pt x="55" y="30"/>
                </a:cubicBezTo>
                <a:lnTo>
                  <a:pt x="30" y="45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13"/>
          <p:cNvSpPr/>
          <p:nvPr/>
        </p:nvSpPr>
        <p:spPr>
          <a:xfrm>
            <a:off x="887400" y="2882880"/>
            <a:ext cx="172800" cy="171360"/>
          </a:xfrm>
          <a:custGeom>
            <a:avLst/>
            <a:gdLst/>
            <a:ahLst/>
            <a:cxnLst/>
            <a:rect l="l" t="t" r="r" b="b"/>
            <a:pathLst>
              <a:path w="68" h="68">
                <a:moveTo>
                  <a:pt x="34" y="0"/>
                </a:moveTo>
                <a:cubicBezTo>
                  <a:pt x="15" y="0"/>
                  <a:pt x="0" y="15"/>
                  <a:pt x="0" y="34"/>
                </a:cubicBezTo>
                <a:cubicBezTo>
                  <a:pt x="0" y="52"/>
                  <a:pt x="15" y="68"/>
                  <a:pt x="34" y="68"/>
                </a:cubicBezTo>
                <a:cubicBezTo>
                  <a:pt x="53" y="68"/>
                  <a:pt x="68" y="52"/>
                  <a:pt x="68" y="34"/>
                </a:cubicBezTo>
                <a:cubicBezTo>
                  <a:pt x="68" y="15"/>
                  <a:pt x="53" y="0"/>
                  <a:pt x="34" y="0"/>
                </a:cubicBezTo>
                <a:close/>
                <a:moveTo>
                  <a:pt x="34" y="61"/>
                </a:moveTo>
                <a:cubicBezTo>
                  <a:pt x="19" y="61"/>
                  <a:pt x="7" y="49"/>
                  <a:pt x="7" y="34"/>
                </a:cubicBezTo>
                <a:cubicBezTo>
                  <a:pt x="7" y="18"/>
                  <a:pt x="19" y="6"/>
                  <a:pt x="34" y="6"/>
                </a:cubicBezTo>
                <a:cubicBezTo>
                  <a:pt x="49" y="6"/>
                  <a:pt x="62" y="18"/>
                  <a:pt x="62" y="34"/>
                </a:cubicBezTo>
                <a:cubicBezTo>
                  <a:pt x="62" y="49"/>
                  <a:pt x="49" y="61"/>
                  <a:pt x="34" y="61"/>
                </a:cubicBezTo>
                <a:close/>
                <a:moveTo>
                  <a:pt x="21" y="21"/>
                </a:moveTo>
                <a:cubicBezTo>
                  <a:pt x="47" y="21"/>
                  <a:pt x="47" y="21"/>
                  <a:pt x="47" y="21"/>
                </a:cubicBezTo>
                <a:cubicBezTo>
                  <a:pt x="47" y="46"/>
                  <a:pt x="47" y="46"/>
                  <a:pt x="47" y="46"/>
                </a:cubicBezTo>
                <a:cubicBezTo>
                  <a:pt x="21" y="46"/>
                  <a:pt x="21" y="46"/>
                  <a:pt x="21" y="46"/>
                </a:cubicBezTo>
                <a:lnTo>
                  <a:pt x="21" y="2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CustomShape 14"/>
          <p:cNvSpPr/>
          <p:nvPr/>
        </p:nvSpPr>
        <p:spPr>
          <a:xfrm>
            <a:off x="284400" y="3589560"/>
            <a:ext cx="180720" cy="182160"/>
          </a:xfrm>
          <a:custGeom>
            <a:avLst/>
            <a:gdLst/>
            <a:ahLst/>
            <a:cxnLst/>
            <a:rect l="l" t="t" r="r" b="b"/>
            <a:pathLst>
              <a:path w="72" h="72">
                <a:moveTo>
                  <a:pt x="36" y="0"/>
                </a:moveTo>
                <a:cubicBezTo>
                  <a:pt x="16" y="0"/>
                  <a:pt x="0" y="17"/>
                  <a:pt x="0" y="36"/>
                </a:cubicBezTo>
                <a:cubicBezTo>
                  <a:pt x="0" y="56"/>
                  <a:pt x="16" y="72"/>
                  <a:pt x="36" y="72"/>
                </a:cubicBezTo>
                <a:cubicBezTo>
                  <a:pt x="56" y="72"/>
                  <a:pt x="72" y="56"/>
                  <a:pt x="72" y="36"/>
                </a:cubicBezTo>
                <a:cubicBezTo>
                  <a:pt x="72" y="17"/>
                  <a:pt x="56" y="0"/>
                  <a:pt x="36" y="0"/>
                </a:cubicBezTo>
                <a:close/>
                <a:moveTo>
                  <a:pt x="57" y="31"/>
                </a:moveTo>
                <a:cubicBezTo>
                  <a:pt x="55" y="45"/>
                  <a:pt x="42" y="56"/>
                  <a:pt x="38" y="59"/>
                </a:cubicBezTo>
                <a:cubicBezTo>
                  <a:pt x="34" y="61"/>
                  <a:pt x="30" y="58"/>
                  <a:pt x="29" y="55"/>
                </a:cubicBezTo>
                <a:cubicBezTo>
                  <a:pt x="27" y="52"/>
                  <a:pt x="22" y="35"/>
                  <a:pt x="21" y="33"/>
                </a:cubicBezTo>
                <a:cubicBezTo>
                  <a:pt x="20" y="32"/>
                  <a:pt x="16" y="35"/>
                  <a:pt x="16" y="35"/>
                </a:cubicBezTo>
                <a:cubicBezTo>
                  <a:pt x="15" y="32"/>
                  <a:pt x="15" y="32"/>
                  <a:pt x="15" y="32"/>
                </a:cubicBezTo>
                <a:cubicBezTo>
                  <a:pt x="15" y="32"/>
                  <a:pt x="22" y="24"/>
                  <a:pt x="28" y="23"/>
                </a:cubicBezTo>
                <a:cubicBezTo>
                  <a:pt x="33" y="22"/>
                  <a:pt x="33" y="32"/>
                  <a:pt x="35" y="37"/>
                </a:cubicBezTo>
                <a:cubicBezTo>
                  <a:pt x="36" y="43"/>
                  <a:pt x="37" y="46"/>
                  <a:pt x="38" y="46"/>
                </a:cubicBezTo>
                <a:cubicBezTo>
                  <a:pt x="39" y="46"/>
                  <a:pt x="42" y="43"/>
                  <a:pt x="44" y="38"/>
                </a:cubicBezTo>
                <a:cubicBezTo>
                  <a:pt x="47" y="34"/>
                  <a:pt x="44" y="29"/>
                  <a:pt x="39" y="32"/>
                </a:cubicBezTo>
                <a:cubicBezTo>
                  <a:pt x="41" y="21"/>
                  <a:pt x="60" y="18"/>
                  <a:pt x="57" y="31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" name="CustomShape 15"/>
          <p:cNvSpPr/>
          <p:nvPr/>
        </p:nvSpPr>
        <p:spPr>
          <a:xfrm>
            <a:off x="76320" y="3027240"/>
            <a:ext cx="163440" cy="160560"/>
          </a:xfrm>
          <a:custGeom>
            <a:avLst/>
            <a:gdLst/>
            <a:ahLst/>
            <a:cxnLst/>
            <a:rect l="l" t="t" r="r" b="b"/>
            <a:pathLst>
              <a:path w="65" h="64">
                <a:moveTo>
                  <a:pt x="62" y="36"/>
                </a:moveTo>
                <a:cubicBezTo>
                  <a:pt x="62" y="35"/>
                  <a:pt x="62" y="34"/>
                  <a:pt x="62" y="32"/>
                </a:cubicBezTo>
                <a:cubicBezTo>
                  <a:pt x="62" y="16"/>
                  <a:pt x="49" y="3"/>
                  <a:pt x="33" y="3"/>
                </a:cubicBezTo>
                <a:cubicBezTo>
                  <a:pt x="31" y="3"/>
                  <a:pt x="29" y="3"/>
                  <a:pt x="28" y="3"/>
                </a:cubicBezTo>
                <a:cubicBezTo>
                  <a:pt x="25" y="1"/>
                  <a:pt x="22" y="0"/>
                  <a:pt x="18" y="0"/>
                </a:cubicBezTo>
                <a:cubicBezTo>
                  <a:pt x="8" y="0"/>
                  <a:pt x="0" y="8"/>
                  <a:pt x="0" y="18"/>
                </a:cubicBezTo>
                <a:cubicBezTo>
                  <a:pt x="0" y="21"/>
                  <a:pt x="1" y="25"/>
                  <a:pt x="3" y="28"/>
                </a:cubicBezTo>
                <a:cubicBezTo>
                  <a:pt x="3" y="29"/>
                  <a:pt x="3" y="31"/>
                  <a:pt x="3" y="32"/>
                </a:cubicBezTo>
                <a:cubicBezTo>
                  <a:pt x="3" y="49"/>
                  <a:pt x="16" y="62"/>
                  <a:pt x="33" y="62"/>
                </a:cubicBezTo>
                <a:cubicBezTo>
                  <a:pt x="34" y="62"/>
                  <a:pt x="36" y="62"/>
                  <a:pt x="38" y="62"/>
                </a:cubicBezTo>
                <a:cubicBezTo>
                  <a:pt x="41" y="63"/>
                  <a:pt x="44" y="64"/>
                  <a:pt x="47" y="64"/>
                </a:cubicBezTo>
                <a:cubicBezTo>
                  <a:pt x="57" y="64"/>
                  <a:pt x="65" y="56"/>
                  <a:pt x="65" y="46"/>
                </a:cubicBezTo>
                <a:cubicBezTo>
                  <a:pt x="65" y="43"/>
                  <a:pt x="64" y="39"/>
                  <a:pt x="62" y="36"/>
                </a:cubicBezTo>
                <a:close/>
                <a:moveTo>
                  <a:pt x="35" y="54"/>
                </a:moveTo>
                <a:cubicBezTo>
                  <a:pt x="26" y="55"/>
                  <a:pt x="21" y="53"/>
                  <a:pt x="17" y="49"/>
                </a:cubicBezTo>
                <a:cubicBezTo>
                  <a:pt x="13" y="45"/>
                  <a:pt x="15" y="40"/>
                  <a:pt x="18" y="39"/>
                </a:cubicBezTo>
                <a:cubicBezTo>
                  <a:pt x="22" y="39"/>
                  <a:pt x="24" y="44"/>
                  <a:pt x="26" y="45"/>
                </a:cubicBezTo>
                <a:cubicBezTo>
                  <a:pt x="28" y="46"/>
                  <a:pt x="36" y="49"/>
                  <a:pt x="40" y="44"/>
                </a:cubicBezTo>
                <a:cubicBezTo>
                  <a:pt x="44" y="39"/>
                  <a:pt x="37" y="37"/>
                  <a:pt x="32" y="36"/>
                </a:cubicBezTo>
                <a:cubicBezTo>
                  <a:pt x="24" y="35"/>
                  <a:pt x="14" y="31"/>
                  <a:pt x="15" y="23"/>
                </a:cubicBezTo>
                <a:cubicBezTo>
                  <a:pt x="16" y="15"/>
                  <a:pt x="22" y="11"/>
                  <a:pt x="28" y="10"/>
                </a:cubicBezTo>
                <a:cubicBezTo>
                  <a:pt x="37" y="9"/>
                  <a:pt x="42" y="11"/>
                  <a:pt x="46" y="15"/>
                </a:cubicBezTo>
                <a:cubicBezTo>
                  <a:pt x="51" y="19"/>
                  <a:pt x="48" y="24"/>
                  <a:pt x="45" y="24"/>
                </a:cubicBezTo>
                <a:cubicBezTo>
                  <a:pt x="42" y="24"/>
                  <a:pt x="39" y="17"/>
                  <a:pt x="32" y="17"/>
                </a:cubicBezTo>
                <a:cubicBezTo>
                  <a:pt x="25" y="17"/>
                  <a:pt x="20" y="24"/>
                  <a:pt x="29" y="27"/>
                </a:cubicBezTo>
                <a:cubicBezTo>
                  <a:pt x="37" y="29"/>
                  <a:pt x="47" y="30"/>
                  <a:pt x="50" y="37"/>
                </a:cubicBezTo>
                <a:cubicBezTo>
                  <a:pt x="53" y="45"/>
                  <a:pt x="45" y="54"/>
                  <a:pt x="35" y="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" name="CustomShape 16"/>
          <p:cNvSpPr/>
          <p:nvPr/>
        </p:nvSpPr>
        <p:spPr>
          <a:xfrm>
            <a:off x="4382640" y="3971880"/>
            <a:ext cx="270720" cy="252000"/>
          </a:xfrm>
          <a:custGeom>
            <a:avLst/>
            <a:gdLst/>
            <a:ahLst/>
            <a:cxnLst/>
            <a:rect l="l" t="t" r="r" b="b"/>
            <a:pathLst>
              <a:path w="107" h="100">
                <a:moveTo>
                  <a:pt x="53" y="13"/>
                </a:moveTo>
                <a:cubicBezTo>
                  <a:pt x="48" y="13"/>
                  <a:pt x="42" y="14"/>
                  <a:pt x="37" y="16"/>
                </a:cubicBezTo>
                <a:cubicBezTo>
                  <a:pt x="32" y="18"/>
                  <a:pt x="28" y="20"/>
                  <a:pt x="24" y="23"/>
                </a:cubicBezTo>
                <a:cubicBezTo>
                  <a:pt x="17" y="29"/>
                  <a:pt x="13" y="36"/>
                  <a:pt x="13" y="43"/>
                </a:cubicBezTo>
                <a:cubicBezTo>
                  <a:pt x="13" y="48"/>
                  <a:pt x="14" y="52"/>
                  <a:pt x="17" y="55"/>
                </a:cubicBezTo>
                <a:cubicBezTo>
                  <a:pt x="19" y="59"/>
                  <a:pt x="23" y="63"/>
                  <a:pt x="27" y="66"/>
                </a:cubicBezTo>
                <a:cubicBezTo>
                  <a:pt x="30" y="68"/>
                  <a:pt x="32" y="71"/>
                  <a:pt x="33" y="75"/>
                </a:cubicBezTo>
                <a:cubicBezTo>
                  <a:pt x="33" y="76"/>
                  <a:pt x="33" y="78"/>
                  <a:pt x="33" y="79"/>
                </a:cubicBezTo>
                <a:cubicBezTo>
                  <a:pt x="34" y="78"/>
                  <a:pt x="35" y="78"/>
                  <a:pt x="36" y="77"/>
                </a:cubicBezTo>
                <a:cubicBezTo>
                  <a:pt x="38" y="74"/>
                  <a:pt x="42" y="73"/>
                  <a:pt x="45" y="73"/>
                </a:cubicBezTo>
                <a:cubicBezTo>
                  <a:pt x="46" y="73"/>
                  <a:pt x="46" y="73"/>
                  <a:pt x="47" y="73"/>
                </a:cubicBezTo>
                <a:cubicBezTo>
                  <a:pt x="49" y="73"/>
                  <a:pt x="51" y="73"/>
                  <a:pt x="53" y="73"/>
                </a:cubicBezTo>
                <a:cubicBezTo>
                  <a:pt x="59" y="73"/>
                  <a:pt x="65" y="73"/>
                  <a:pt x="70" y="71"/>
                </a:cubicBezTo>
                <a:cubicBezTo>
                  <a:pt x="75" y="69"/>
                  <a:pt x="79" y="67"/>
                  <a:pt x="83" y="64"/>
                </a:cubicBezTo>
                <a:cubicBezTo>
                  <a:pt x="90" y="58"/>
                  <a:pt x="93" y="51"/>
                  <a:pt x="93" y="43"/>
                </a:cubicBezTo>
                <a:cubicBezTo>
                  <a:pt x="93" y="36"/>
                  <a:pt x="90" y="29"/>
                  <a:pt x="83" y="23"/>
                </a:cubicBezTo>
                <a:cubicBezTo>
                  <a:pt x="79" y="20"/>
                  <a:pt x="75" y="18"/>
                  <a:pt x="70" y="16"/>
                </a:cubicBezTo>
                <a:cubicBezTo>
                  <a:pt x="65" y="14"/>
                  <a:pt x="59" y="13"/>
                  <a:pt x="53" y="13"/>
                </a:cubicBezTo>
                <a:close/>
                <a:moveTo>
                  <a:pt x="53" y="0"/>
                </a:moveTo>
                <a:cubicBezTo>
                  <a:pt x="53" y="0"/>
                  <a:pt x="53" y="0"/>
                  <a:pt x="53" y="0"/>
                </a:cubicBezTo>
                <a:cubicBezTo>
                  <a:pt x="83" y="0"/>
                  <a:pt x="107" y="19"/>
                  <a:pt x="107" y="43"/>
                </a:cubicBezTo>
                <a:cubicBezTo>
                  <a:pt x="107" y="67"/>
                  <a:pt x="83" y="87"/>
                  <a:pt x="53" y="87"/>
                </a:cubicBezTo>
                <a:cubicBezTo>
                  <a:pt x="51" y="87"/>
                  <a:pt x="48" y="87"/>
                  <a:pt x="45" y="86"/>
                </a:cubicBezTo>
                <a:cubicBezTo>
                  <a:pt x="34" y="98"/>
                  <a:pt x="20" y="100"/>
                  <a:pt x="7" y="100"/>
                </a:cubicBezTo>
                <a:cubicBezTo>
                  <a:pt x="7" y="97"/>
                  <a:pt x="7" y="97"/>
                  <a:pt x="7" y="97"/>
                </a:cubicBezTo>
                <a:cubicBezTo>
                  <a:pt x="14" y="94"/>
                  <a:pt x="20" y="87"/>
                  <a:pt x="20" y="80"/>
                </a:cubicBezTo>
                <a:cubicBezTo>
                  <a:pt x="20" y="79"/>
                  <a:pt x="20" y="78"/>
                  <a:pt x="20" y="77"/>
                </a:cubicBezTo>
                <a:cubicBezTo>
                  <a:pt x="8" y="69"/>
                  <a:pt x="0" y="57"/>
                  <a:pt x="0" y="43"/>
                </a:cubicBezTo>
                <a:cubicBezTo>
                  <a:pt x="0" y="19"/>
                  <a:pt x="24" y="0"/>
                  <a:pt x="53" y="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" name="CustomShape 17"/>
          <p:cNvSpPr/>
          <p:nvPr/>
        </p:nvSpPr>
        <p:spPr>
          <a:xfrm>
            <a:off x="4194720" y="4110120"/>
            <a:ext cx="169920" cy="169920"/>
          </a:xfrm>
          <a:custGeom>
            <a:avLst/>
            <a:gdLst/>
            <a:ahLst/>
            <a:cxnLst/>
            <a:rect l="l" t="t" r="r" b="b"/>
            <a:pathLst>
              <a:path w="67" h="67">
                <a:moveTo>
                  <a:pt x="62" y="17"/>
                </a:moveTo>
                <a:cubicBezTo>
                  <a:pt x="65" y="17"/>
                  <a:pt x="67" y="15"/>
                  <a:pt x="67" y="13"/>
                </a:cubicBezTo>
                <a:cubicBezTo>
                  <a:pt x="67" y="5"/>
                  <a:pt x="67" y="5"/>
                  <a:pt x="67" y="5"/>
                </a:cubicBezTo>
                <a:cubicBezTo>
                  <a:pt x="58" y="5"/>
                  <a:pt x="58" y="5"/>
                  <a:pt x="58" y="5"/>
                </a:cubicBezTo>
                <a:cubicBezTo>
                  <a:pt x="58" y="0"/>
                  <a:pt x="58" y="0"/>
                  <a:pt x="58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5"/>
                  <a:pt x="2" y="67"/>
                  <a:pt x="4" y="67"/>
                </a:cubicBezTo>
                <a:cubicBezTo>
                  <a:pt x="58" y="67"/>
                  <a:pt x="58" y="67"/>
                  <a:pt x="58" y="67"/>
                </a:cubicBezTo>
                <a:cubicBezTo>
                  <a:pt x="58" y="50"/>
                  <a:pt x="58" y="50"/>
                  <a:pt x="58" y="50"/>
                </a:cubicBezTo>
                <a:cubicBezTo>
                  <a:pt x="62" y="50"/>
                  <a:pt x="62" y="50"/>
                  <a:pt x="62" y="50"/>
                </a:cubicBezTo>
                <a:cubicBezTo>
                  <a:pt x="65" y="50"/>
                  <a:pt x="67" y="49"/>
                  <a:pt x="67" y="46"/>
                </a:cubicBezTo>
                <a:cubicBezTo>
                  <a:pt x="67" y="38"/>
                  <a:pt x="67" y="38"/>
                  <a:pt x="67" y="38"/>
                </a:cubicBezTo>
                <a:cubicBezTo>
                  <a:pt x="58" y="38"/>
                  <a:pt x="58" y="38"/>
                  <a:pt x="58" y="38"/>
                </a:cubicBezTo>
                <a:cubicBezTo>
                  <a:pt x="58" y="34"/>
                  <a:pt x="58" y="34"/>
                  <a:pt x="58" y="34"/>
                </a:cubicBezTo>
                <a:cubicBezTo>
                  <a:pt x="62" y="34"/>
                  <a:pt x="62" y="34"/>
                  <a:pt x="62" y="34"/>
                </a:cubicBezTo>
                <a:cubicBezTo>
                  <a:pt x="65" y="34"/>
                  <a:pt x="67" y="32"/>
                  <a:pt x="67" y="30"/>
                </a:cubicBezTo>
                <a:cubicBezTo>
                  <a:pt x="67" y="21"/>
                  <a:pt x="67" y="21"/>
                  <a:pt x="67" y="21"/>
                </a:cubicBezTo>
                <a:cubicBezTo>
                  <a:pt x="58" y="21"/>
                  <a:pt x="58" y="21"/>
                  <a:pt x="58" y="21"/>
                </a:cubicBezTo>
                <a:cubicBezTo>
                  <a:pt x="58" y="17"/>
                  <a:pt x="58" y="17"/>
                  <a:pt x="58" y="17"/>
                </a:cubicBezTo>
                <a:lnTo>
                  <a:pt x="62" y="17"/>
                </a:lnTo>
                <a:close/>
                <a:moveTo>
                  <a:pt x="37" y="17"/>
                </a:moveTo>
                <a:cubicBezTo>
                  <a:pt x="42" y="17"/>
                  <a:pt x="46" y="21"/>
                  <a:pt x="46" y="25"/>
                </a:cubicBezTo>
                <a:cubicBezTo>
                  <a:pt x="46" y="30"/>
                  <a:pt x="42" y="34"/>
                  <a:pt x="37" y="34"/>
                </a:cubicBezTo>
                <a:cubicBezTo>
                  <a:pt x="33" y="34"/>
                  <a:pt x="29" y="30"/>
                  <a:pt x="29" y="25"/>
                </a:cubicBezTo>
                <a:cubicBezTo>
                  <a:pt x="29" y="21"/>
                  <a:pt x="33" y="17"/>
                  <a:pt x="37" y="17"/>
                </a:cubicBezTo>
                <a:close/>
                <a:moveTo>
                  <a:pt x="16" y="63"/>
                </a:moveTo>
                <a:cubicBezTo>
                  <a:pt x="12" y="63"/>
                  <a:pt x="12" y="63"/>
                  <a:pt x="12" y="63"/>
                </a:cubicBezTo>
                <a:cubicBezTo>
                  <a:pt x="12" y="5"/>
                  <a:pt x="12" y="5"/>
                  <a:pt x="12" y="5"/>
                </a:cubicBezTo>
                <a:cubicBezTo>
                  <a:pt x="16" y="5"/>
                  <a:pt x="16" y="5"/>
                  <a:pt x="16" y="5"/>
                </a:cubicBezTo>
                <a:lnTo>
                  <a:pt x="16" y="63"/>
                </a:lnTo>
                <a:close/>
                <a:moveTo>
                  <a:pt x="50" y="50"/>
                </a:moveTo>
                <a:cubicBezTo>
                  <a:pt x="25" y="50"/>
                  <a:pt x="25" y="50"/>
                  <a:pt x="25" y="50"/>
                </a:cubicBezTo>
                <a:cubicBezTo>
                  <a:pt x="25" y="46"/>
                  <a:pt x="25" y="46"/>
                  <a:pt x="25" y="46"/>
                </a:cubicBezTo>
                <a:cubicBezTo>
                  <a:pt x="25" y="42"/>
                  <a:pt x="28" y="38"/>
                  <a:pt x="33" y="38"/>
                </a:cubicBezTo>
                <a:cubicBezTo>
                  <a:pt x="33" y="38"/>
                  <a:pt x="33" y="38"/>
                  <a:pt x="33" y="38"/>
                </a:cubicBezTo>
                <a:cubicBezTo>
                  <a:pt x="41" y="38"/>
                  <a:pt x="41" y="38"/>
                  <a:pt x="41" y="38"/>
                </a:cubicBezTo>
                <a:cubicBezTo>
                  <a:pt x="46" y="38"/>
                  <a:pt x="50" y="42"/>
                  <a:pt x="50" y="46"/>
                </a:cubicBezTo>
                <a:lnTo>
                  <a:pt x="50" y="5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" name="CustomShape 18"/>
          <p:cNvSpPr/>
          <p:nvPr/>
        </p:nvSpPr>
        <p:spPr>
          <a:xfrm>
            <a:off x="4486680" y="3643920"/>
            <a:ext cx="146520" cy="143280"/>
          </a:xfrm>
          <a:custGeom>
            <a:avLst/>
            <a:gdLst/>
            <a:ahLst/>
            <a:cxnLst/>
            <a:rect l="l" t="t" r="r" b="b"/>
            <a:pathLst>
              <a:path w="58" h="57">
                <a:moveTo>
                  <a:pt x="58" y="29"/>
                </a:moveTo>
                <a:cubicBezTo>
                  <a:pt x="58" y="45"/>
                  <a:pt x="45" y="57"/>
                  <a:pt x="29" y="57"/>
                </a:cubicBezTo>
                <a:cubicBezTo>
                  <a:pt x="13" y="57"/>
                  <a:pt x="0" y="45"/>
                  <a:pt x="0" y="29"/>
                </a:cubicBezTo>
                <a:cubicBezTo>
                  <a:pt x="0" y="13"/>
                  <a:pt x="13" y="0"/>
                  <a:pt x="29" y="0"/>
                </a:cubicBezTo>
                <a:cubicBezTo>
                  <a:pt x="45" y="0"/>
                  <a:pt x="58" y="13"/>
                  <a:pt x="58" y="29"/>
                </a:cubicBezTo>
                <a:close/>
                <a:moveTo>
                  <a:pt x="6" y="29"/>
                </a:moveTo>
                <a:cubicBezTo>
                  <a:pt x="6" y="42"/>
                  <a:pt x="16" y="52"/>
                  <a:pt x="29" y="52"/>
                </a:cubicBezTo>
                <a:cubicBezTo>
                  <a:pt x="42" y="52"/>
                  <a:pt x="52" y="42"/>
                  <a:pt x="52" y="29"/>
                </a:cubicBezTo>
                <a:cubicBezTo>
                  <a:pt x="52" y="16"/>
                  <a:pt x="42" y="6"/>
                  <a:pt x="29" y="6"/>
                </a:cubicBezTo>
                <a:cubicBezTo>
                  <a:pt x="16" y="6"/>
                  <a:pt x="6" y="16"/>
                  <a:pt x="6" y="29"/>
                </a:cubicBezTo>
                <a:close/>
                <a:moveTo>
                  <a:pt x="32" y="12"/>
                </a:moveTo>
                <a:cubicBezTo>
                  <a:pt x="46" y="26"/>
                  <a:pt x="46" y="26"/>
                  <a:pt x="46" y="26"/>
                </a:cubicBezTo>
                <a:cubicBezTo>
                  <a:pt x="47" y="28"/>
                  <a:pt x="47" y="30"/>
                  <a:pt x="46" y="31"/>
                </a:cubicBezTo>
                <a:cubicBezTo>
                  <a:pt x="45" y="33"/>
                  <a:pt x="42" y="33"/>
                  <a:pt x="41" y="31"/>
                </a:cubicBezTo>
                <a:cubicBezTo>
                  <a:pt x="33" y="23"/>
                  <a:pt x="33" y="23"/>
                  <a:pt x="33" y="23"/>
                </a:cubicBezTo>
                <a:cubicBezTo>
                  <a:pt x="33" y="43"/>
                  <a:pt x="33" y="43"/>
                  <a:pt x="33" y="43"/>
                </a:cubicBezTo>
                <a:cubicBezTo>
                  <a:pt x="33" y="45"/>
                  <a:pt x="31" y="47"/>
                  <a:pt x="29" y="47"/>
                </a:cubicBezTo>
                <a:cubicBezTo>
                  <a:pt x="27" y="47"/>
                  <a:pt x="25" y="45"/>
                  <a:pt x="25" y="43"/>
                </a:cubicBezTo>
                <a:cubicBezTo>
                  <a:pt x="25" y="23"/>
                  <a:pt x="25" y="23"/>
                  <a:pt x="25" y="23"/>
                </a:cubicBezTo>
                <a:cubicBezTo>
                  <a:pt x="17" y="31"/>
                  <a:pt x="17" y="31"/>
                  <a:pt x="17" y="31"/>
                </a:cubicBezTo>
                <a:cubicBezTo>
                  <a:pt x="16" y="33"/>
                  <a:pt x="14" y="33"/>
                  <a:pt x="12" y="31"/>
                </a:cubicBezTo>
                <a:cubicBezTo>
                  <a:pt x="12" y="31"/>
                  <a:pt x="11" y="30"/>
                  <a:pt x="11" y="29"/>
                </a:cubicBezTo>
                <a:cubicBezTo>
                  <a:pt x="11" y="28"/>
                  <a:pt x="12" y="27"/>
                  <a:pt x="12" y="26"/>
                </a:cubicBezTo>
                <a:cubicBezTo>
                  <a:pt x="27" y="12"/>
                  <a:pt x="27" y="12"/>
                  <a:pt x="27" y="12"/>
                </a:cubicBezTo>
                <a:cubicBezTo>
                  <a:pt x="28" y="11"/>
                  <a:pt x="30" y="11"/>
                  <a:pt x="32" y="1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19"/>
          <p:cNvSpPr/>
          <p:nvPr/>
        </p:nvSpPr>
        <p:spPr>
          <a:xfrm>
            <a:off x="4461840" y="3824280"/>
            <a:ext cx="115560" cy="115560"/>
          </a:xfrm>
          <a:custGeom>
            <a:avLst/>
            <a:gdLst/>
            <a:ahLst/>
            <a:cxnLst/>
            <a:rect l="l" t="t" r="r" b="b"/>
            <a:pathLst>
              <a:path w="46" h="46">
                <a:moveTo>
                  <a:pt x="3" y="0"/>
                </a:moveTo>
                <a:cubicBezTo>
                  <a:pt x="20" y="0"/>
                  <a:pt x="20" y="0"/>
                  <a:pt x="20" y="0"/>
                </a:cubicBezTo>
                <a:cubicBezTo>
                  <a:pt x="20" y="3"/>
                  <a:pt x="20" y="3"/>
                  <a:pt x="20" y="3"/>
                </a:cubicBezTo>
                <a:cubicBezTo>
                  <a:pt x="3" y="3"/>
                  <a:pt x="3" y="3"/>
                  <a:pt x="3" y="3"/>
                </a:cubicBezTo>
                <a:lnTo>
                  <a:pt x="3" y="0"/>
                </a:lnTo>
                <a:close/>
                <a:moveTo>
                  <a:pt x="26" y="0"/>
                </a:moveTo>
                <a:cubicBezTo>
                  <a:pt x="43" y="0"/>
                  <a:pt x="43" y="0"/>
                  <a:pt x="43" y="0"/>
                </a:cubicBezTo>
                <a:cubicBezTo>
                  <a:pt x="43" y="3"/>
                  <a:pt x="43" y="3"/>
                  <a:pt x="43" y="3"/>
                </a:cubicBezTo>
                <a:cubicBezTo>
                  <a:pt x="26" y="3"/>
                  <a:pt x="26" y="3"/>
                  <a:pt x="26" y="3"/>
                </a:cubicBezTo>
                <a:lnTo>
                  <a:pt x="26" y="0"/>
                </a:lnTo>
                <a:close/>
                <a:moveTo>
                  <a:pt x="43" y="14"/>
                </a:moveTo>
                <a:cubicBezTo>
                  <a:pt x="41" y="14"/>
                  <a:pt x="41" y="14"/>
                  <a:pt x="41" y="14"/>
                </a:cubicBezTo>
                <a:cubicBezTo>
                  <a:pt x="41" y="3"/>
                  <a:pt x="41" y="3"/>
                  <a:pt x="41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14"/>
                  <a:pt x="29" y="14"/>
                  <a:pt x="29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3"/>
                  <a:pt x="17" y="3"/>
                  <a:pt x="17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14"/>
                  <a:pt x="6" y="14"/>
                  <a:pt x="6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2" y="14"/>
                  <a:pt x="0" y="16"/>
                  <a:pt x="0" y="18"/>
                </a:cubicBezTo>
                <a:cubicBezTo>
                  <a:pt x="0" y="43"/>
                  <a:pt x="0" y="43"/>
                  <a:pt x="0" y="43"/>
                </a:cubicBezTo>
                <a:cubicBezTo>
                  <a:pt x="0" y="45"/>
                  <a:pt x="2" y="46"/>
                  <a:pt x="3" y="46"/>
                </a:cubicBezTo>
                <a:cubicBezTo>
                  <a:pt x="17" y="46"/>
                  <a:pt x="17" y="46"/>
                  <a:pt x="17" y="46"/>
                </a:cubicBezTo>
                <a:cubicBezTo>
                  <a:pt x="19" y="46"/>
                  <a:pt x="20" y="45"/>
                  <a:pt x="20" y="43"/>
                </a:cubicBezTo>
                <a:cubicBezTo>
                  <a:pt x="20" y="26"/>
                  <a:pt x="20" y="26"/>
                  <a:pt x="20" y="26"/>
                </a:cubicBezTo>
                <a:cubicBezTo>
                  <a:pt x="26" y="26"/>
                  <a:pt x="26" y="26"/>
                  <a:pt x="26" y="26"/>
                </a:cubicBezTo>
                <a:cubicBezTo>
                  <a:pt x="26" y="43"/>
                  <a:pt x="26" y="43"/>
                  <a:pt x="26" y="43"/>
                </a:cubicBezTo>
                <a:cubicBezTo>
                  <a:pt x="26" y="45"/>
                  <a:pt x="28" y="46"/>
                  <a:pt x="29" y="46"/>
                </a:cubicBezTo>
                <a:cubicBezTo>
                  <a:pt x="43" y="46"/>
                  <a:pt x="43" y="46"/>
                  <a:pt x="43" y="46"/>
                </a:cubicBezTo>
                <a:cubicBezTo>
                  <a:pt x="45" y="46"/>
                  <a:pt x="46" y="45"/>
                  <a:pt x="46" y="43"/>
                </a:cubicBezTo>
                <a:cubicBezTo>
                  <a:pt x="46" y="18"/>
                  <a:pt x="46" y="18"/>
                  <a:pt x="46" y="18"/>
                </a:cubicBezTo>
                <a:cubicBezTo>
                  <a:pt x="46" y="16"/>
                  <a:pt x="45" y="14"/>
                  <a:pt x="43" y="14"/>
                </a:cubicBezTo>
                <a:close/>
                <a:moveTo>
                  <a:pt x="16" y="43"/>
                </a:moveTo>
                <a:cubicBezTo>
                  <a:pt x="5" y="43"/>
                  <a:pt x="5" y="43"/>
                  <a:pt x="5" y="43"/>
                </a:cubicBezTo>
                <a:cubicBezTo>
                  <a:pt x="4" y="43"/>
                  <a:pt x="3" y="43"/>
                  <a:pt x="3" y="42"/>
                </a:cubicBezTo>
                <a:cubicBezTo>
                  <a:pt x="3" y="41"/>
                  <a:pt x="4" y="40"/>
                  <a:pt x="5" y="40"/>
                </a:cubicBezTo>
                <a:cubicBezTo>
                  <a:pt x="16" y="40"/>
                  <a:pt x="16" y="40"/>
                  <a:pt x="16" y="40"/>
                </a:cubicBezTo>
                <a:cubicBezTo>
                  <a:pt x="17" y="40"/>
                  <a:pt x="17" y="41"/>
                  <a:pt x="17" y="42"/>
                </a:cubicBezTo>
                <a:cubicBezTo>
                  <a:pt x="17" y="43"/>
                  <a:pt x="17" y="43"/>
                  <a:pt x="16" y="43"/>
                </a:cubicBezTo>
                <a:close/>
                <a:moveTo>
                  <a:pt x="25" y="23"/>
                </a:moveTo>
                <a:cubicBezTo>
                  <a:pt x="22" y="23"/>
                  <a:pt x="22" y="23"/>
                  <a:pt x="22" y="23"/>
                </a:cubicBezTo>
                <a:cubicBezTo>
                  <a:pt x="21" y="23"/>
                  <a:pt x="20" y="22"/>
                  <a:pt x="20" y="22"/>
                </a:cubicBezTo>
                <a:cubicBezTo>
                  <a:pt x="20" y="21"/>
                  <a:pt x="21" y="20"/>
                  <a:pt x="22" y="20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0"/>
                  <a:pt x="26" y="21"/>
                  <a:pt x="26" y="22"/>
                </a:cubicBezTo>
                <a:cubicBezTo>
                  <a:pt x="26" y="22"/>
                  <a:pt x="25" y="23"/>
                  <a:pt x="25" y="23"/>
                </a:cubicBezTo>
                <a:close/>
                <a:moveTo>
                  <a:pt x="42" y="43"/>
                </a:moveTo>
                <a:cubicBezTo>
                  <a:pt x="31" y="43"/>
                  <a:pt x="31" y="43"/>
                  <a:pt x="31" y="43"/>
                </a:cubicBezTo>
                <a:cubicBezTo>
                  <a:pt x="30" y="43"/>
                  <a:pt x="29" y="43"/>
                  <a:pt x="29" y="42"/>
                </a:cubicBezTo>
                <a:cubicBezTo>
                  <a:pt x="29" y="41"/>
                  <a:pt x="30" y="40"/>
                  <a:pt x="31" y="40"/>
                </a:cubicBezTo>
                <a:cubicBezTo>
                  <a:pt x="42" y="40"/>
                  <a:pt x="42" y="40"/>
                  <a:pt x="42" y="40"/>
                </a:cubicBezTo>
                <a:cubicBezTo>
                  <a:pt x="43" y="40"/>
                  <a:pt x="43" y="41"/>
                  <a:pt x="43" y="42"/>
                </a:cubicBezTo>
                <a:cubicBezTo>
                  <a:pt x="43" y="43"/>
                  <a:pt x="43" y="43"/>
                  <a:pt x="42" y="4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" name="CustomShape 20"/>
          <p:cNvSpPr/>
          <p:nvPr/>
        </p:nvSpPr>
        <p:spPr>
          <a:xfrm>
            <a:off x="4250520" y="3847680"/>
            <a:ext cx="186840" cy="188280"/>
          </a:xfrm>
          <a:custGeom>
            <a:avLst/>
            <a:gdLst/>
            <a:ahLst/>
            <a:cxnLst/>
            <a:rect l="l" t="t" r="r" b="b"/>
            <a:pathLst>
              <a:path w="121" h="122">
                <a:moveTo>
                  <a:pt x="61" y="122"/>
                </a:moveTo>
                <a:lnTo>
                  <a:pt x="121" y="62"/>
                </a:lnTo>
                <a:lnTo>
                  <a:pt x="84" y="62"/>
                </a:lnTo>
                <a:lnTo>
                  <a:pt x="84" y="0"/>
                </a:lnTo>
                <a:lnTo>
                  <a:pt x="38" y="0"/>
                </a:lnTo>
                <a:lnTo>
                  <a:pt x="38" y="62"/>
                </a:lnTo>
                <a:lnTo>
                  <a:pt x="0" y="62"/>
                </a:lnTo>
                <a:lnTo>
                  <a:pt x="61" y="122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ustomShape 21"/>
          <p:cNvSpPr/>
          <p:nvPr/>
        </p:nvSpPr>
        <p:spPr>
          <a:xfrm>
            <a:off x="4469760" y="3428280"/>
            <a:ext cx="155880" cy="155880"/>
          </a:xfrm>
          <a:custGeom>
            <a:avLst/>
            <a:gdLst/>
            <a:ahLst/>
            <a:cxnLst/>
            <a:rect l="l" t="t" r="r" b="b"/>
            <a:pathLst>
              <a:path w="62" h="62">
                <a:moveTo>
                  <a:pt x="31" y="62"/>
                </a:move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2" y="14"/>
                  <a:pt x="62" y="31"/>
                </a:cubicBezTo>
                <a:cubicBezTo>
                  <a:pt x="62" y="48"/>
                  <a:pt x="48" y="62"/>
                  <a:pt x="31" y="62"/>
                </a:cubicBezTo>
                <a:close/>
                <a:moveTo>
                  <a:pt x="57" y="35"/>
                </a:moveTo>
                <a:cubicBezTo>
                  <a:pt x="56" y="35"/>
                  <a:pt x="49" y="32"/>
                  <a:pt x="41" y="34"/>
                </a:cubicBezTo>
                <a:cubicBezTo>
                  <a:pt x="44" y="43"/>
                  <a:pt x="45" y="51"/>
                  <a:pt x="46" y="53"/>
                </a:cubicBezTo>
                <a:cubicBezTo>
                  <a:pt x="52" y="49"/>
                  <a:pt x="56" y="42"/>
                  <a:pt x="57" y="35"/>
                </a:cubicBezTo>
                <a:close/>
                <a:moveTo>
                  <a:pt x="41" y="55"/>
                </a:moveTo>
                <a:cubicBezTo>
                  <a:pt x="41" y="53"/>
                  <a:pt x="39" y="45"/>
                  <a:pt x="36" y="35"/>
                </a:cubicBezTo>
                <a:cubicBezTo>
                  <a:pt x="36" y="35"/>
                  <a:pt x="36" y="35"/>
                  <a:pt x="35" y="35"/>
                </a:cubicBezTo>
                <a:cubicBezTo>
                  <a:pt x="20" y="40"/>
                  <a:pt x="15" y="51"/>
                  <a:pt x="15" y="52"/>
                </a:cubicBezTo>
                <a:cubicBezTo>
                  <a:pt x="19" y="55"/>
                  <a:pt x="25" y="57"/>
                  <a:pt x="31" y="57"/>
                </a:cubicBezTo>
                <a:cubicBezTo>
                  <a:pt x="35" y="57"/>
                  <a:pt x="38" y="57"/>
                  <a:pt x="41" y="55"/>
                </a:cubicBezTo>
                <a:close/>
                <a:moveTo>
                  <a:pt x="11" y="48"/>
                </a:moveTo>
                <a:cubicBezTo>
                  <a:pt x="12" y="47"/>
                  <a:pt x="19" y="35"/>
                  <a:pt x="33" y="31"/>
                </a:cubicBezTo>
                <a:cubicBezTo>
                  <a:pt x="33" y="31"/>
                  <a:pt x="33" y="31"/>
                  <a:pt x="34" y="31"/>
                </a:cubicBezTo>
                <a:cubicBezTo>
                  <a:pt x="33" y="29"/>
                  <a:pt x="32" y="28"/>
                  <a:pt x="32" y="26"/>
                </a:cubicBezTo>
                <a:cubicBezTo>
                  <a:pt x="18" y="30"/>
                  <a:pt x="6" y="30"/>
                  <a:pt x="4" y="30"/>
                </a:cubicBezTo>
                <a:cubicBezTo>
                  <a:pt x="4" y="30"/>
                  <a:pt x="4" y="30"/>
                  <a:pt x="4" y="31"/>
                </a:cubicBezTo>
                <a:cubicBezTo>
                  <a:pt x="4" y="38"/>
                  <a:pt x="7" y="44"/>
                  <a:pt x="11" y="48"/>
                </a:cubicBezTo>
                <a:close/>
                <a:moveTo>
                  <a:pt x="5" y="25"/>
                </a:moveTo>
                <a:cubicBezTo>
                  <a:pt x="6" y="25"/>
                  <a:pt x="17" y="25"/>
                  <a:pt x="29" y="22"/>
                </a:cubicBezTo>
                <a:cubicBezTo>
                  <a:pt x="25" y="14"/>
                  <a:pt x="20" y="8"/>
                  <a:pt x="20" y="7"/>
                </a:cubicBezTo>
                <a:cubicBezTo>
                  <a:pt x="12" y="10"/>
                  <a:pt x="7" y="17"/>
                  <a:pt x="5" y="25"/>
                </a:cubicBezTo>
                <a:close/>
                <a:moveTo>
                  <a:pt x="25" y="5"/>
                </a:moveTo>
                <a:cubicBezTo>
                  <a:pt x="25" y="6"/>
                  <a:pt x="30" y="12"/>
                  <a:pt x="35" y="20"/>
                </a:cubicBezTo>
                <a:cubicBezTo>
                  <a:pt x="44" y="17"/>
                  <a:pt x="48" y="12"/>
                  <a:pt x="49" y="11"/>
                </a:cubicBezTo>
                <a:cubicBezTo>
                  <a:pt x="44" y="7"/>
                  <a:pt x="38" y="4"/>
                  <a:pt x="31" y="4"/>
                </a:cubicBezTo>
                <a:cubicBezTo>
                  <a:pt x="29" y="4"/>
                  <a:pt x="27" y="4"/>
                  <a:pt x="25" y="5"/>
                </a:cubicBezTo>
                <a:close/>
                <a:moveTo>
                  <a:pt x="51" y="14"/>
                </a:moveTo>
                <a:cubicBezTo>
                  <a:pt x="51" y="15"/>
                  <a:pt x="46" y="20"/>
                  <a:pt x="37" y="24"/>
                </a:cubicBezTo>
                <a:cubicBezTo>
                  <a:pt x="37" y="26"/>
                  <a:pt x="38" y="27"/>
                  <a:pt x="38" y="28"/>
                </a:cubicBezTo>
                <a:cubicBezTo>
                  <a:pt x="39" y="29"/>
                  <a:pt x="39" y="29"/>
                  <a:pt x="39" y="30"/>
                </a:cubicBezTo>
                <a:cubicBezTo>
                  <a:pt x="48" y="29"/>
                  <a:pt x="57" y="30"/>
                  <a:pt x="57" y="30"/>
                </a:cubicBezTo>
                <a:cubicBezTo>
                  <a:pt x="57" y="24"/>
                  <a:pt x="55" y="18"/>
                  <a:pt x="51" y="1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" name="CustomShape 22"/>
          <p:cNvSpPr/>
          <p:nvPr/>
        </p:nvSpPr>
        <p:spPr>
          <a:xfrm>
            <a:off x="4312800" y="3664080"/>
            <a:ext cx="147960" cy="131040"/>
          </a:xfrm>
          <a:custGeom>
            <a:avLst/>
            <a:gdLst/>
            <a:ahLst/>
            <a:cxnLst/>
            <a:rect l="l" t="t" r="r" b="b"/>
            <a:pathLst>
              <a:path w="59" h="52">
                <a:moveTo>
                  <a:pt x="48" y="0"/>
                </a:moveTo>
                <a:cubicBezTo>
                  <a:pt x="11" y="0"/>
                  <a:pt x="11" y="0"/>
                  <a:pt x="11" y="0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52"/>
                  <a:pt x="1" y="52"/>
                  <a:pt x="2" y="52"/>
                </a:cubicBezTo>
                <a:cubicBezTo>
                  <a:pt x="57" y="52"/>
                  <a:pt x="57" y="52"/>
                  <a:pt x="57" y="52"/>
                </a:cubicBezTo>
                <a:cubicBezTo>
                  <a:pt x="58" y="52"/>
                  <a:pt x="59" y="52"/>
                  <a:pt x="59" y="50"/>
                </a:cubicBezTo>
                <a:cubicBezTo>
                  <a:pt x="59" y="12"/>
                  <a:pt x="59" y="12"/>
                  <a:pt x="59" y="12"/>
                </a:cubicBezTo>
                <a:lnTo>
                  <a:pt x="48" y="0"/>
                </a:lnTo>
                <a:close/>
                <a:moveTo>
                  <a:pt x="37" y="34"/>
                </a:moveTo>
                <a:cubicBezTo>
                  <a:pt x="37" y="45"/>
                  <a:pt x="37" y="45"/>
                  <a:pt x="37" y="45"/>
                </a:cubicBezTo>
                <a:cubicBezTo>
                  <a:pt x="22" y="45"/>
                  <a:pt x="22" y="45"/>
                  <a:pt x="22" y="45"/>
                </a:cubicBezTo>
                <a:cubicBezTo>
                  <a:pt x="22" y="34"/>
                  <a:pt x="22" y="34"/>
                  <a:pt x="22" y="34"/>
                </a:cubicBezTo>
                <a:cubicBezTo>
                  <a:pt x="11" y="34"/>
                  <a:pt x="11" y="34"/>
                  <a:pt x="11" y="34"/>
                </a:cubicBezTo>
                <a:cubicBezTo>
                  <a:pt x="29" y="19"/>
                  <a:pt x="29" y="19"/>
                  <a:pt x="29" y="19"/>
                </a:cubicBezTo>
                <a:cubicBezTo>
                  <a:pt x="48" y="34"/>
                  <a:pt x="48" y="34"/>
                  <a:pt x="48" y="34"/>
                </a:cubicBezTo>
                <a:lnTo>
                  <a:pt x="37" y="34"/>
                </a:lnTo>
                <a:close/>
                <a:moveTo>
                  <a:pt x="9" y="8"/>
                </a:moveTo>
                <a:cubicBezTo>
                  <a:pt x="12" y="4"/>
                  <a:pt x="12" y="4"/>
                  <a:pt x="12" y="4"/>
                </a:cubicBezTo>
                <a:cubicBezTo>
                  <a:pt x="46" y="4"/>
                  <a:pt x="46" y="4"/>
                  <a:pt x="46" y="4"/>
                </a:cubicBezTo>
                <a:cubicBezTo>
                  <a:pt x="50" y="8"/>
                  <a:pt x="50" y="8"/>
                  <a:pt x="50" y="8"/>
                </a:cubicBezTo>
                <a:lnTo>
                  <a:pt x="9" y="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CustomShape 23"/>
          <p:cNvSpPr/>
          <p:nvPr/>
        </p:nvSpPr>
        <p:spPr>
          <a:xfrm>
            <a:off x="3989520" y="3920400"/>
            <a:ext cx="239760" cy="210240"/>
          </a:xfrm>
          <a:custGeom>
            <a:avLst/>
            <a:gdLst/>
            <a:ahLst/>
            <a:cxnLst/>
            <a:rect l="l" t="t" r="r" b="b"/>
            <a:pathLst>
              <a:path w="95" h="83">
                <a:moveTo>
                  <a:pt x="95" y="34"/>
                </a:moveTo>
                <a:cubicBezTo>
                  <a:pt x="95" y="15"/>
                  <a:pt x="89" y="0"/>
                  <a:pt x="83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75" y="0"/>
                  <a:pt x="75" y="0"/>
                  <a:pt x="75" y="0"/>
                </a:cubicBezTo>
                <a:cubicBezTo>
                  <a:pt x="75" y="0"/>
                  <a:pt x="57" y="13"/>
                  <a:pt x="31" y="19"/>
                </a:cubicBezTo>
                <a:cubicBezTo>
                  <a:pt x="30" y="23"/>
                  <a:pt x="30" y="28"/>
                  <a:pt x="30" y="34"/>
                </a:cubicBezTo>
                <a:cubicBezTo>
                  <a:pt x="30" y="39"/>
                  <a:pt x="30" y="44"/>
                  <a:pt x="31" y="49"/>
                </a:cubicBezTo>
                <a:cubicBezTo>
                  <a:pt x="57" y="54"/>
                  <a:pt x="75" y="67"/>
                  <a:pt x="75" y="67"/>
                </a:cubicBezTo>
                <a:cubicBezTo>
                  <a:pt x="83" y="67"/>
                  <a:pt x="83" y="67"/>
                  <a:pt x="83" y="67"/>
                </a:cubicBezTo>
                <a:cubicBezTo>
                  <a:pt x="83" y="67"/>
                  <a:pt x="83" y="67"/>
                  <a:pt x="83" y="67"/>
                </a:cubicBezTo>
                <a:cubicBezTo>
                  <a:pt x="89" y="67"/>
                  <a:pt x="95" y="52"/>
                  <a:pt x="95" y="34"/>
                </a:cubicBezTo>
                <a:close/>
                <a:moveTo>
                  <a:pt x="80" y="62"/>
                </a:moveTo>
                <a:cubicBezTo>
                  <a:pt x="79" y="62"/>
                  <a:pt x="78" y="61"/>
                  <a:pt x="78" y="61"/>
                </a:cubicBezTo>
                <a:cubicBezTo>
                  <a:pt x="77" y="60"/>
                  <a:pt x="76" y="58"/>
                  <a:pt x="75" y="55"/>
                </a:cubicBezTo>
                <a:cubicBezTo>
                  <a:pt x="72" y="49"/>
                  <a:pt x="71" y="42"/>
                  <a:pt x="71" y="34"/>
                </a:cubicBezTo>
                <a:cubicBezTo>
                  <a:pt x="71" y="26"/>
                  <a:pt x="72" y="18"/>
                  <a:pt x="75" y="12"/>
                </a:cubicBezTo>
                <a:cubicBezTo>
                  <a:pt x="76" y="10"/>
                  <a:pt x="77" y="8"/>
                  <a:pt x="78" y="7"/>
                </a:cubicBezTo>
                <a:cubicBezTo>
                  <a:pt x="78" y="6"/>
                  <a:pt x="79" y="5"/>
                  <a:pt x="80" y="5"/>
                </a:cubicBezTo>
                <a:cubicBezTo>
                  <a:pt x="81" y="5"/>
                  <a:pt x="82" y="6"/>
                  <a:pt x="82" y="7"/>
                </a:cubicBezTo>
                <a:cubicBezTo>
                  <a:pt x="84" y="8"/>
                  <a:pt x="85" y="10"/>
                  <a:pt x="86" y="12"/>
                </a:cubicBezTo>
                <a:cubicBezTo>
                  <a:pt x="88" y="18"/>
                  <a:pt x="89" y="26"/>
                  <a:pt x="89" y="34"/>
                </a:cubicBezTo>
                <a:cubicBezTo>
                  <a:pt x="89" y="42"/>
                  <a:pt x="88" y="49"/>
                  <a:pt x="86" y="55"/>
                </a:cubicBezTo>
                <a:cubicBezTo>
                  <a:pt x="85" y="58"/>
                  <a:pt x="84" y="60"/>
                  <a:pt x="82" y="61"/>
                </a:cubicBezTo>
                <a:cubicBezTo>
                  <a:pt x="82" y="61"/>
                  <a:pt x="81" y="62"/>
                  <a:pt x="80" y="62"/>
                </a:cubicBezTo>
                <a:close/>
                <a:moveTo>
                  <a:pt x="23" y="34"/>
                </a:moveTo>
                <a:cubicBezTo>
                  <a:pt x="23" y="29"/>
                  <a:pt x="24" y="24"/>
                  <a:pt x="24" y="20"/>
                </a:cubicBezTo>
                <a:cubicBezTo>
                  <a:pt x="20" y="21"/>
                  <a:pt x="16" y="21"/>
                  <a:pt x="12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8"/>
                  <a:pt x="0" y="38"/>
                  <a:pt x="0" y="38"/>
                </a:cubicBezTo>
                <a:cubicBezTo>
                  <a:pt x="5" y="47"/>
                  <a:pt x="5" y="47"/>
                  <a:pt x="5" y="47"/>
                </a:cubicBezTo>
                <a:cubicBezTo>
                  <a:pt x="5" y="47"/>
                  <a:pt x="5" y="47"/>
                  <a:pt x="12" y="47"/>
                </a:cubicBezTo>
                <a:cubicBezTo>
                  <a:pt x="16" y="47"/>
                  <a:pt x="20" y="47"/>
                  <a:pt x="24" y="47"/>
                </a:cubicBezTo>
                <a:cubicBezTo>
                  <a:pt x="24" y="43"/>
                  <a:pt x="23" y="39"/>
                  <a:pt x="23" y="34"/>
                </a:cubicBezTo>
                <a:close/>
                <a:moveTo>
                  <a:pt x="34" y="53"/>
                </a:moveTo>
                <a:cubicBezTo>
                  <a:pt x="22" y="51"/>
                  <a:pt x="22" y="51"/>
                  <a:pt x="22" y="51"/>
                </a:cubicBezTo>
                <a:cubicBezTo>
                  <a:pt x="30" y="81"/>
                  <a:pt x="30" y="81"/>
                  <a:pt x="30" y="81"/>
                </a:cubicBezTo>
                <a:cubicBezTo>
                  <a:pt x="30" y="82"/>
                  <a:pt x="32" y="83"/>
                  <a:pt x="33" y="83"/>
                </a:cubicBezTo>
                <a:cubicBezTo>
                  <a:pt x="44" y="78"/>
                  <a:pt x="44" y="78"/>
                  <a:pt x="44" y="78"/>
                </a:cubicBezTo>
                <a:cubicBezTo>
                  <a:pt x="46" y="78"/>
                  <a:pt x="46" y="76"/>
                  <a:pt x="46" y="75"/>
                </a:cubicBezTo>
                <a:lnTo>
                  <a:pt x="34" y="53"/>
                </a:lnTo>
                <a:close/>
                <a:moveTo>
                  <a:pt x="80" y="45"/>
                </a:moveTo>
                <a:cubicBezTo>
                  <a:pt x="80" y="45"/>
                  <a:pt x="79" y="44"/>
                  <a:pt x="79" y="44"/>
                </a:cubicBezTo>
                <a:cubicBezTo>
                  <a:pt x="79" y="44"/>
                  <a:pt x="78" y="43"/>
                  <a:pt x="78" y="42"/>
                </a:cubicBezTo>
                <a:cubicBezTo>
                  <a:pt x="77" y="40"/>
                  <a:pt x="77" y="37"/>
                  <a:pt x="77" y="34"/>
                </a:cubicBezTo>
                <a:cubicBezTo>
                  <a:pt x="77" y="31"/>
                  <a:pt x="77" y="28"/>
                  <a:pt x="78" y="25"/>
                </a:cubicBezTo>
                <a:cubicBezTo>
                  <a:pt x="78" y="25"/>
                  <a:pt x="79" y="24"/>
                  <a:pt x="79" y="23"/>
                </a:cubicBezTo>
                <a:cubicBezTo>
                  <a:pt x="79" y="23"/>
                  <a:pt x="80" y="23"/>
                  <a:pt x="80" y="23"/>
                </a:cubicBezTo>
                <a:cubicBezTo>
                  <a:pt x="80" y="23"/>
                  <a:pt x="81" y="23"/>
                  <a:pt x="81" y="23"/>
                </a:cubicBezTo>
                <a:cubicBezTo>
                  <a:pt x="81" y="24"/>
                  <a:pt x="82" y="25"/>
                  <a:pt x="82" y="25"/>
                </a:cubicBezTo>
                <a:cubicBezTo>
                  <a:pt x="83" y="28"/>
                  <a:pt x="84" y="31"/>
                  <a:pt x="84" y="34"/>
                </a:cubicBezTo>
                <a:cubicBezTo>
                  <a:pt x="84" y="37"/>
                  <a:pt x="83" y="40"/>
                  <a:pt x="82" y="42"/>
                </a:cubicBezTo>
                <a:cubicBezTo>
                  <a:pt x="82" y="43"/>
                  <a:pt x="81" y="44"/>
                  <a:pt x="81" y="44"/>
                </a:cubicBezTo>
                <a:cubicBezTo>
                  <a:pt x="81" y="44"/>
                  <a:pt x="80" y="45"/>
                  <a:pt x="80" y="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" name="CustomShape 24"/>
          <p:cNvSpPr/>
          <p:nvPr/>
        </p:nvSpPr>
        <p:spPr>
          <a:xfrm>
            <a:off x="4406040" y="3592800"/>
            <a:ext cx="126360" cy="50040"/>
          </a:xfrm>
          <a:custGeom>
            <a:avLst/>
            <a:gdLst/>
            <a:ahLst/>
            <a:cxnLst/>
            <a:rect l="l" t="t" r="r" b="b"/>
            <a:pathLst>
              <a:path w="50" h="20">
                <a:moveTo>
                  <a:pt x="50" y="10"/>
                </a:moveTo>
                <a:cubicBezTo>
                  <a:pt x="50" y="10"/>
                  <a:pt x="50" y="10"/>
                  <a:pt x="50" y="10"/>
                </a:cubicBezTo>
                <a:cubicBezTo>
                  <a:pt x="50" y="5"/>
                  <a:pt x="46" y="0"/>
                  <a:pt x="40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3" y="0"/>
                  <a:pt x="18" y="5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10"/>
                  <a:pt x="18" y="11"/>
                  <a:pt x="18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1"/>
                  <a:pt x="23" y="10"/>
                  <a:pt x="23" y="10"/>
                </a:cubicBezTo>
                <a:cubicBezTo>
                  <a:pt x="23" y="10"/>
                  <a:pt x="23" y="10"/>
                  <a:pt x="23" y="10"/>
                </a:cubicBezTo>
                <a:cubicBezTo>
                  <a:pt x="23" y="7"/>
                  <a:pt x="25" y="5"/>
                  <a:pt x="28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3" y="5"/>
                  <a:pt x="45" y="7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3"/>
                  <a:pt x="43" y="15"/>
                  <a:pt x="40" y="15"/>
                </a:cubicBezTo>
                <a:cubicBezTo>
                  <a:pt x="35" y="15"/>
                  <a:pt x="35" y="15"/>
                  <a:pt x="35" y="15"/>
                </a:cubicBezTo>
                <a:cubicBezTo>
                  <a:pt x="34" y="17"/>
                  <a:pt x="33" y="18"/>
                  <a:pt x="32" y="20"/>
                </a:cubicBezTo>
                <a:cubicBezTo>
                  <a:pt x="40" y="20"/>
                  <a:pt x="40" y="20"/>
                  <a:pt x="40" y="20"/>
                </a:cubicBezTo>
                <a:cubicBezTo>
                  <a:pt x="46" y="20"/>
                  <a:pt x="50" y="15"/>
                  <a:pt x="50" y="10"/>
                </a:cubicBezTo>
                <a:close/>
                <a:moveTo>
                  <a:pt x="32" y="10"/>
                </a:moveTo>
                <a:cubicBezTo>
                  <a:pt x="32" y="9"/>
                  <a:pt x="32" y="9"/>
                  <a:pt x="32" y="9"/>
                </a:cubicBezTo>
                <a:cubicBezTo>
                  <a:pt x="27" y="9"/>
                  <a:pt x="27" y="9"/>
                  <a:pt x="27" y="9"/>
                </a:cubicBezTo>
                <a:cubicBezTo>
                  <a:pt x="28" y="9"/>
                  <a:pt x="28" y="9"/>
                  <a:pt x="28" y="10"/>
                </a:cubicBezTo>
                <a:cubicBezTo>
                  <a:pt x="28" y="10"/>
                  <a:pt x="28" y="10"/>
                  <a:pt x="28" y="10"/>
                </a:cubicBezTo>
                <a:cubicBezTo>
                  <a:pt x="28" y="13"/>
                  <a:pt x="25" y="15"/>
                  <a:pt x="22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7" y="15"/>
                  <a:pt x="5" y="13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7"/>
                  <a:pt x="7" y="5"/>
                  <a:pt x="10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3"/>
                  <a:pt x="17" y="1"/>
                  <a:pt x="19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5" y="0"/>
                  <a:pt x="0" y="5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5"/>
                  <a:pt x="5" y="20"/>
                  <a:pt x="10" y="20"/>
                </a:cubicBezTo>
                <a:cubicBezTo>
                  <a:pt x="22" y="20"/>
                  <a:pt x="22" y="20"/>
                  <a:pt x="22" y="20"/>
                </a:cubicBezTo>
                <a:cubicBezTo>
                  <a:pt x="28" y="20"/>
                  <a:pt x="32" y="15"/>
                  <a:pt x="32" y="1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" name="CustomShape 25"/>
          <p:cNvSpPr/>
          <p:nvPr/>
        </p:nvSpPr>
        <p:spPr>
          <a:xfrm>
            <a:off x="4525560" y="3047400"/>
            <a:ext cx="135720" cy="132480"/>
          </a:xfrm>
          <a:custGeom>
            <a:avLst/>
            <a:gdLst/>
            <a:ahLst/>
            <a:cxnLst/>
            <a:rect l="l" t="t" r="r" b="b"/>
            <a:pathLst>
              <a:path w="54" h="53">
                <a:moveTo>
                  <a:pt x="27" y="0"/>
                </a:moveTo>
                <a:cubicBezTo>
                  <a:pt x="12" y="0"/>
                  <a:pt x="0" y="12"/>
                  <a:pt x="0" y="27"/>
                </a:cubicBezTo>
                <a:cubicBezTo>
                  <a:pt x="0" y="41"/>
                  <a:pt x="12" y="53"/>
                  <a:pt x="27" y="53"/>
                </a:cubicBezTo>
                <a:cubicBezTo>
                  <a:pt x="42" y="53"/>
                  <a:pt x="54" y="41"/>
                  <a:pt x="54" y="27"/>
                </a:cubicBezTo>
                <a:cubicBezTo>
                  <a:pt x="54" y="12"/>
                  <a:pt x="42" y="0"/>
                  <a:pt x="27" y="0"/>
                </a:cubicBezTo>
                <a:close/>
                <a:moveTo>
                  <a:pt x="16" y="43"/>
                </a:moveTo>
                <a:cubicBezTo>
                  <a:pt x="17" y="42"/>
                  <a:pt x="17" y="40"/>
                  <a:pt x="17" y="38"/>
                </a:cubicBezTo>
                <a:cubicBezTo>
                  <a:pt x="17" y="32"/>
                  <a:pt x="13" y="26"/>
                  <a:pt x="7" y="24"/>
                </a:cubicBezTo>
                <a:cubicBezTo>
                  <a:pt x="8" y="20"/>
                  <a:pt x="10" y="16"/>
                  <a:pt x="13" y="12"/>
                </a:cubicBezTo>
                <a:cubicBezTo>
                  <a:pt x="17" y="9"/>
                  <a:pt x="22" y="7"/>
                  <a:pt x="27" y="7"/>
                </a:cubicBezTo>
                <a:cubicBezTo>
                  <a:pt x="32" y="7"/>
                  <a:pt x="37" y="9"/>
                  <a:pt x="41" y="12"/>
                </a:cubicBezTo>
                <a:cubicBezTo>
                  <a:pt x="44" y="16"/>
                  <a:pt x="46" y="20"/>
                  <a:pt x="47" y="24"/>
                </a:cubicBezTo>
                <a:cubicBezTo>
                  <a:pt x="41" y="26"/>
                  <a:pt x="37" y="32"/>
                  <a:pt x="37" y="38"/>
                </a:cubicBezTo>
                <a:cubicBezTo>
                  <a:pt x="37" y="40"/>
                  <a:pt x="37" y="42"/>
                  <a:pt x="38" y="43"/>
                </a:cubicBezTo>
                <a:cubicBezTo>
                  <a:pt x="35" y="45"/>
                  <a:pt x="31" y="47"/>
                  <a:pt x="27" y="47"/>
                </a:cubicBezTo>
                <a:cubicBezTo>
                  <a:pt x="23" y="47"/>
                  <a:pt x="19" y="45"/>
                  <a:pt x="16" y="43"/>
                </a:cubicBezTo>
                <a:close/>
                <a:moveTo>
                  <a:pt x="29" y="33"/>
                </a:moveTo>
                <a:cubicBezTo>
                  <a:pt x="30" y="33"/>
                  <a:pt x="30" y="34"/>
                  <a:pt x="30" y="35"/>
                </a:cubicBezTo>
                <a:cubicBezTo>
                  <a:pt x="30" y="38"/>
                  <a:pt x="30" y="38"/>
                  <a:pt x="30" y="38"/>
                </a:cubicBezTo>
                <a:cubicBezTo>
                  <a:pt x="30" y="39"/>
                  <a:pt x="30" y="40"/>
                  <a:pt x="29" y="40"/>
                </a:cubicBezTo>
                <a:cubicBezTo>
                  <a:pt x="25" y="40"/>
                  <a:pt x="25" y="40"/>
                  <a:pt x="25" y="40"/>
                </a:cubicBezTo>
                <a:cubicBezTo>
                  <a:pt x="25" y="40"/>
                  <a:pt x="24" y="39"/>
                  <a:pt x="24" y="38"/>
                </a:cubicBezTo>
                <a:cubicBezTo>
                  <a:pt x="24" y="35"/>
                  <a:pt x="24" y="35"/>
                  <a:pt x="24" y="35"/>
                </a:cubicBezTo>
                <a:cubicBezTo>
                  <a:pt x="24" y="34"/>
                  <a:pt x="24" y="33"/>
                  <a:pt x="25" y="33"/>
                </a:cubicBezTo>
                <a:cubicBezTo>
                  <a:pt x="26" y="10"/>
                  <a:pt x="26" y="10"/>
                  <a:pt x="26" y="10"/>
                </a:cubicBezTo>
                <a:cubicBezTo>
                  <a:pt x="28" y="10"/>
                  <a:pt x="28" y="10"/>
                  <a:pt x="28" y="10"/>
                </a:cubicBezTo>
                <a:lnTo>
                  <a:pt x="29" y="33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" name="CustomShape 26"/>
          <p:cNvSpPr/>
          <p:nvPr/>
        </p:nvSpPr>
        <p:spPr>
          <a:xfrm>
            <a:off x="4506840" y="3196800"/>
            <a:ext cx="118440" cy="95400"/>
          </a:xfrm>
          <a:custGeom>
            <a:avLst/>
            <a:gdLst/>
            <a:ahLst/>
            <a:cxnLst/>
            <a:rect l="l" t="t" r="r" b="b"/>
            <a:pathLst>
              <a:path w="77" h="62">
                <a:moveTo>
                  <a:pt x="30" y="62"/>
                </a:moveTo>
                <a:lnTo>
                  <a:pt x="0" y="31"/>
                </a:lnTo>
                <a:lnTo>
                  <a:pt x="15" y="17"/>
                </a:lnTo>
                <a:lnTo>
                  <a:pt x="30" y="33"/>
                </a:lnTo>
                <a:lnTo>
                  <a:pt x="62" y="0"/>
                </a:lnTo>
                <a:lnTo>
                  <a:pt x="77" y="15"/>
                </a:lnTo>
                <a:lnTo>
                  <a:pt x="30" y="62"/>
                </a:lnTo>
                <a:close/>
                <a:moveTo>
                  <a:pt x="9" y="31"/>
                </a:moveTo>
                <a:lnTo>
                  <a:pt x="30" y="54"/>
                </a:lnTo>
                <a:lnTo>
                  <a:pt x="69" y="15"/>
                </a:lnTo>
                <a:lnTo>
                  <a:pt x="62" y="8"/>
                </a:lnTo>
                <a:lnTo>
                  <a:pt x="30" y="41"/>
                </a:lnTo>
                <a:lnTo>
                  <a:pt x="15" y="25"/>
                </a:lnTo>
                <a:lnTo>
                  <a:pt x="9" y="3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CustomShape 27"/>
          <p:cNvSpPr/>
          <p:nvPr/>
        </p:nvSpPr>
        <p:spPr>
          <a:xfrm>
            <a:off x="4304880" y="3384720"/>
            <a:ext cx="140400" cy="186840"/>
          </a:xfrm>
          <a:custGeom>
            <a:avLst/>
            <a:gdLst/>
            <a:ahLst/>
            <a:cxnLst/>
            <a:rect l="l" t="t" r="r" b="b"/>
            <a:pathLst>
              <a:path w="56" h="74">
                <a:moveTo>
                  <a:pt x="53" y="9"/>
                </a:moveTo>
                <a:cubicBezTo>
                  <a:pt x="49" y="9"/>
                  <a:pt x="49" y="9"/>
                  <a:pt x="49" y="9"/>
                </a:cubicBezTo>
                <a:cubicBezTo>
                  <a:pt x="49" y="14"/>
                  <a:pt x="49" y="14"/>
                  <a:pt x="49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51"/>
                  <a:pt x="51" y="51"/>
                  <a:pt x="51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70"/>
                  <a:pt x="32" y="70"/>
                  <a:pt x="32" y="70"/>
                </a:cubicBezTo>
                <a:cubicBezTo>
                  <a:pt x="5" y="70"/>
                  <a:pt x="5" y="70"/>
                  <a:pt x="5" y="70"/>
                </a:cubicBezTo>
                <a:cubicBezTo>
                  <a:pt x="5" y="14"/>
                  <a:pt x="5" y="14"/>
                  <a:pt x="5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7" y="9"/>
                  <a:pt x="7" y="9"/>
                  <a:pt x="7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0" y="10"/>
                  <a:pt x="0" y="12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73"/>
                  <a:pt x="1" y="74"/>
                  <a:pt x="2" y="74"/>
                </a:cubicBezTo>
                <a:cubicBezTo>
                  <a:pt x="39" y="74"/>
                  <a:pt x="39" y="74"/>
                  <a:pt x="39" y="74"/>
                </a:cubicBezTo>
                <a:cubicBezTo>
                  <a:pt x="56" y="58"/>
                  <a:pt x="56" y="58"/>
                  <a:pt x="56" y="58"/>
                </a:cubicBezTo>
                <a:cubicBezTo>
                  <a:pt x="56" y="12"/>
                  <a:pt x="56" y="12"/>
                  <a:pt x="56" y="12"/>
                </a:cubicBezTo>
                <a:cubicBezTo>
                  <a:pt x="56" y="10"/>
                  <a:pt x="55" y="9"/>
                  <a:pt x="53" y="9"/>
                </a:cubicBezTo>
                <a:close/>
                <a:moveTo>
                  <a:pt x="37" y="70"/>
                </a:moveTo>
                <a:cubicBezTo>
                  <a:pt x="37" y="56"/>
                  <a:pt x="37" y="56"/>
                  <a:pt x="37" y="56"/>
                </a:cubicBezTo>
                <a:cubicBezTo>
                  <a:pt x="51" y="56"/>
                  <a:pt x="51" y="56"/>
                  <a:pt x="51" y="56"/>
                </a:cubicBezTo>
                <a:lnTo>
                  <a:pt x="37" y="70"/>
                </a:lnTo>
                <a:close/>
                <a:moveTo>
                  <a:pt x="46" y="9"/>
                </a:moveTo>
                <a:cubicBezTo>
                  <a:pt x="37" y="9"/>
                  <a:pt x="37" y="9"/>
                  <a:pt x="37" y="9"/>
                </a:cubicBezTo>
                <a:cubicBezTo>
                  <a:pt x="37" y="5"/>
                  <a:pt x="37" y="5"/>
                  <a:pt x="37" y="5"/>
                </a:cubicBezTo>
                <a:cubicBezTo>
                  <a:pt x="37" y="2"/>
                  <a:pt x="35" y="0"/>
                  <a:pt x="32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1" y="0"/>
                  <a:pt x="19" y="2"/>
                  <a:pt x="19" y="5"/>
                </a:cubicBezTo>
                <a:cubicBezTo>
                  <a:pt x="19" y="9"/>
                  <a:pt x="19" y="9"/>
                  <a:pt x="19" y="9"/>
                </a:cubicBezTo>
                <a:cubicBezTo>
                  <a:pt x="9" y="9"/>
                  <a:pt x="9" y="9"/>
                  <a:pt x="9" y="9"/>
                </a:cubicBezTo>
                <a:cubicBezTo>
                  <a:pt x="9" y="19"/>
                  <a:pt x="9" y="19"/>
                  <a:pt x="9" y="19"/>
                </a:cubicBezTo>
                <a:cubicBezTo>
                  <a:pt x="46" y="19"/>
                  <a:pt x="46" y="19"/>
                  <a:pt x="46" y="19"/>
                </a:cubicBezTo>
                <a:lnTo>
                  <a:pt x="46" y="9"/>
                </a:lnTo>
                <a:close/>
                <a:moveTo>
                  <a:pt x="32" y="9"/>
                </a:moveTo>
                <a:cubicBezTo>
                  <a:pt x="23" y="9"/>
                  <a:pt x="23" y="9"/>
                  <a:pt x="23" y="9"/>
                </a:cubicBezTo>
                <a:cubicBezTo>
                  <a:pt x="23" y="5"/>
                  <a:pt x="23" y="5"/>
                  <a:pt x="23" y="5"/>
                </a:cubicBezTo>
                <a:cubicBezTo>
                  <a:pt x="23" y="5"/>
                  <a:pt x="23" y="5"/>
                  <a:pt x="23" y="5"/>
                </a:cubicBezTo>
                <a:cubicBezTo>
                  <a:pt x="32" y="5"/>
                  <a:pt x="32" y="5"/>
                  <a:pt x="32" y="5"/>
                </a:cubicBezTo>
                <a:cubicBezTo>
                  <a:pt x="32" y="5"/>
                  <a:pt x="32" y="5"/>
                  <a:pt x="32" y="5"/>
                </a:cubicBezTo>
                <a:lnTo>
                  <a:pt x="32" y="9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CustomShape 28"/>
          <p:cNvSpPr/>
          <p:nvPr/>
        </p:nvSpPr>
        <p:spPr>
          <a:xfrm>
            <a:off x="3786120" y="3608280"/>
            <a:ext cx="482040" cy="270720"/>
          </a:xfrm>
          <a:custGeom>
            <a:avLst/>
            <a:gdLst/>
            <a:ahLst/>
            <a:cxnLst/>
            <a:rect l="l" t="t" r="r" b="b"/>
            <a:pathLst>
              <a:path w="190" h="107">
                <a:moveTo>
                  <a:pt x="190" y="74"/>
                </a:moveTo>
                <a:cubicBezTo>
                  <a:pt x="190" y="59"/>
                  <a:pt x="180" y="46"/>
                  <a:pt x="166" y="43"/>
                </a:cubicBezTo>
                <a:cubicBezTo>
                  <a:pt x="165" y="19"/>
                  <a:pt x="146" y="0"/>
                  <a:pt x="122" y="0"/>
                </a:cubicBezTo>
                <a:cubicBezTo>
                  <a:pt x="107" y="0"/>
                  <a:pt x="95" y="6"/>
                  <a:pt x="87" y="17"/>
                </a:cubicBezTo>
                <a:cubicBezTo>
                  <a:pt x="82" y="11"/>
                  <a:pt x="75" y="7"/>
                  <a:pt x="67" y="7"/>
                </a:cubicBezTo>
                <a:cubicBezTo>
                  <a:pt x="54" y="7"/>
                  <a:pt x="42" y="18"/>
                  <a:pt x="42" y="32"/>
                </a:cubicBezTo>
                <a:cubicBezTo>
                  <a:pt x="42" y="33"/>
                  <a:pt x="43" y="34"/>
                  <a:pt x="43" y="35"/>
                </a:cubicBezTo>
                <a:cubicBezTo>
                  <a:pt x="41" y="35"/>
                  <a:pt x="38" y="35"/>
                  <a:pt x="36" y="35"/>
                </a:cubicBezTo>
                <a:cubicBezTo>
                  <a:pt x="16" y="35"/>
                  <a:pt x="0" y="51"/>
                  <a:pt x="0" y="71"/>
                </a:cubicBezTo>
                <a:cubicBezTo>
                  <a:pt x="0" y="91"/>
                  <a:pt x="16" y="107"/>
                  <a:pt x="36" y="107"/>
                </a:cubicBezTo>
                <a:cubicBezTo>
                  <a:pt x="158" y="107"/>
                  <a:pt x="158" y="107"/>
                  <a:pt x="158" y="107"/>
                </a:cubicBezTo>
                <a:cubicBezTo>
                  <a:pt x="158" y="107"/>
                  <a:pt x="158" y="107"/>
                  <a:pt x="158" y="107"/>
                </a:cubicBezTo>
                <a:cubicBezTo>
                  <a:pt x="176" y="107"/>
                  <a:pt x="190" y="92"/>
                  <a:pt x="190" y="7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ustomShape 29"/>
          <p:cNvSpPr/>
          <p:nvPr/>
        </p:nvSpPr>
        <p:spPr>
          <a:xfrm>
            <a:off x="4298760" y="2896920"/>
            <a:ext cx="230400" cy="250560"/>
          </a:xfrm>
          <a:custGeom>
            <a:avLst/>
            <a:gdLst/>
            <a:ahLst/>
            <a:cxnLst/>
            <a:rect l="l" t="t" r="r" b="b"/>
            <a:pathLst>
              <a:path w="91" h="99">
                <a:moveTo>
                  <a:pt x="61" y="27"/>
                </a:moveTo>
                <a:cubicBezTo>
                  <a:pt x="56" y="29"/>
                  <a:pt x="52" y="33"/>
                  <a:pt x="51" y="38"/>
                </a:cubicBezTo>
                <a:cubicBezTo>
                  <a:pt x="50" y="40"/>
                  <a:pt x="48" y="43"/>
                  <a:pt x="46" y="46"/>
                </a:cubicBezTo>
                <a:cubicBezTo>
                  <a:pt x="46" y="41"/>
                  <a:pt x="47" y="33"/>
                  <a:pt x="48" y="29"/>
                </a:cubicBezTo>
                <a:cubicBezTo>
                  <a:pt x="50" y="25"/>
                  <a:pt x="50" y="19"/>
                  <a:pt x="48" y="14"/>
                </a:cubicBezTo>
                <a:cubicBezTo>
                  <a:pt x="44" y="4"/>
                  <a:pt x="32" y="0"/>
                  <a:pt x="23" y="4"/>
                </a:cubicBezTo>
                <a:cubicBezTo>
                  <a:pt x="13" y="8"/>
                  <a:pt x="9" y="20"/>
                  <a:pt x="13" y="29"/>
                </a:cubicBezTo>
                <a:cubicBezTo>
                  <a:pt x="15" y="35"/>
                  <a:pt x="19" y="38"/>
                  <a:pt x="24" y="40"/>
                </a:cubicBezTo>
                <a:cubicBezTo>
                  <a:pt x="28" y="41"/>
                  <a:pt x="34" y="46"/>
                  <a:pt x="38" y="50"/>
                </a:cubicBezTo>
                <a:cubicBezTo>
                  <a:pt x="34" y="49"/>
                  <a:pt x="31" y="49"/>
                  <a:pt x="29" y="48"/>
                </a:cubicBezTo>
                <a:cubicBezTo>
                  <a:pt x="24" y="46"/>
                  <a:pt x="19" y="46"/>
                  <a:pt x="14" y="48"/>
                </a:cubicBezTo>
                <a:cubicBezTo>
                  <a:pt x="4" y="52"/>
                  <a:pt x="0" y="64"/>
                  <a:pt x="4" y="74"/>
                </a:cubicBezTo>
                <a:cubicBezTo>
                  <a:pt x="8" y="84"/>
                  <a:pt x="20" y="88"/>
                  <a:pt x="30" y="84"/>
                </a:cubicBezTo>
                <a:cubicBezTo>
                  <a:pt x="35" y="82"/>
                  <a:pt x="38" y="77"/>
                  <a:pt x="40" y="73"/>
                </a:cubicBezTo>
                <a:cubicBezTo>
                  <a:pt x="41" y="70"/>
                  <a:pt x="42" y="67"/>
                  <a:pt x="45" y="65"/>
                </a:cubicBezTo>
                <a:cubicBezTo>
                  <a:pt x="50" y="77"/>
                  <a:pt x="48" y="89"/>
                  <a:pt x="43" y="96"/>
                </a:cubicBezTo>
                <a:cubicBezTo>
                  <a:pt x="45" y="99"/>
                  <a:pt x="45" y="99"/>
                  <a:pt x="45" y="99"/>
                </a:cubicBezTo>
                <a:cubicBezTo>
                  <a:pt x="61" y="92"/>
                  <a:pt x="61" y="92"/>
                  <a:pt x="61" y="92"/>
                </a:cubicBezTo>
                <a:cubicBezTo>
                  <a:pt x="78" y="84"/>
                  <a:pt x="78" y="84"/>
                  <a:pt x="78" y="84"/>
                </a:cubicBezTo>
                <a:cubicBezTo>
                  <a:pt x="76" y="81"/>
                  <a:pt x="76" y="81"/>
                  <a:pt x="76" y="81"/>
                </a:cubicBezTo>
                <a:cubicBezTo>
                  <a:pt x="68" y="80"/>
                  <a:pt x="58" y="74"/>
                  <a:pt x="53" y="61"/>
                </a:cubicBezTo>
                <a:cubicBezTo>
                  <a:pt x="56" y="61"/>
                  <a:pt x="59" y="62"/>
                  <a:pt x="61" y="63"/>
                </a:cubicBezTo>
                <a:cubicBezTo>
                  <a:pt x="66" y="65"/>
                  <a:pt x="72" y="65"/>
                  <a:pt x="77" y="63"/>
                </a:cubicBezTo>
                <a:cubicBezTo>
                  <a:pt x="87" y="59"/>
                  <a:pt x="91" y="47"/>
                  <a:pt x="87" y="37"/>
                </a:cubicBezTo>
                <a:cubicBezTo>
                  <a:pt x="82" y="27"/>
                  <a:pt x="71" y="23"/>
                  <a:pt x="61" y="2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" name="CustomShape 30"/>
          <p:cNvSpPr/>
          <p:nvPr/>
        </p:nvSpPr>
        <p:spPr>
          <a:xfrm>
            <a:off x="4161960" y="3501000"/>
            <a:ext cx="115560" cy="121680"/>
          </a:xfrm>
          <a:custGeom>
            <a:avLst/>
            <a:gdLst/>
            <a:ahLst/>
            <a:cxnLst/>
            <a:rect l="l" t="t" r="r" b="b"/>
            <a:pathLst>
              <a:path w="46" h="48">
                <a:moveTo>
                  <a:pt x="43" y="29"/>
                </a:moveTo>
                <a:cubicBezTo>
                  <a:pt x="40" y="24"/>
                  <a:pt x="42" y="19"/>
                  <a:pt x="46" y="16"/>
                </a:cubicBezTo>
                <a:cubicBezTo>
                  <a:pt x="41" y="8"/>
                  <a:pt x="41" y="8"/>
                  <a:pt x="41" y="8"/>
                </a:cubicBezTo>
                <a:cubicBezTo>
                  <a:pt x="40" y="9"/>
                  <a:pt x="38" y="9"/>
                  <a:pt x="37" y="9"/>
                </a:cubicBezTo>
                <a:cubicBezTo>
                  <a:pt x="32" y="9"/>
                  <a:pt x="28" y="5"/>
                  <a:pt x="28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1"/>
                  <a:pt x="18" y="3"/>
                  <a:pt x="17" y="4"/>
                </a:cubicBezTo>
                <a:cubicBezTo>
                  <a:pt x="14" y="9"/>
                  <a:pt x="9" y="10"/>
                  <a:pt x="4" y="8"/>
                </a:cubicBez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2" y="18"/>
                  <a:pt x="3" y="19"/>
                </a:cubicBezTo>
                <a:cubicBezTo>
                  <a:pt x="5" y="24"/>
                  <a:pt x="4" y="29"/>
                  <a:pt x="0" y="32"/>
                </a:cubicBezTo>
                <a:cubicBezTo>
                  <a:pt x="4" y="40"/>
                  <a:pt x="4" y="40"/>
                  <a:pt x="4" y="40"/>
                </a:cubicBezTo>
                <a:cubicBezTo>
                  <a:pt x="6" y="39"/>
                  <a:pt x="7" y="39"/>
                  <a:pt x="9" y="39"/>
                </a:cubicBezTo>
                <a:cubicBezTo>
                  <a:pt x="14" y="39"/>
                  <a:pt x="18" y="43"/>
                  <a:pt x="18" y="48"/>
                </a:cubicBezTo>
                <a:cubicBezTo>
                  <a:pt x="28" y="48"/>
                  <a:pt x="28" y="48"/>
                  <a:pt x="28" y="48"/>
                </a:cubicBezTo>
                <a:cubicBezTo>
                  <a:pt x="28" y="47"/>
                  <a:pt x="28" y="45"/>
                  <a:pt x="29" y="44"/>
                </a:cubicBezTo>
                <a:cubicBezTo>
                  <a:pt x="31" y="39"/>
                  <a:pt x="37" y="38"/>
                  <a:pt x="41" y="40"/>
                </a:cubicBezTo>
                <a:cubicBezTo>
                  <a:pt x="46" y="32"/>
                  <a:pt x="46" y="32"/>
                  <a:pt x="46" y="32"/>
                </a:cubicBezTo>
                <a:cubicBezTo>
                  <a:pt x="45" y="31"/>
                  <a:pt x="44" y="30"/>
                  <a:pt x="43" y="29"/>
                </a:cubicBezTo>
                <a:close/>
                <a:moveTo>
                  <a:pt x="23" y="34"/>
                </a:moveTo>
                <a:cubicBezTo>
                  <a:pt x="17" y="34"/>
                  <a:pt x="13" y="29"/>
                  <a:pt x="13" y="24"/>
                </a:cubicBezTo>
                <a:cubicBezTo>
                  <a:pt x="13" y="19"/>
                  <a:pt x="17" y="14"/>
                  <a:pt x="23" y="14"/>
                </a:cubicBezTo>
                <a:cubicBezTo>
                  <a:pt x="28" y="14"/>
                  <a:pt x="33" y="19"/>
                  <a:pt x="33" y="24"/>
                </a:cubicBezTo>
                <a:cubicBezTo>
                  <a:pt x="33" y="29"/>
                  <a:pt x="28" y="34"/>
                  <a:pt x="23" y="3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31"/>
          <p:cNvSpPr/>
          <p:nvPr/>
        </p:nvSpPr>
        <p:spPr>
          <a:xfrm>
            <a:off x="4261320" y="3179520"/>
            <a:ext cx="176040" cy="179280"/>
          </a:xfrm>
          <a:custGeom>
            <a:avLst/>
            <a:gdLst/>
            <a:ahLst/>
            <a:cxnLst/>
            <a:rect l="l" t="t" r="r" b="b"/>
            <a:pathLst>
              <a:path w="70" h="71">
                <a:moveTo>
                  <a:pt x="53" y="45"/>
                </a:moveTo>
                <a:cubicBezTo>
                  <a:pt x="41" y="32"/>
                  <a:pt x="41" y="32"/>
                  <a:pt x="41" y="32"/>
                </a:cubicBezTo>
                <a:cubicBezTo>
                  <a:pt x="70" y="10"/>
                  <a:pt x="70" y="10"/>
                  <a:pt x="70" y="10"/>
                </a:cubicBezTo>
                <a:cubicBezTo>
                  <a:pt x="62" y="1"/>
                  <a:pt x="62" y="1"/>
                  <a:pt x="62" y="1"/>
                </a:cubicBezTo>
                <a:cubicBezTo>
                  <a:pt x="25" y="16"/>
                  <a:pt x="25" y="16"/>
                  <a:pt x="25" y="16"/>
                </a:cubicBezTo>
                <a:cubicBezTo>
                  <a:pt x="13" y="5"/>
                  <a:pt x="13" y="5"/>
                  <a:pt x="13" y="5"/>
                </a:cubicBezTo>
                <a:cubicBezTo>
                  <a:pt x="10" y="1"/>
                  <a:pt x="5" y="0"/>
                  <a:pt x="2" y="3"/>
                </a:cubicBezTo>
                <a:cubicBezTo>
                  <a:pt x="0" y="5"/>
                  <a:pt x="1" y="10"/>
                  <a:pt x="4" y="13"/>
                </a:cubicBezTo>
                <a:cubicBezTo>
                  <a:pt x="16" y="25"/>
                  <a:pt x="16" y="25"/>
                  <a:pt x="16" y="25"/>
                </a:cubicBezTo>
                <a:cubicBezTo>
                  <a:pt x="1" y="62"/>
                  <a:pt x="1" y="62"/>
                  <a:pt x="1" y="62"/>
                </a:cubicBezTo>
                <a:cubicBezTo>
                  <a:pt x="10" y="71"/>
                  <a:pt x="10" y="71"/>
                  <a:pt x="10" y="71"/>
                </a:cubicBezTo>
                <a:cubicBezTo>
                  <a:pt x="32" y="41"/>
                  <a:pt x="32" y="41"/>
                  <a:pt x="32" y="41"/>
                </a:cubicBezTo>
                <a:cubicBezTo>
                  <a:pt x="44" y="53"/>
                  <a:pt x="44" y="53"/>
                  <a:pt x="44" y="53"/>
                </a:cubicBezTo>
                <a:cubicBezTo>
                  <a:pt x="44" y="71"/>
                  <a:pt x="44" y="71"/>
                  <a:pt x="44" y="71"/>
                </a:cubicBezTo>
                <a:cubicBezTo>
                  <a:pt x="53" y="71"/>
                  <a:pt x="53" y="71"/>
                  <a:pt x="53" y="71"/>
                </a:cubicBezTo>
                <a:cubicBezTo>
                  <a:pt x="57" y="58"/>
                  <a:pt x="57" y="58"/>
                  <a:pt x="57" y="58"/>
                </a:cubicBezTo>
                <a:cubicBezTo>
                  <a:pt x="70" y="53"/>
                  <a:pt x="70" y="53"/>
                  <a:pt x="70" y="53"/>
                </a:cubicBezTo>
                <a:cubicBezTo>
                  <a:pt x="70" y="45"/>
                  <a:pt x="70" y="45"/>
                  <a:pt x="70" y="45"/>
                </a:cubicBezTo>
                <a:cubicBezTo>
                  <a:pt x="53" y="45"/>
                  <a:pt x="53" y="45"/>
                  <a:pt x="53" y="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" name="CustomShape 32"/>
          <p:cNvSpPr/>
          <p:nvPr/>
        </p:nvSpPr>
        <p:spPr>
          <a:xfrm>
            <a:off x="4479120" y="3296160"/>
            <a:ext cx="61200" cy="112320"/>
          </a:xfrm>
          <a:custGeom>
            <a:avLst/>
            <a:gdLst/>
            <a:ahLst/>
            <a:cxnLst/>
            <a:rect l="l" t="t" r="r" b="b"/>
            <a:pathLst>
              <a:path w="24" h="45">
                <a:moveTo>
                  <a:pt x="16" y="44"/>
                </a:moveTo>
                <a:cubicBezTo>
                  <a:pt x="16" y="44"/>
                  <a:pt x="16" y="44"/>
                  <a:pt x="16" y="44"/>
                </a:cubicBezTo>
                <a:cubicBezTo>
                  <a:pt x="21" y="43"/>
                  <a:pt x="24" y="38"/>
                  <a:pt x="23" y="34"/>
                </a:cubicBezTo>
                <a:cubicBezTo>
                  <a:pt x="21" y="23"/>
                  <a:pt x="21" y="23"/>
                  <a:pt x="21" y="23"/>
                </a:cubicBezTo>
                <a:cubicBezTo>
                  <a:pt x="20" y="18"/>
                  <a:pt x="16" y="15"/>
                  <a:pt x="11" y="16"/>
                </a:cubicBezTo>
                <a:cubicBezTo>
                  <a:pt x="11" y="16"/>
                  <a:pt x="11" y="16"/>
                  <a:pt x="11" y="16"/>
                </a:cubicBezTo>
                <a:cubicBezTo>
                  <a:pt x="11" y="16"/>
                  <a:pt x="10" y="16"/>
                  <a:pt x="10" y="17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4" y="20"/>
                  <a:pt x="17" y="21"/>
                  <a:pt x="17" y="24"/>
                </a:cubicBezTo>
                <a:cubicBezTo>
                  <a:pt x="19" y="35"/>
                  <a:pt x="19" y="35"/>
                  <a:pt x="19" y="35"/>
                </a:cubicBezTo>
                <a:cubicBezTo>
                  <a:pt x="20" y="37"/>
                  <a:pt x="18" y="39"/>
                  <a:pt x="16" y="40"/>
                </a:cubicBezTo>
                <a:cubicBezTo>
                  <a:pt x="16" y="40"/>
                  <a:pt x="16" y="40"/>
                  <a:pt x="16" y="40"/>
                </a:cubicBezTo>
                <a:cubicBezTo>
                  <a:pt x="13" y="41"/>
                  <a:pt x="11" y="39"/>
                  <a:pt x="10" y="36"/>
                </a:cubicBezTo>
                <a:cubicBezTo>
                  <a:pt x="9" y="31"/>
                  <a:pt x="9" y="31"/>
                  <a:pt x="9" y="31"/>
                </a:cubicBezTo>
                <a:cubicBezTo>
                  <a:pt x="8" y="31"/>
                  <a:pt x="6" y="30"/>
                  <a:pt x="5" y="30"/>
                </a:cubicBezTo>
                <a:cubicBezTo>
                  <a:pt x="6" y="37"/>
                  <a:pt x="6" y="37"/>
                  <a:pt x="6" y="37"/>
                </a:cubicBezTo>
                <a:cubicBezTo>
                  <a:pt x="7" y="42"/>
                  <a:pt x="12" y="45"/>
                  <a:pt x="16" y="44"/>
                </a:cubicBezTo>
                <a:close/>
                <a:moveTo>
                  <a:pt x="13" y="28"/>
                </a:moveTo>
                <a:cubicBezTo>
                  <a:pt x="14" y="28"/>
                  <a:pt x="14" y="28"/>
                  <a:pt x="15" y="28"/>
                </a:cubicBezTo>
                <a:cubicBezTo>
                  <a:pt x="14" y="24"/>
                  <a:pt x="14" y="24"/>
                  <a:pt x="14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0" y="25"/>
                  <a:pt x="8" y="23"/>
                  <a:pt x="7" y="21"/>
                </a:cubicBezTo>
                <a:cubicBezTo>
                  <a:pt x="5" y="10"/>
                  <a:pt x="5" y="10"/>
                  <a:pt x="5" y="10"/>
                </a:cubicBezTo>
                <a:cubicBezTo>
                  <a:pt x="4" y="7"/>
                  <a:pt x="6" y="5"/>
                  <a:pt x="9" y="4"/>
                </a:cubicBezTo>
                <a:cubicBezTo>
                  <a:pt x="9" y="4"/>
                  <a:pt x="9" y="4"/>
                  <a:pt x="9" y="4"/>
                </a:cubicBezTo>
                <a:cubicBezTo>
                  <a:pt x="11" y="4"/>
                  <a:pt x="14" y="6"/>
                  <a:pt x="14" y="8"/>
                </a:cubicBezTo>
                <a:cubicBezTo>
                  <a:pt x="15" y="13"/>
                  <a:pt x="15" y="13"/>
                  <a:pt x="15" y="13"/>
                </a:cubicBezTo>
                <a:cubicBezTo>
                  <a:pt x="17" y="13"/>
                  <a:pt x="18" y="14"/>
                  <a:pt x="20" y="15"/>
                </a:cubicBezTo>
                <a:cubicBezTo>
                  <a:pt x="18" y="7"/>
                  <a:pt x="18" y="7"/>
                  <a:pt x="18" y="7"/>
                </a:cubicBezTo>
                <a:cubicBezTo>
                  <a:pt x="17" y="3"/>
                  <a:pt x="13" y="0"/>
                  <a:pt x="8" y="0"/>
                </a:cubicBezTo>
                <a:cubicBezTo>
                  <a:pt x="8" y="1"/>
                  <a:pt x="8" y="1"/>
                  <a:pt x="8" y="1"/>
                </a:cubicBezTo>
                <a:cubicBezTo>
                  <a:pt x="3" y="1"/>
                  <a:pt x="0" y="6"/>
                  <a:pt x="1" y="11"/>
                </a:cubicBezTo>
                <a:cubicBezTo>
                  <a:pt x="3" y="21"/>
                  <a:pt x="3" y="21"/>
                  <a:pt x="3" y="21"/>
                </a:cubicBezTo>
                <a:cubicBezTo>
                  <a:pt x="4" y="26"/>
                  <a:pt x="9" y="29"/>
                  <a:pt x="13" y="28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CustomShape 33"/>
          <p:cNvSpPr/>
          <p:nvPr/>
        </p:nvSpPr>
        <p:spPr>
          <a:xfrm>
            <a:off x="3997440" y="3264840"/>
            <a:ext cx="231840" cy="233640"/>
          </a:xfrm>
          <a:custGeom>
            <a:avLst/>
            <a:gdLst/>
            <a:ahLst/>
            <a:cxnLst/>
            <a:rect l="l" t="t" r="r" b="b"/>
            <a:pathLst>
              <a:path w="92" h="92">
                <a:moveTo>
                  <a:pt x="29" y="18"/>
                </a:moveTo>
                <a:cubicBezTo>
                  <a:pt x="92" y="0"/>
                  <a:pt x="92" y="0"/>
                  <a:pt x="92" y="0"/>
                </a:cubicBezTo>
                <a:cubicBezTo>
                  <a:pt x="92" y="6"/>
                  <a:pt x="92" y="6"/>
                  <a:pt x="92" y="6"/>
                </a:cubicBezTo>
                <a:cubicBezTo>
                  <a:pt x="92" y="18"/>
                  <a:pt x="92" y="18"/>
                  <a:pt x="92" y="18"/>
                </a:cubicBezTo>
                <a:cubicBezTo>
                  <a:pt x="92" y="67"/>
                  <a:pt x="92" y="67"/>
                  <a:pt x="92" y="67"/>
                </a:cubicBezTo>
                <a:cubicBezTo>
                  <a:pt x="92" y="74"/>
                  <a:pt x="83" y="81"/>
                  <a:pt x="72" y="81"/>
                </a:cubicBezTo>
                <a:cubicBezTo>
                  <a:pt x="61" y="81"/>
                  <a:pt x="52" y="74"/>
                  <a:pt x="52" y="67"/>
                </a:cubicBezTo>
                <a:cubicBezTo>
                  <a:pt x="52" y="59"/>
                  <a:pt x="61" y="52"/>
                  <a:pt x="72" y="52"/>
                </a:cubicBezTo>
                <a:cubicBezTo>
                  <a:pt x="75" y="52"/>
                  <a:pt x="78" y="53"/>
                  <a:pt x="80" y="54"/>
                </a:cubicBezTo>
                <a:cubicBezTo>
                  <a:pt x="80" y="24"/>
                  <a:pt x="80" y="24"/>
                  <a:pt x="80" y="24"/>
                </a:cubicBezTo>
                <a:cubicBezTo>
                  <a:pt x="40" y="35"/>
                  <a:pt x="40" y="35"/>
                  <a:pt x="40" y="35"/>
                </a:cubicBezTo>
                <a:cubicBezTo>
                  <a:pt x="40" y="78"/>
                  <a:pt x="40" y="78"/>
                  <a:pt x="40" y="78"/>
                </a:cubicBezTo>
                <a:cubicBezTo>
                  <a:pt x="40" y="86"/>
                  <a:pt x="31" y="92"/>
                  <a:pt x="20" y="92"/>
                </a:cubicBezTo>
                <a:cubicBezTo>
                  <a:pt x="9" y="92"/>
                  <a:pt x="0" y="86"/>
                  <a:pt x="0" y="78"/>
                </a:cubicBezTo>
                <a:cubicBezTo>
                  <a:pt x="0" y="70"/>
                  <a:pt x="9" y="64"/>
                  <a:pt x="20" y="64"/>
                </a:cubicBezTo>
                <a:cubicBezTo>
                  <a:pt x="23" y="64"/>
                  <a:pt x="26" y="64"/>
                  <a:pt x="29" y="65"/>
                </a:cubicBezTo>
                <a:cubicBezTo>
                  <a:pt x="29" y="35"/>
                  <a:pt x="29" y="35"/>
                  <a:pt x="29" y="35"/>
                </a:cubicBezTo>
                <a:lnTo>
                  <a:pt x="29" y="1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7" name="CustomShape 34"/>
          <p:cNvSpPr/>
          <p:nvPr/>
        </p:nvSpPr>
        <p:spPr>
          <a:xfrm>
            <a:off x="4185360" y="2752200"/>
            <a:ext cx="163440" cy="230400"/>
          </a:xfrm>
          <a:custGeom>
            <a:avLst/>
            <a:gdLst/>
            <a:ahLst/>
            <a:cxnLst/>
            <a:rect l="l" t="t" r="r" b="b"/>
            <a:pathLst>
              <a:path w="65" h="91">
                <a:moveTo>
                  <a:pt x="38" y="46"/>
                </a:moveTo>
                <a:cubicBezTo>
                  <a:pt x="38" y="38"/>
                  <a:pt x="41" y="31"/>
                  <a:pt x="46" y="26"/>
                </a:cubicBezTo>
                <a:cubicBezTo>
                  <a:pt x="52" y="33"/>
                  <a:pt x="52" y="33"/>
                  <a:pt x="52" y="33"/>
                </a:cubicBezTo>
                <a:cubicBezTo>
                  <a:pt x="49" y="36"/>
                  <a:pt x="47" y="41"/>
                  <a:pt x="47" y="46"/>
                </a:cubicBezTo>
                <a:cubicBezTo>
                  <a:pt x="47" y="51"/>
                  <a:pt x="49" y="56"/>
                  <a:pt x="52" y="59"/>
                </a:cubicBezTo>
                <a:cubicBezTo>
                  <a:pt x="45" y="65"/>
                  <a:pt x="45" y="65"/>
                  <a:pt x="45" y="65"/>
                </a:cubicBezTo>
                <a:cubicBezTo>
                  <a:pt x="40" y="60"/>
                  <a:pt x="37" y="53"/>
                  <a:pt x="38" y="46"/>
                </a:cubicBezTo>
                <a:close/>
                <a:moveTo>
                  <a:pt x="32" y="78"/>
                </a:moveTo>
                <a:cubicBezTo>
                  <a:pt x="24" y="69"/>
                  <a:pt x="19" y="58"/>
                  <a:pt x="19" y="46"/>
                </a:cubicBezTo>
                <a:cubicBezTo>
                  <a:pt x="19" y="33"/>
                  <a:pt x="24" y="22"/>
                  <a:pt x="33" y="13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20"/>
                  <a:pt x="39" y="20"/>
                  <a:pt x="39" y="20"/>
                </a:cubicBezTo>
                <a:cubicBezTo>
                  <a:pt x="32" y="27"/>
                  <a:pt x="28" y="36"/>
                  <a:pt x="28" y="46"/>
                </a:cubicBezTo>
                <a:cubicBezTo>
                  <a:pt x="28" y="55"/>
                  <a:pt x="32" y="65"/>
                  <a:pt x="39" y="72"/>
                </a:cubicBezTo>
                <a:lnTo>
                  <a:pt x="32" y="78"/>
                </a:lnTo>
                <a:close/>
                <a:moveTo>
                  <a:pt x="6" y="20"/>
                </a:moveTo>
                <a:cubicBezTo>
                  <a:pt x="9" y="13"/>
                  <a:pt x="14" y="6"/>
                  <a:pt x="2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27" y="6"/>
                  <a:pt x="27" y="6"/>
                  <a:pt x="27" y="6"/>
                </a:cubicBezTo>
                <a:cubicBezTo>
                  <a:pt x="16" y="17"/>
                  <a:pt x="10" y="31"/>
                  <a:pt x="10" y="45"/>
                </a:cubicBezTo>
                <a:cubicBezTo>
                  <a:pt x="10" y="60"/>
                  <a:pt x="15" y="74"/>
                  <a:pt x="26" y="85"/>
                </a:cubicBezTo>
                <a:cubicBezTo>
                  <a:pt x="19" y="91"/>
                  <a:pt x="19" y="91"/>
                  <a:pt x="19" y="91"/>
                </a:cubicBezTo>
                <a:cubicBezTo>
                  <a:pt x="13" y="85"/>
                  <a:pt x="9" y="78"/>
                  <a:pt x="5" y="70"/>
                </a:cubicBezTo>
                <a:cubicBezTo>
                  <a:pt x="2" y="62"/>
                  <a:pt x="0" y="54"/>
                  <a:pt x="1" y="45"/>
                </a:cubicBezTo>
                <a:cubicBezTo>
                  <a:pt x="1" y="37"/>
                  <a:pt x="3" y="28"/>
                  <a:pt x="6" y="20"/>
                </a:cubicBezTo>
                <a:close/>
                <a:moveTo>
                  <a:pt x="61" y="51"/>
                </a:moveTo>
                <a:cubicBezTo>
                  <a:pt x="63" y="51"/>
                  <a:pt x="65" y="49"/>
                  <a:pt x="65" y="46"/>
                </a:cubicBezTo>
                <a:cubicBezTo>
                  <a:pt x="65" y="44"/>
                  <a:pt x="63" y="41"/>
                  <a:pt x="61" y="41"/>
                </a:cubicBezTo>
                <a:cubicBezTo>
                  <a:pt x="58" y="41"/>
                  <a:pt x="56" y="43"/>
                  <a:pt x="56" y="46"/>
                </a:cubicBezTo>
                <a:cubicBezTo>
                  <a:pt x="56" y="49"/>
                  <a:pt x="58" y="51"/>
                  <a:pt x="61" y="51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" name="CustomShape 35"/>
          <p:cNvSpPr/>
          <p:nvPr/>
        </p:nvSpPr>
        <p:spPr>
          <a:xfrm>
            <a:off x="4124880" y="3000960"/>
            <a:ext cx="158760" cy="158760"/>
          </a:xfrm>
          <a:custGeom>
            <a:avLst/>
            <a:gdLst/>
            <a:ahLst/>
            <a:cxnLst/>
            <a:rect l="l" t="t" r="r" b="b"/>
            <a:pathLst>
              <a:path w="103" h="103">
                <a:moveTo>
                  <a:pt x="63" y="27"/>
                </a:moveTo>
                <a:lnTo>
                  <a:pt x="65" y="2"/>
                </a:lnTo>
                <a:lnTo>
                  <a:pt x="19" y="0"/>
                </a:lnTo>
                <a:lnTo>
                  <a:pt x="1" y="20"/>
                </a:lnTo>
                <a:lnTo>
                  <a:pt x="0" y="77"/>
                </a:lnTo>
                <a:lnTo>
                  <a:pt x="39" y="77"/>
                </a:lnTo>
                <a:lnTo>
                  <a:pt x="37" y="102"/>
                </a:lnTo>
                <a:lnTo>
                  <a:pt x="101" y="103"/>
                </a:lnTo>
                <a:lnTo>
                  <a:pt x="103" y="27"/>
                </a:lnTo>
                <a:lnTo>
                  <a:pt x="63" y="27"/>
                </a:lnTo>
                <a:close/>
                <a:moveTo>
                  <a:pt x="19" y="10"/>
                </a:moveTo>
                <a:lnTo>
                  <a:pt x="19" y="20"/>
                </a:lnTo>
                <a:lnTo>
                  <a:pt x="9" y="20"/>
                </a:lnTo>
                <a:lnTo>
                  <a:pt x="19" y="10"/>
                </a:lnTo>
                <a:close/>
                <a:moveTo>
                  <a:pt x="6" y="71"/>
                </a:moveTo>
                <a:lnTo>
                  <a:pt x="6" y="27"/>
                </a:lnTo>
                <a:lnTo>
                  <a:pt x="26" y="27"/>
                </a:lnTo>
                <a:lnTo>
                  <a:pt x="26" y="7"/>
                </a:lnTo>
                <a:lnTo>
                  <a:pt x="58" y="7"/>
                </a:lnTo>
                <a:lnTo>
                  <a:pt x="58" y="27"/>
                </a:lnTo>
                <a:lnTo>
                  <a:pt x="39" y="46"/>
                </a:lnTo>
                <a:lnTo>
                  <a:pt x="39" y="71"/>
                </a:lnTo>
                <a:lnTo>
                  <a:pt x="6" y="71"/>
                </a:lnTo>
                <a:close/>
                <a:moveTo>
                  <a:pt x="57" y="36"/>
                </a:moveTo>
                <a:lnTo>
                  <a:pt x="57" y="46"/>
                </a:lnTo>
                <a:lnTo>
                  <a:pt x="47" y="46"/>
                </a:lnTo>
                <a:lnTo>
                  <a:pt x="57" y="36"/>
                </a:lnTo>
                <a:close/>
                <a:moveTo>
                  <a:pt x="94" y="97"/>
                </a:moveTo>
                <a:lnTo>
                  <a:pt x="44" y="97"/>
                </a:lnTo>
                <a:lnTo>
                  <a:pt x="45" y="51"/>
                </a:lnTo>
                <a:lnTo>
                  <a:pt x="63" y="53"/>
                </a:lnTo>
                <a:lnTo>
                  <a:pt x="63" y="33"/>
                </a:lnTo>
                <a:lnTo>
                  <a:pt x="96" y="33"/>
                </a:lnTo>
                <a:lnTo>
                  <a:pt x="94" y="9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9" name="CustomShape 36"/>
          <p:cNvSpPr/>
          <p:nvPr/>
        </p:nvSpPr>
        <p:spPr>
          <a:xfrm>
            <a:off x="3918240" y="4149000"/>
            <a:ext cx="258480" cy="219600"/>
          </a:xfrm>
          <a:custGeom>
            <a:avLst/>
            <a:gdLst/>
            <a:ahLst/>
            <a:cxnLst/>
            <a:rect l="l" t="t" r="r" b="b"/>
            <a:pathLst>
              <a:path w="102" h="87">
                <a:moveTo>
                  <a:pt x="76" y="1"/>
                </a:moveTo>
                <a:cubicBezTo>
                  <a:pt x="7" y="22"/>
                  <a:pt x="7" y="22"/>
                  <a:pt x="7" y="22"/>
                </a:cubicBezTo>
                <a:cubicBezTo>
                  <a:pt x="2" y="23"/>
                  <a:pt x="0" y="28"/>
                  <a:pt x="1" y="32"/>
                </a:cubicBezTo>
                <a:cubicBezTo>
                  <a:pt x="15" y="80"/>
                  <a:pt x="15" y="80"/>
                  <a:pt x="15" y="80"/>
                </a:cubicBezTo>
                <a:cubicBezTo>
                  <a:pt x="17" y="84"/>
                  <a:pt x="21" y="87"/>
                  <a:pt x="26" y="86"/>
                </a:cubicBezTo>
                <a:cubicBezTo>
                  <a:pt x="95" y="65"/>
                  <a:pt x="95" y="65"/>
                  <a:pt x="95" y="65"/>
                </a:cubicBezTo>
                <a:cubicBezTo>
                  <a:pt x="100" y="64"/>
                  <a:pt x="102" y="59"/>
                  <a:pt x="101" y="55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3"/>
                  <a:pt x="81" y="0"/>
                  <a:pt x="76" y="1"/>
                </a:cubicBezTo>
                <a:close/>
                <a:moveTo>
                  <a:pt x="8" y="27"/>
                </a:moveTo>
                <a:cubicBezTo>
                  <a:pt x="78" y="7"/>
                  <a:pt x="78" y="7"/>
                  <a:pt x="78" y="7"/>
                </a:cubicBezTo>
                <a:cubicBezTo>
                  <a:pt x="79" y="6"/>
                  <a:pt x="81" y="7"/>
                  <a:pt x="81" y="8"/>
                </a:cubicBezTo>
                <a:cubicBezTo>
                  <a:pt x="84" y="17"/>
                  <a:pt x="84" y="17"/>
                  <a:pt x="84" y="17"/>
                </a:cubicBezTo>
                <a:cubicBezTo>
                  <a:pt x="9" y="38"/>
                  <a:pt x="9" y="38"/>
                  <a:pt x="9" y="38"/>
                </a:cubicBezTo>
                <a:cubicBezTo>
                  <a:pt x="7" y="30"/>
                  <a:pt x="7" y="30"/>
                  <a:pt x="7" y="30"/>
                </a:cubicBezTo>
                <a:cubicBezTo>
                  <a:pt x="6" y="29"/>
                  <a:pt x="7" y="27"/>
                  <a:pt x="8" y="27"/>
                </a:cubicBezTo>
                <a:close/>
                <a:moveTo>
                  <a:pt x="94" y="60"/>
                </a:moveTo>
                <a:cubicBezTo>
                  <a:pt x="24" y="80"/>
                  <a:pt x="24" y="80"/>
                  <a:pt x="24" y="80"/>
                </a:cubicBezTo>
                <a:cubicBezTo>
                  <a:pt x="23" y="81"/>
                  <a:pt x="21" y="80"/>
                  <a:pt x="21" y="78"/>
                </a:cubicBezTo>
                <a:cubicBezTo>
                  <a:pt x="14" y="54"/>
                  <a:pt x="14" y="54"/>
                  <a:pt x="14" y="54"/>
                </a:cubicBezTo>
                <a:cubicBezTo>
                  <a:pt x="88" y="33"/>
                  <a:pt x="88" y="33"/>
                  <a:pt x="88" y="33"/>
                </a:cubicBezTo>
                <a:cubicBezTo>
                  <a:pt x="95" y="57"/>
                  <a:pt x="95" y="57"/>
                  <a:pt x="95" y="57"/>
                </a:cubicBezTo>
                <a:cubicBezTo>
                  <a:pt x="96" y="58"/>
                  <a:pt x="95" y="60"/>
                  <a:pt x="94" y="60"/>
                </a:cubicBezTo>
                <a:close/>
                <a:moveTo>
                  <a:pt x="22" y="64"/>
                </a:moveTo>
                <a:cubicBezTo>
                  <a:pt x="27" y="62"/>
                  <a:pt x="27" y="62"/>
                  <a:pt x="27" y="62"/>
                </a:cubicBezTo>
                <a:cubicBezTo>
                  <a:pt x="31" y="73"/>
                  <a:pt x="31" y="73"/>
                  <a:pt x="31" y="73"/>
                </a:cubicBezTo>
                <a:cubicBezTo>
                  <a:pt x="25" y="74"/>
                  <a:pt x="25" y="74"/>
                  <a:pt x="25" y="74"/>
                </a:cubicBezTo>
                <a:lnTo>
                  <a:pt x="22" y="64"/>
                </a:lnTo>
                <a:close/>
                <a:moveTo>
                  <a:pt x="33" y="60"/>
                </a:moveTo>
                <a:cubicBezTo>
                  <a:pt x="38" y="59"/>
                  <a:pt x="38" y="59"/>
                  <a:pt x="38" y="59"/>
                </a:cubicBezTo>
                <a:cubicBezTo>
                  <a:pt x="41" y="70"/>
                  <a:pt x="41" y="70"/>
                  <a:pt x="41" y="70"/>
                </a:cubicBezTo>
                <a:cubicBezTo>
                  <a:pt x="36" y="71"/>
                  <a:pt x="36" y="71"/>
                  <a:pt x="36" y="71"/>
                </a:cubicBezTo>
                <a:lnTo>
                  <a:pt x="33" y="60"/>
                </a:lnTo>
                <a:close/>
                <a:moveTo>
                  <a:pt x="43" y="57"/>
                </a:moveTo>
                <a:cubicBezTo>
                  <a:pt x="49" y="56"/>
                  <a:pt x="49" y="56"/>
                  <a:pt x="49" y="56"/>
                </a:cubicBezTo>
                <a:cubicBezTo>
                  <a:pt x="52" y="66"/>
                  <a:pt x="52" y="66"/>
                  <a:pt x="52" y="66"/>
                </a:cubicBezTo>
                <a:cubicBezTo>
                  <a:pt x="47" y="68"/>
                  <a:pt x="47" y="68"/>
                  <a:pt x="47" y="68"/>
                </a:cubicBezTo>
                <a:lnTo>
                  <a:pt x="43" y="5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" name="CustomShape 37"/>
          <p:cNvSpPr/>
          <p:nvPr/>
        </p:nvSpPr>
        <p:spPr>
          <a:xfrm>
            <a:off x="4014360" y="2542680"/>
            <a:ext cx="233640" cy="241200"/>
          </a:xfrm>
          <a:custGeom>
            <a:avLst/>
            <a:gdLst/>
            <a:ahLst/>
            <a:cxnLst/>
            <a:rect l="l" t="t" r="r" b="b"/>
            <a:pathLst>
              <a:path w="92" h="96">
                <a:moveTo>
                  <a:pt x="65" y="96"/>
                </a:moveTo>
                <a:cubicBezTo>
                  <a:pt x="76" y="77"/>
                  <a:pt x="78" y="48"/>
                  <a:pt x="36" y="49"/>
                </a:cubicBezTo>
                <a:cubicBezTo>
                  <a:pt x="36" y="72"/>
                  <a:pt x="36" y="72"/>
                  <a:pt x="36" y="72"/>
                </a:cubicBezTo>
                <a:cubicBezTo>
                  <a:pt x="0" y="36"/>
                  <a:pt x="0" y="36"/>
                  <a:pt x="0" y="36"/>
                </a:cubicBezTo>
                <a:cubicBezTo>
                  <a:pt x="36" y="0"/>
                  <a:pt x="36" y="0"/>
                  <a:pt x="36" y="0"/>
                </a:cubicBezTo>
                <a:cubicBezTo>
                  <a:pt x="36" y="24"/>
                  <a:pt x="36" y="24"/>
                  <a:pt x="36" y="24"/>
                </a:cubicBezTo>
                <a:cubicBezTo>
                  <a:pt x="86" y="22"/>
                  <a:pt x="92" y="68"/>
                  <a:pt x="65" y="9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1" name="CustomShape 38"/>
          <p:cNvSpPr/>
          <p:nvPr/>
        </p:nvSpPr>
        <p:spPr>
          <a:xfrm>
            <a:off x="3945960" y="2727360"/>
            <a:ext cx="217800" cy="154440"/>
          </a:xfrm>
          <a:custGeom>
            <a:avLst/>
            <a:gdLst/>
            <a:ahLst/>
            <a:cxnLst/>
            <a:rect l="l" t="t" r="r" b="b"/>
            <a:pathLst>
              <a:path w="86" h="61">
                <a:moveTo>
                  <a:pt x="70" y="58"/>
                </a:moveTo>
                <a:cubicBezTo>
                  <a:pt x="75" y="49"/>
                  <a:pt x="75" y="49"/>
                  <a:pt x="75" y="49"/>
                </a:cubicBezTo>
                <a:cubicBezTo>
                  <a:pt x="77" y="47"/>
                  <a:pt x="79" y="43"/>
                  <a:pt x="80" y="41"/>
                </a:cubicBezTo>
                <a:cubicBezTo>
                  <a:pt x="85" y="32"/>
                  <a:pt x="85" y="32"/>
                  <a:pt x="85" y="32"/>
                </a:cubicBezTo>
                <a:cubicBezTo>
                  <a:pt x="86" y="29"/>
                  <a:pt x="85" y="26"/>
                  <a:pt x="83" y="25"/>
                </a:cubicBezTo>
                <a:cubicBezTo>
                  <a:pt x="65" y="9"/>
                  <a:pt x="65" y="9"/>
                  <a:pt x="65" y="9"/>
                </a:cubicBezTo>
                <a:cubicBezTo>
                  <a:pt x="63" y="7"/>
                  <a:pt x="60" y="8"/>
                  <a:pt x="58" y="9"/>
                </a:cubicBezTo>
                <a:cubicBezTo>
                  <a:pt x="50" y="17"/>
                  <a:pt x="50" y="17"/>
                  <a:pt x="50" y="17"/>
                </a:cubicBezTo>
                <a:cubicBezTo>
                  <a:pt x="49" y="17"/>
                  <a:pt x="49" y="18"/>
                  <a:pt x="49" y="18"/>
                </a:cubicBezTo>
                <a:cubicBezTo>
                  <a:pt x="17" y="0"/>
                  <a:pt x="17" y="0"/>
                  <a:pt x="17" y="0"/>
                </a:cubicBezTo>
                <a:cubicBezTo>
                  <a:pt x="0" y="3"/>
                  <a:pt x="0" y="3"/>
                  <a:pt x="0" y="3"/>
                </a:cubicBezTo>
                <a:cubicBezTo>
                  <a:pt x="4" y="16"/>
                  <a:pt x="4" y="16"/>
                  <a:pt x="4" y="16"/>
                </a:cubicBezTo>
                <a:cubicBezTo>
                  <a:pt x="9" y="15"/>
                  <a:pt x="9" y="15"/>
                  <a:pt x="9" y="15"/>
                </a:cubicBezTo>
                <a:cubicBezTo>
                  <a:pt x="11" y="24"/>
                  <a:pt x="11" y="24"/>
                  <a:pt x="11" y="24"/>
                </a:cubicBezTo>
                <a:cubicBezTo>
                  <a:pt x="20" y="21"/>
                  <a:pt x="20" y="21"/>
                  <a:pt x="20" y="21"/>
                </a:cubicBezTo>
                <a:cubicBezTo>
                  <a:pt x="23" y="30"/>
                  <a:pt x="23" y="30"/>
                  <a:pt x="23" y="30"/>
                </a:cubicBezTo>
                <a:cubicBezTo>
                  <a:pt x="32" y="27"/>
                  <a:pt x="32" y="27"/>
                  <a:pt x="32" y="27"/>
                </a:cubicBezTo>
                <a:cubicBezTo>
                  <a:pt x="35" y="36"/>
                  <a:pt x="35" y="36"/>
                  <a:pt x="35" y="36"/>
                </a:cubicBezTo>
                <a:cubicBezTo>
                  <a:pt x="39" y="35"/>
                  <a:pt x="39" y="35"/>
                  <a:pt x="39" y="35"/>
                </a:cubicBezTo>
                <a:cubicBezTo>
                  <a:pt x="39" y="35"/>
                  <a:pt x="39" y="36"/>
                  <a:pt x="39" y="36"/>
                </a:cubicBezTo>
                <a:cubicBezTo>
                  <a:pt x="37" y="47"/>
                  <a:pt x="37" y="47"/>
                  <a:pt x="37" y="47"/>
                </a:cubicBezTo>
                <a:cubicBezTo>
                  <a:pt x="37" y="50"/>
                  <a:pt x="38" y="53"/>
                  <a:pt x="41" y="53"/>
                </a:cubicBezTo>
                <a:cubicBezTo>
                  <a:pt x="64" y="61"/>
                  <a:pt x="64" y="61"/>
                  <a:pt x="64" y="61"/>
                </a:cubicBezTo>
                <a:cubicBezTo>
                  <a:pt x="66" y="61"/>
                  <a:pt x="69" y="60"/>
                  <a:pt x="70" y="58"/>
                </a:cubicBezTo>
                <a:close/>
                <a:moveTo>
                  <a:pt x="15" y="10"/>
                </a:moveTo>
                <a:cubicBezTo>
                  <a:pt x="18" y="6"/>
                  <a:pt x="18" y="6"/>
                  <a:pt x="18" y="6"/>
                </a:cubicBezTo>
                <a:cubicBezTo>
                  <a:pt x="46" y="21"/>
                  <a:pt x="46" y="21"/>
                  <a:pt x="46" y="21"/>
                </a:cubicBezTo>
                <a:cubicBezTo>
                  <a:pt x="43" y="25"/>
                  <a:pt x="43" y="25"/>
                  <a:pt x="43" y="25"/>
                </a:cubicBezTo>
                <a:lnTo>
                  <a:pt x="15" y="10"/>
                </a:lnTo>
                <a:close/>
                <a:moveTo>
                  <a:pt x="61" y="54"/>
                </a:moveTo>
                <a:cubicBezTo>
                  <a:pt x="57" y="52"/>
                  <a:pt x="57" y="52"/>
                  <a:pt x="57" y="52"/>
                </a:cubicBezTo>
                <a:cubicBezTo>
                  <a:pt x="56" y="51"/>
                  <a:pt x="55" y="50"/>
                  <a:pt x="56" y="49"/>
                </a:cubicBezTo>
                <a:cubicBezTo>
                  <a:pt x="69" y="24"/>
                  <a:pt x="69" y="24"/>
                  <a:pt x="69" y="24"/>
                </a:cubicBezTo>
                <a:cubicBezTo>
                  <a:pt x="70" y="23"/>
                  <a:pt x="71" y="23"/>
                  <a:pt x="72" y="23"/>
                </a:cubicBezTo>
                <a:cubicBezTo>
                  <a:pt x="77" y="26"/>
                  <a:pt x="77" y="26"/>
                  <a:pt x="77" y="26"/>
                </a:cubicBezTo>
                <a:cubicBezTo>
                  <a:pt x="78" y="26"/>
                  <a:pt x="78" y="28"/>
                  <a:pt x="77" y="29"/>
                </a:cubicBezTo>
                <a:cubicBezTo>
                  <a:pt x="64" y="53"/>
                  <a:pt x="64" y="53"/>
                  <a:pt x="64" y="53"/>
                </a:cubicBezTo>
                <a:cubicBezTo>
                  <a:pt x="64" y="54"/>
                  <a:pt x="62" y="55"/>
                  <a:pt x="61" y="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" name="CustomShape 39"/>
          <p:cNvSpPr/>
          <p:nvPr/>
        </p:nvSpPr>
        <p:spPr>
          <a:xfrm>
            <a:off x="3794040" y="4013640"/>
            <a:ext cx="174600" cy="151200"/>
          </a:xfrm>
          <a:custGeom>
            <a:avLst/>
            <a:gdLst/>
            <a:ahLst/>
            <a:cxnLst/>
            <a:rect l="l" t="t" r="r" b="b"/>
            <a:pathLst>
              <a:path w="69" h="60">
                <a:moveTo>
                  <a:pt x="56" y="0"/>
                </a:moveTo>
                <a:cubicBezTo>
                  <a:pt x="13" y="0"/>
                  <a:pt x="13" y="0"/>
                  <a:pt x="13" y="0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9"/>
                  <a:pt x="1" y="60"/>
                  <a:pt x="2" y="60"/>
                </a:cubicBezTo>
                <a:cubicBezTo>
                  <a:pt x="66" y="60"/>
                  <a:pt x="66" y="60"/>
                  <a:pt x="66" y="60"/>
                </a:cubicBezTo>
                <a:cubicBezTo>
                  <a:pt x="68" y="60"/>
                  <a:pt x="69" y="59"/>
                  <a:pt x="69" y="58"/>
                </a:cubicBezTo>
                <a:cubicBezTo>
                  <a:pt x="69" y="13"/>
                  <a:pt x="69" y="13"/>
                  <a:pt x="69" y="13"/>
                </a:cubicBezTo>
                <a:lnTo>
                  <a:pt x="56" y="0"/>
                </a:lnTo>
                <a:close/>
                <a:moveTo>
                  <a:pt x="34" y="51"/>
                </a:moveTo>
                <a:cubicBezTo>
                  <a:pt x="13" y="34"/>
                  <a:pt x="13" y="34"/>
                  <a:pt x="13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21"/>
                  <a:pt x="26" y="21"/>
                  <a:pt x="26" y="21"/>
                </a:cubicBezTo>
                <a:cubicBezTo>
                  <a:pt x="43" y="21"/>
                  <a:pt x="43" y="21"/>
                  <a:pt x="43" y="21"/>
                </a:cubicBezTo>
                <a:cubicBezTo>
                  <a:pt x="43" y="34"/>
                  <a:pt x="43" y="34"/>
                  <a:pt x="43" y="34"/>
                </a:cubicBezTo>
                <a:cubicBezTo>
                  <a:pt x="56" y="34"/>
                  <a:pt x="56" y="34"/>
                  <a:pt x="56" y="34"/>
                </a:cubicBezTo>
                <a:lnTo>
                  <a:pt x="34" y="51"/>
                </a:lnTo>
                <a:close/>
                <a:moveTo>
                  <a:pt x="10" y="9"/>
                </a:moveTo>
                <a:cubicBezTo>
                  <a:pt x="15" y="4"/>
                  <a:pt x="15" y="4"/>
                  <a:pt x="15" y="4"/>
                </a:cubicBezTo>
                <a:cubicBezTo>
                  <a:pt x="54" y="4"/>
                  <a:pt x="54" y="4"/>
                  <a:pt x="54" y="4"/>
                </a:cubicBezTo>
                <a:cubicBezTo>
                  <a:pt x="58" y="9"/>
                  <a:pt x="58" y="9"/>
                  <a:pt x="58" y="9"/>
                </a:cubicBezTo>
                <a:lnTo>
                  <a:pt x="10" y="9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3" name="CustomShape 40"/>
          <p:cNvSpPr/>
          <p:nvPr/>
        </p:nvSpPr>
        <p:spPr>
          <a:xfrm>
            <a:off x="4037760" y="2326680"/>
            <a:ext cx="143280" cy="196200"/>
          </a:xfrm>
          <a:custGeom>
            <a:avLst/>
            <a:gdLst/>
            <a:ahLst/>
            <a:cxnLst/>
            <a:rect l="l" t="t" r="r" b="b"/>
            <a:pathLst>
              <a:path w="57" h="78">
                <a:moveTo>
                  <a:pt x="57" y="48"/>
                </a:moveTo>
                <a:cubicBezTo>
                  <a:pt x="57" y="48"/>
                  <a:pt x="57" y="48"/>
                  <a:pt x="57" y="48"/>
                </a:cubicBezTo>
                <a:cubicBezTo>
                  <a:pt x="57" y="48"/>
                  <a:pt x="57" y="48"/>
                  <a:pt x="57" y="48"/>
                </a:cubicBezTo>
                <a:cubicBezTo>
                  <a:pt x="57" y="24"/>
                  <a:pt x="28" y="0"/>
                  <a:pt x="28" y="0"/>
                </a:cubicBezTo>
                <a:cubicBezTo>
                  <a:pt x="28" y="0"/>
                  <a:pt x="0" y="24"/>
                  <a:pt x="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48"/>
                  <a:pt x="0" y="48"/>
                  <a:pt x="0" y="49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65"/>
                  <a:pt x="13" y="78"/>
                  <a:pt x="28" y="78"/>
                </a:cubicBezTo>
                <a:cubicBezTo>
                  <a:pt x="44" y="78"/>
                  <a:pt x="57" y="65"/>
                  <a:pt x="57" y="49"/>
                </a:cubicBezTo>
                <a:cubicBezTo>
                  <a:pt x="57" y="49"/>
                  <a:pt x="57" y="49"/>
                  <a:pt x="57" y="49"/>
                </a:cubicBezTo>
                <a:cubicBezTo>
                  <a:pt x="57" y="49"/>
                  <a:pt x="57" y="49"/>
                  <a:pt x="57" y="49"/>
                </a:cubicBezTo>
                <a:cubicBezTo>
                  <a:pt x="57" y="48"/>
                  <a:pt x="57" y="48"/>
                  <a:pt x="57" y="48"/>
                </a:cubicBezTo>
                <a:close/>
                <a:moveTo>
                  <a:pt x="48" y="49"/>
                </a:moveTo>
                <a:cubicBezTo>
                  <a:pt x="48" y="49"/>
                  <a:pt x="48" y="49"/>
                  <a:pt x="48" y="49"/>
                </a:cubicBezTo>
                <a:cubicBezTo>
                  <a:pt x="48" y="54"/>
                  <a:pt x="46" y="59"/>
                  <a:pt x="42" y="62"/>
                </a:cubicBezTo>
                <a:cubicBezTo>
                  <a:pt x="38" y="66"/>
                  <a:pt x="34" y="68"/>
                  <a:pt x="28" y="68"/>
                </a:cubicBezTo>
                <a:cubicBezTo>
                  <a:pt x="28" y="68"/>
                  <a:pt x="27" y="68"/>
                  <a:pt x="26" y="68"/>
                </a:cubicBezTo>
                <a:cubicBezTo>
                  <a:pt x="36" y="61"/>
                  <a:pt x="43" y="50"/>
                  <a:pt x="43" y="37"/>
                </a:cubicBezTo>
                <a:cubicBezTo>
                  <a:pt x="43" y="35"/>
                  <a:pt x="43" y="34"/>
                  <a:pt x="43" y="33"/>
                </a:cubicBezTo>
                <a:cubicBezTo>
                  <a:pt x="46" y="38"/>
                  <a:pt x="48" y="43"/>
                  <a:pt x="48" y="48"/>
                </a:cubicBezTo>
                <a:cubicBezTo>
                  <a:pt x="48" y="48"/>
                  <a:pt x="48" y="48"/>
                  <a:pt x="48" y="48"/>
                </a:cubicBezTo>
                <a:cubicBezTo>
                  <a:pt x="48" y="48"/>
                  <a:pt x="48" y="48"/>
                  <a:pt x="48" y="48"/>
                </a:cubicBezTo>
                <a:cubicBezTo>
                  <a:pt x="48" y="48"/>
                  <a:pt x="48" y="48"/>
                  <a:pt x="48" y="48"/>
                </a:cubicBezTo>
                <a:cubicBezTo>
                  <a:pt x="48" y="48"/>
                  <a:pt x="48" y="48"/>
                  <a:pt x="48" y="49"/>
                </a:cubicBezTo>
                <a:cubicBezTo>
                  <a:pt x="48" y="49"/>
                  <a:pt x="48" y="49"/>
                  <a:pt x="48" y="4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4" name="CustomShape 41"/>
          <p:cNvSpPr/>
          <p:nvPr/>
        </p:nvSpPr>
        <p:spPr>
          <a:xfrm>
            <a:off x="3882600" y="2183760"/>
            <a:ext cx="225720" cy="214920"/>
          </a:xfrm>
          <a:custGeom>
            <a:avLst/>
            <a:gdLst/>
            <a:ahLst/>
            <a:cxnLst/>
            <a:rect l="l" t="t" r="r" b="b"/>
            <a:pathLst>
              <a:path w="89" h="85">
                <a:moveTo>
                  <a:pt x="52" y="3"/>
                </a:moveTo>
                <a:cubicBezTo>
                  <a:pt x="4" y="36"/>
                  <a:pt x="4" y="36"/>
                  <a:pt x="4" y="36"/>
                </a:cubicBezTo>
                <a:cubicBezTo>
                  <a:pt x="1" y="38"/>
                  <a:pt x="0" y="42"/>
                  <a:pt x="3" y="45"/>
                </a:cubicBezTo>
                <a:cubicBezTo>
                  <a:pt x="28" y="82"/>
                  <a:pt x="28" y="82"/>
                  <a:pt x="28" y="82"/>
                </a:cubicBezTo>
                <a:cubicBezTo>
                  <a:pt x="30" y="85"/>
                  <a:pt x="34" y="85"/>
                  <a:pt x="37" y="83"/>
                </a:cubicBezTo>
                <a:cubicBezTo>
                  <a:pt x="85" y="50"/>
                  <a:pt x="85" y="50"/>
                  <a:pt x="85" y="50"/>
                </a:cubicBezTo>
                <a:cubicBezTo>
                  <a:pt x="88" y="48"/>
                  <a:pt x="89" y="44"/>
                  <a:pt x="87" y="41"/>
                </a:cubicBezTo>
                <a:cubicBezTo>
                  <a:pt x="61" y="4"/>
                  <a:pt x="61" y="4"/>
                  <a:pt x="61" y="4"/>
                </a:cubicBezTo>
                <a:cubicBezTo>
                  <a:pt x="59" y="1"/>
                  <a:pt x="55" y="0"/>
                  <a:pt x="52" y="3"/>
                </a:cubicBezTo>
                <a:close/>
                <a:moveTo>
                  <a:pt x="38" y="48"/>
                </a:moveTo>
                <a:cubicBezTo>
                  <a:pt x="31" y="71"/>
                  <a:pt x="31" y="71"/>
                  <a:pt x="31" y="71"/>
                </a:cubicBezTo>
                <a:cubicBezTo>
                  <a:pt x="11" y="42"/>
                  <a:pt x="11" y="42"/>
                  <a:pt x="11" y="42"/>
                </a:cubicBezTo>
                <a:lnTo>
                  <a:pt x="38" y="48"/>
                </a:lnTo>
                <a:close/>
                <a:moveTo>
                  <a:pt x="14" y="40"/>
                </a:moveTo>
                <a:cubicBezTo>
                  <a:pt x="52" y="13"/>
                  <a:pt x="52" y="13"/>
                  <a:pt x="52" y="13"/>
                </a:cubicBezTo>
                <a:cubicBezTo>
                  <a:pt x="43" y="41"/>
                  <a:pt x="43" y="41"/>
                  <a:pt x="43" y="41"/>
                </a:cubicBezTo>
                <a:lnTo>
                  <a:pt x="14" y="40"/>
                </a:lnTo>
                <a:close/>
                <a:moveTo>
                  <a:pt x="39" y="48"/>
                </a:moveTo>
                <a:cubicBezTo>
                  <a:pt x="50" y="50"/>
                  <a:pt x="50" y="50"/>
                  <a:pt x="50" y="50"/>
                </a:cubicBezTo>
                <a:cubicBezTo>
                  <a:pt x="51" y="40"/>
                  <a:pt x="51" y="40"/>
                  <a:pt x="51" y="40"/>
                </a:cubicBezTo>
                <a:cubicBezTo>
                  <a:pt x="74" y="47"/>
                  <a:pt x="74" y="47"/>
                  <a:pt x="74" y="47"/>
                </a:cubicBezTo>
                <a:cubicBezTo>
                  <a:pt x="38" y="72"/>
                  <a:pt x="38" y="72"/>
                  <a:pt x="38" y="72"/>
                </a:cubicBezTo>
                <a:lnTo>
                  <a:pt x="39" y="48"/>
                </a:lnTo>
                <a:close/>
                <a:moveTo>
                  <a:pt x="51" y="39"/>
                </a:moveTo>
                <a:cubicBezTo>
                  <a:pt x="55" y="11"/>
                  <a:pt x="55" y="11"/>
                  <a:pt x="55" y="11"/>
                </a:cubicBezTo>
                <a:cubicBezTo>
                  <a:pt x="75" y="40"/>
                  <a:pt x="75" y="40"/>
                  <a:pt x="75" y="40"/>
                </a:cubicBezTo>
                <a:lnTo>
                  <a:pt x="51" y="39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5" name="CustomShape 42"/>
          <p:cNvSpPr/>
          <p:nvPr/>
        </p:nvSpPr>
        <p:spPr>
          <a:xfrm>
            <a:off x="3794040" y="2059560"/>
            <a:ext cx="171360" cy="174600"/>
          </a:xfrm>
          <a:custGeom>
            <a:avLst/>
            <a:gdLst/>
            <a:ahLst/>
            <a:cxnLst/>
            <a:rect l="l" t="t" r="r" b="b"/>
            <a:pathLst>
              <a:path w="68" h="69">
                <a:moveTo>
                  <a:pt x="34" y="0"/>
                </a:moveTo>
                <a:cubicBezTo>
                  <a:pt x="15" y="0"/>
                  <a:pt x="0" y="16"/>
                  <a:pt x="0" y="35"/>
                </a:cubicBezTo>
                <a:cubicBezTo>
                  <a:pt x="0" y="53"/>
                  <a:pt x="15" y="69"/>
                  <a:pt x="34" y="69"/>
                </a:cubicBezTo>
                <a:cubicBezTo>
                  <a:pt x="53" y="69"/>
                  <a:pt x="68" y="53"/>
                  <a:pt x="68" y="35"/>
                </a:cubicBezTo>
                <a:cubicBezTo>
                  <a:pt x="68" y="16"/>
                  <a:pt x="53" y="0"/>
                  <a:pt x="34" y="0"/>
                </a:cubicBezTo>
                <a:close/>
                <a:moveTo>
                  <a:pt x="34" y="62"/>
                </a:moveTo>
                <a:cubicBezTo>
                  <a:pt x="19" y="62"/>
                  <a:pt x="7" y="50"/>
                  <a:pt x="7" y="35"/>
                </a:cubicBezTo>
                <a:cubicBezTo>
                  <a:pt x="7" y="19"/>
                  <a:pt x="19" y="7"/>
                  <a:pt x="34" y="7"/>
                </a:cubicBezTo>
                <a:cubicBezTo>
                  <a:pt x="50" y="7"/>
                  <a:pt x="62" y="19"/>
                  <a:pt x="62" y="35"/>
                </a:cubicBezTo>
                <a:cubicBezTo>
                  <a:pt x="62" y="50"/>
                  <a:pt x="50" y="62"/>
                  <a:pt x="34" y="62"/>
                </a:cubicBezTo>
                <a:close/>
                <a:moveTo>
                  <a:pt x="22" y="24"/>
                </a:moveTo>
                <a:cubicBezTo>
                  <a:pt x="36" y="35"/>
                  <a:pt x="36" y="35"/>
                  <a:pt x="36" y="35"/>
                </a:cubicBezTo>
                <a:cubicBezTo>
                  <a:pt x="22" y="45"/>
                  <a:pt x="22" y="45"/>
                  <a:pt x="22" y="45"/>
                </a:cubicBezTo>
                <a:lnTo>
                  <a:pt x="22" y="24"/>
                </a:lnTo>
                <a:close/>
                <a:moveTo>
                  <a:pt x="39" y="24"/>
                </a:moveTo>
                <a:cubicBezTo>
                  <a:pt x="54" y="35"/>
                  <a:pt x="54" y="35"/>
                  <a:pt x="54" y="35"/>
                </a:cubicBezTo>
                <a:cubicBezTo>
                  <a:pt x="39" y="45"/>
                  <a:pt x="39" y="45"/>
                  <a:pt x="39" y="45"/>
                </a:cubicBezTo>
                <a:lnTo>
                  <a:pt x="39" y="24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6" name="CustomShape 43"/>
          <p:cNvSpPr/>
          <p:nvPr/>
        </p:nvSpPr>
        <p:spPr>
          <a:xfrm>
            <a:off x="3873240" y="2430720"/>
            <a:ext cx="135720" cy="155880"/>
          </a:xfrm>
          <a:custGeom>
            <a:avLst/>
            <a:gdLst/>
            <a:ahLst/>
            <a:cxnLst/>
            <a:rect l="l" t="t" r="r" b="b"/>
            <a:pathLst>
              <a:path w="54" h="62">
                <a:moveTo>
                  <a:pt x="50" y="12"/>
                </a:moveTo>
                <a:cubicBezTo>
                  <a:pt x="42" y="5"/>
                  <a:pt x="42" y="5"/>
                  <a:pt x="42" y="5"/>
                </a:cubicBezTo>
                <a:cubicBezTo>
                  <a:pt x="40" y="2"/>
                  <a:pt x="36" y="0"/>
                  <a:pt x="33" y="0"/>
                </a:cubicBez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3"/>
                  <a:pt x="0" y="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9"/>
                  <a:pt x="3" y="62"/>
                  <a:pt x="6" y="62"/>
                </a:cubicBezTo>
                <a:cubicBezTo>
                  <a:pt x="48" y="62"/>
                  <a:pt x="48" y="62"/>
                  <a:pt x="48" y="62"/>
                </a:cubicBezTo>
                <a:cubicBezTo>
                  <a:pt x="51" y="62"/>
                  <a:pt x="54" y="59"/>
                  <a:pt x="54" y="56"/>
                </a:cubicBezTo>
                <a:cubicBezTo>
                  <a:pt x="54" y="21"/>
                  <a:pt x="54" y="21"/>
                  <a:pt x="54" y="21"/>
                </a:cubicBezTo>
                <a:cubicBezTo>
                  <a:pt x="54" y="18"/>
                  <a:pt x="52" y="14"/>
                  <a:pt x="50" y="12"/>
                </a:cubicBezTo>
                <a:close/>
                <a:moveTo>
                  <a:pt x="35" y="9"/>
                </a:moveTo>
                <a:cubicBezTo>
                  <a:pt x="35" y="9"/>
                  <a:pt x="35" y="9"/>
                  <a:pt x="35" y="9"/>
                </a:cubicBezTo>
                <a:cubicBezTo>
                  <a:pt x="36" y="9"/>
                  <a:pt x="37" y="10"/>
                  <a:pt x="37" y="10"/>
                </a:cubicBezTo>
                <a:cubicBezTo>
                  <a:pt x="44" y="17"/>
                  <a:pt x="44" y="17"/>
                  <a:pt x="44" y="17"/>
                </a:cubicBezTo>
                <a:cubicBezTo>
                  <a:pt x="45" y="17"/>
                  <a:pt x="45" y="18"/>
                  <a:pt x="45" y="19"/>
                </a:cubicBezTo>
                <a:cubicBezTo>
                  <a:pt x="46" y="19"/>
                  <a:pt x="46" y="19"/>
                  <a:pt x="46" y="20"/>
                </a:cubicBezTo>
                <a:cubicBezTo>
                  <a:pt x="35" y="20"/>
                  <a:pt x="35" y="20"/>
                  <a:pt x="35" y="20"/>
                </a:cubicBezTo>
                <a:lnTo>
                  <a:pt x="35" y="9"/>
                </a:lnTo>
                <a:close/>
                <a:moveTo>
                  <a:pt x="46" y="54"/>
                </a:moveTo>
                <a:cubicBezTo>
                  <a:pt x="8" y="54"/>
                  <a:pt x="8" y="54"/>
                  <a:pt x="8" y="54"/>
                </a:cubicBezTo>
                <a:cubicBezTo>
                  <a:pt x="8" y="8"/>
                  <a:pt x="8" y="8"/>
                  <a:pt x="8" y="8"/>
                </a:cubicBezTo>
                <a:cubicBezTo>
                  <a:pt x="31" y="8"/>
                  <a:pt x="31" y="8"/>
                  <a:pt x="31" y="8"/>
                </a:cubicBezTo>
                <a:cubicBezTo>
                  <a:pt x="31" y="23"/>
                  <a:pt x="31" y="23"/>
                  <a:pt x="31" y="23"/>
                </a:cubicBezTo>
                <a:cubicBezTo>
                  <a:pt x="46" y="23"/>
                  <a:pt x="46" y="23"/>
                  <a:pt x="46" y="23"/>
                </a:cubicBezTo>
                <a:lnTo>
                  <a:pt x="46" y="54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7" name="CustomShape 44"/>
          <p:cNvSpPr/>
          <p:nvPr/>
        </p:nvSpPr>
        <p:spPr>
          <a:xfrm>
            <a:off x="3862080" y="2903040"/>
            <a:ext cx="221040" cy="235080"/>
          </a:xfrm>
          <a:custGeom>
            <a:avLst/>
            <a:gdLst/>
            <a:ahLst/>
            <a:cxnLst/>
            <a:rect l="l" t="t" r="r" b="b"/>
            <a:pathLst>
              <a:path w="87" h="93">
                <a:moveTo>
                  <a:pt x="78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9"/>
                  <a:pt x="4" y="93"/>
                  <a:pt x="9" y="93"/>
                </a:cubicBezTo>
                <a:cubicBezTo>
                  <a:pt x="78" y="93"/>
                  <a:pt x="78" y="93"/>
                  <a:pt x="78" y="93"/>
                </a:cubicBezTo>
                <a:cubicBezTo>
                  <a:pt x="83" y="93"/>
                  <a:pt x="87" y="89"/>
                  <a:pt x="87" y="84"/>
                </a:cubicBezTo>
                <a:cubicBezTo>
                  <a:pt x="87" y="9"/>
                  <a:pt x="87" y="9"/>
                  <a:pt x="87" y="9"/>
                </a:cubicBezTo>
                <a:cubicBezTo>
                  <a:pt x="87" y="4"/>
                  <a:pt x="83" y="0"/>
                  <a:pt x="78" y="0"/>
                </a:cubicBezTo>
                <a:close/>
                <a:moveTo>
                  <a:pt x="75" y="81"/>
                </a:moveTo>
                <a:cubicBezTo>
                  <a:pt x="12" y="81"/>
                  <a:pt x="12" y="81"/>
                  <a:pt x="12" y="81"/>
                </a:cubicBezTo>
                <a:cubicBezTo>
                  <a:pt x="12" y="12"/>
                  <a:pt x="12" y="12"/>
                  <a:pt x="12" y="12"/>
                </a:cubicBezTo>
                <a:cubicBezTo>
                  <a:pt x="75" y="12"/>
                  <a:pt x="75" y="12"/>
                  <a:pt x="75" y="12"/>
                </a:cubicBezTo>
                <a:lnTo>
                  <a:pt x="75" y="81"/>
                </a:lnTo>
                <a:close/>
                <a:moveTo>
                  <a:pt x="23" y="41"/>
                </a:moveTo>
                <a:cubicBezTo>
                  <a:pt x="64" y="41"/>
                  <a:pt x="64" y="41"/>
                  <a:pt x="64" y="41"/>
                </a:cubicBezTo>
                <a:cubicBezTo>
                  <a:pt x="64" y="46"/>
                  <a:pt x="64" y="46"/>
                  <a:pt x="64" y="46"/>
                </a:cubicBezTo>
                <a:cubicBezTo>
                  <a:pt x="23" y="46"/>
                  <a:pt x="23" y="46"/>
                  <a:pt x="23" y="46"/>
                </a:cubicBezTo>
                <a:lnTo>
                  <a:pt x="23" y="41"/>
                </a:lnTo>
                <a:close/>
                <a:moveTo>
                  <a:pt x="23" y="52"/>
                </a:moveTo>
                <a:cubicBezTo>
                  <a:pt x="64" y="52"/>
                  <a:pt x="64" y="52"/>
                  <a:pt x="64" y="52"/>
                </a:cubicBezTo>
                <a:cubicBezTo>
                  <a:pt x="64" y="58"/>
                  <a:pt x="64" y="58"/>
                  <a:pt x="64" y="58"/>
                </a:cubicBezTo>
                <a:cubicBezTo>
                  <a:pt x="23" y="58"/>
                  <a:pt x="23" y="58"/>
                  <a:pt x="23" y="58"/>
                </a:cubicBezTo>
                <a:lnTo>
                  <a:pt x="23" y="52"/>
                </a:lnTo>
                <a:close/>
                <a:moveTo>
                  <a:pt x="23" y="64"/>
                </a:moveTo>
                <a:cubicBezTo>
                  <a:pt x="64" y="64"/>
                  <a:pt x="64" y="64"/>
                  <a:pt x="64" y="64"/>
                </a:cubicBezTo>
                <a:cubicBezTo>
                  <a:pt x="64" y="69"/>
                  <a:pt x="64" y="69"/>
                  <a:pt x="64" y="69"/>
                </a:cubicBezTo>
                <a:cubicBezTo>
                  <a:pt x="23" y="69"/>
                  <a:pt x="23" y="69"/>
                  <a:pt x="23" y="69"/>
                </a:cubicBezTo>
                <a:lnTo>
                  <a:pt x="23" y="64"/>
                </a:lnTo>
                <a:close/>
                <a:moveTo>
                  <a:pt x="23" y="29"/>
                </a:moveTo>
                <a:cubicBezTo>
                  <a:pt x="64" y="29"/>
                  <a:pt x="64" y="29"/>
                  <a:pt x="64" y="29"/>
                </a:cubicBezTo>
                <a:cubicBezTo>
                  <a:pt x="64" y="35"/>
                  <a:pt x="64" y="35"/>
                  <a:pt x="64" y="35"/>
                </a:cubicBezTo>
                <a:cubicBezTo>
                  <a:pt x="23" y="35"/>
                  <a:pt x="23" y="35"/>
                  <a:pt x="23" y="35"/>
                </a:cubicBezTo>
                <a:lnTo>
                  <a:pt x="23" y="29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8" name="CustomShape 45"/>
          <p:cNvSpPr/>
          <p:nvPr/>
        </p:nvSpPr>
        <p:spPr>
          <a:xfrm>
            <a:off x="3821760" y="3184200"/>
            <a:ext cx="207000" cy="155880"/>
          </a:xfrm>
          <a:custGeom>
            <a:avLst/>
            <a:gdLst/>
            <a:ahLst/>
            <a:cxnLst/>
            <a:rect l="l" t="t" r="r" b="b"/>
            <a:pathLst>
              <a:path w="134" h="101">
                <a:moveTo>
                  <a:pt x="0" y="0"/>
                </a:moveTo>
                <a:lnTo>
                  <a:pt x="0" y="101"/>
                </a:lnTo>
                <a:lnTo>
                  <a:pt x="134" y="101"/>
                </a:lnTo>
                <a:lnTo>
                  <a:pt x="134" y="0"/>
                </a:lnTo>
                <a:lnTo>
                  <a:pt x="0" y="0"/>
                </a:lnTo>
                <a:close/>
                <a:moveTo>
                  <a:pt x="25" y="93"/>
                </a:moveTo>
                <a:lnTo>
                  <a:pt x="8" y="93"/>
                </a:lnTo>
                <a:lnTo>
                  <a:pt x="8" y="77"/>
                </a:lnTo>
                <a:lnTo>
                  <a:pt x="25" y="77"/>
                </a:lnTo>
                <a:lnTo>
                  <a:pt x="25" y="93"/>
                </a:lnTo>
                <a:close/>
                <a:moveTo>
                  <a:pt x="25" y="59"/>
                </a:moveTo>
                <a:lnTo>
                  <a:pt x="8" y="59"/>
                </a:lnTo>
                <a:lnTo>
                  <a:pt x="8" y="43"/>
                </a:lnTo>
                <a:lnTo>
                  <a:pt x="25" y="43"/>
                </a:lnTo>
                <a:lnTo>
                  <a:pt x="25" y="59"/>
                </a:lnTo>
                <a:close/>
                <a:moveTo>
                  <a:pt x="25" y="26"/>
                </a:moveTo>
                <a:lnTo>
                  <a:pt x="8" y="26"/>
                </a:lnTo>
                <a:lnTo>
                  <a:pt x="8" y="8"/>
                </a:lnTo>
                <a:lnTo>
                  <a:pt x="25" y="8"/>
                </a:lnTo>
                <a:lnTo>
                  <a:pt x="25" y="26"/>
                </a:lnTo>
                <a:close/>
                <a:moveTo>
                  <a:pt x="102" y="93"/>
                </a:moveTo>
                <a:lnTo>
                  <a:pt x="35" y="93"/>
                </a:lnTo>
                <a:lnTo>
                  <a:pt x="35" y="8"/>
                </a:lnTo>
                <a:lnTo>
                  <a:pt x="102" y="8"/>
                </a:lnTo>
                <a:lnTo>
                  <a:pt x="102" y="93"/>
                </a:lnTo>
                <a:close/>
                <a:moveTo>
                  <a:pt x="126" y="93"/>
                </a:moveTo>
                <a:lnTo>
                  <a:pt x="110" y="93"/>
                </a:lnTo>
                <a:lnTo>
                  <a:pt x="110" y="77"/>
                </a:lnTo>
                <a:lnTo>
                  <a:pt x="126" y="77"/>
                </a:lnTo>
                <a:lnTo>
                  <a:pt x="126" y="93"/>
                </a:lnTo>
                <a:close/>
                <a:moveTo>
                  <a:pt x="126" y="59"/>
                </a:moveTo>
                <a:lnTo>
                  <a:pt x="110" y="59"/>
                </a:lnTo>
                <a:lnTo>
                  <a:pt x="110" y="43"/>
                </a:lnTo>
                <a:lnTo>
                  <a:pt x="126" y="43"/>
                </a:lnTo>
                <a:lnTo>
                  <a:pt x="126" y="59"/>
                </a:lnTo>
                <a:close/>
                <a:moveTo>
                  <a:pt x="126" y="26"/>
                </a:moveTo>
                <a:lnTo>
                  <a:pt x="110" y="26"/>
                </a:lnTo>
                <a:lnTo>
                  <a:pt x="110" y="8"/>
                </a:lnTo>
                <a:lnTo>
                  <a:pt x="126" y="8"/>
                </a:lnTo>
                <a:lnTo>
                  <a:pt x="126" y="26"/>
                </a:lnTo>
                <a:close/>
                <a:moveTo>
                  <a:pt x="51" y="26"/>
                </a:moveTo>
                <a:lnTo>
                  <a:pt x="51" y="77"/>
                </a:lnTo>
                <a:lnTo>
                  <a:pt x="84" y="51"/>
                </a:lnTo>
                <a:lnTo>
                  <a:pt x="51" y="26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9" name="CustomShape 46"/>
          <p:cNvSpPr/>
          <p:nvPr/>
        </p:nvSpPr>
        <p:spPr>
          <a:xfrm>
            <a:off x="4061160" y="3139200"/>
            <a:ext cx="123120" cy="115560"/>
          </a:xfrm>
          <a:custGeom>
            <a:avLst/>
            <a:gdLst/>
            <a:ahLst/>
            <a:cxnLst/>
            <a:rect l="l" t="t" r="r" b="b"/>
            <a:pathLst>
              <a:path w="80" h="75">
                <a:moveTo>
                  <a:pt x="80" y="29"/>
                </a:moveTo>
                <a:lnTo>
                  <a:pt x="52" y="24"/>
                </a:lnTo>
                <a:lnTo>
                  <a:pt x="41" y="0"/>
                </a:lnTo>
                <a:lnTo>
                  <a:pt x="28" y="24"/>
                </a:lnTo>
                <a:lnTo>
                  <a:pt x="0" y="29"/>
                </a:lnTo>
                <a:lnTo>
                  <a:pt x="19" y="49"/>
                </a:lnTo>
                <a:lnTo>
                  <a:pt x="15" y="75"/>
                </a:lnTo>
                <a:lnTo>
                  <a:pt x="41" y="62"/>
                </a:lnTo>
                <a:lnTo>
                  <a:pt x="65" y="75"/>
                </a:lnTo>
                <a:lnTo>
                  <a:pt x="60" y="49"/>
                </a:lnTo>
                <a:lnTo>
                  <a:pt x="80" y="29"/>
                </a:lnTo>
                <a:close/>
                <a:moveTo>
                  <a:pt x="41" y="57"/>
                </a:moveTo>
                <a:lnTo>
                  <a:pt x="23" y="65"/>
                </a:lnTo>
                <a:lnTo>
                  <a:pt x="26" y="45"/>
                </a:lnTo>
                <a:lnTo>
                  <a:pt x="11" y="32"/>
                </a:lnTo>
                <a:lnTo>
                  <a:pt x="31" y="29"/>
                </a:lnTo>
                <a:lnTo>
                  <a:pt x="41" y="11"/>
                </a:lnTo>
                <a:lnTo>
                  <a:pt x="49" y="29"/>
                </a:lnTo>
                <a:lnTo>
                  <a:pt x="68" y="32"/>
                </a:lnTo>
                <a:lnTo>
                  <a:pt x="54" y="45"/>
                </a:lnTo>
                <a:lnTo>
                  <a:pt x="57" y="65"/>
                </a:lnTo>
                <a:lnTo>
                  <a:pt x="41" y="5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" name="CustomShape 47"/>
          <p:cNvSpPr/>
          <p:nvPr/>
        </p:nvSpPr>
        <p:spPr>
          <a:xfrm>
            <a:off x="3652560" y="1947600"/>
            <a:ext cx="151200" cy="163440"/>
          </a:xfrm>
          <a:custGeom>
            <a:avLst/>
            <a:gdLst/>
            <a:ahLst/>
            <a:cxnLst/>
            <a:rect l="l" t="t" r="r" b="b"/>
            <a:pathLst>
              <a:path w="60" h="65">
                <a:moveTo>
                  <a:pt x="48" y="11"/>
                </a:moveTo>
                <a:cubicBezTo>
                  <a:pt x="53" y="11"/>
                  <a:pt x="58" y="8"/>
                  <a:pt x="60" y="6"/>
                </a:cubicBezTo>
                <a:cubicBezTo>
                  <a:pt x="60" y="44"/>
                  <a:pt x="60" y="44"/>
                  <a:pt x="60" y="44"/>
                </a:cubicBezTo>
                <a:cubicBezTo>
                  <a:pt x="58" y="46"/>
                  <a:pt x="53" y="48"/>
                  <a:pt x="48" y="48"/>
                </a:cubicBezTo>
                <a:cubicBezTo>
                  <a:pt x="43" y="48"/>
                  <a:pt x="39" y="47"/>
                  <a:pt x="36" y="45"/>
                </a:cubicBezTo>
                <a:cubicBezTo>
                  <a:pt x="33" y="43"/>
                  <a:pt x="29" y="41"/>
                  <a:pt x="24" y="41"/>
                </a:cubicBezTo>
                <a:cubicBezTo>
                  <a:pt x="19" y="41"/>
                  <a:pt x="15" y="44"/>
                  <a:pt x="12" y="46"/>
                </a:cubicBezTo>
                <a:cubicBezTo>
                  <a:pt x="12" y="8"/>
                  <a:pt x="12" y="8"/>
                  <a:pt x="12" y="8"/>
                </a:cubicBezTo>
                <a:cubicBezTo>
                  <a:pt x="15" y="6"/>
                  <a:pt x="19" y="4"/>
                  <a:pt x="24" y="4"/>
                </a:cubicBezTo>
                <a:cubicBezTo>
                  <a:pt x="29" y="4"/>
                  <a:pt x="33" y="5"/>
                  <a:pt x="36" y="7"/>
                </a:cubicBezTo>
                <a:cubicBezTo>
                  <a:pt x="39" y="9"/>
                  <a:pt x="43" y="11"/>
                  <a:pt x="48" y="11"/>
                </a:cubicBezTo>
                <a:close/>
                <a:moveTo>
                  <a:pt x="4" y="0"/>
                </a:moveTo>
                <a:cubicBezTo>
                  <a:pt x="6" y="0"/>
                  <a:pt x="8" y="1"/>
                  <a:pt x="8" y="4"/>
                </a:cubicBezTo>
                <a:cubicBezTo>
                  <a:pt x="8" y="65"/>
                  <a:pt x="8" y="65"/>
                  <a:pt x="8" y="65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4"/>
                  <a:pt x="0" y="4"/>
                  <a:pt x="0" y="4"/>
                </a:cubicBezTo>
                <a:cubicBezTo>
                  <a:pt x="0" y="1"/>
                  <a:pt x="1" y="0"/>
                  <a:pt x="4" y="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" name="CustomShape 48"/>
          <p:cNvSpPr/>
          <p:nvPr/>
        </p:nvSpPr>
        <p:spPr>
          <a:xfrm>
            <a:off x="3459960" y="1866960"/>
            <a:ext cx="160560" cy="163440"/>
          </a:xfrm>
          <a:custGeom>
            <a:avLst/>
            <a:gdLst/>
            <a:ahLst/>
            <a:cxnLst/>
            <a:rect l="l" t="t" r="r" b="b"/>
            <a:pathLst>
              <a:path w="64" h="65">
                <a:moveTo>
                  <a:pt x="54" y="0"/>
                </a:moveTo>
                <a:cubicBezTo>
                  <a:pt x="49" y="0"/>
                  <a:pt x="44" y="5"/>
                  <a:pt x="44" y="11"/>
                </a:cubicBezTo>
                <a:cubicBezTo>
                  <a:pt x="44" y="41"/>
                  <a:pt x="44" y="41"/>
                  <a:pt x="44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65"/>
                  <a:pt x="52" y="65"/>
                  <a:pt x="52" y="65"/>
                </a:cubicBezTo>
                <a:cubicBezTo>
                  <a:pt x="64" y="65"/>
                  <a:pt x="64" y="65"/>
                  <a:pt x="64" y="65"/>
                </a:cubicBezTo>
                <a:cubicBezTo>
                  <a:pt x="64" y="11"/>
                  <a:pt x="64" y="11"/>
                  <a:pt x="64" y="11"/>
                </a:cubicBezTo>
                <a:cubicBezTo>
                  <a:pt x="64" y="5"/>
                  <a:pt x="60" y="0"/>
                  <a:pt x="54" y="0"/>
                </a:cubicBezTo>
                <a:close/>
                <a:moveTo>
                  <a:pt x="26" y="0"/>
                </a:moveTo>
                <a:cubicBezTo>
                  <a:pt x="25" y="0"/>
                  <a:pt x="24" y="1"/>
                  <a:pt x="24" y="2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7"/>
                  <a:pt x="23" y="18"/>
                  <a:pt x="22" y="18"/>
                </a:cubicBezTo>
                <a:cubicBezTo>
                  <a:pt x="21" y="18"/>
                  <a:pt x="20" y="17"/>
                  <a:pt x="20" y="17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1"/>
                  <a:pt x="19" y="0"/>
                  <a:pt x="18" y="0"/>
                </a:cubicBezTo>
                <a:cubicBezTo>
                  <a:pt x="17" y="0"/>
                  <a:pt x="16" y="1"/>
                  <a:pt x="16" y="2"/>
                </a:cubicBezTo>
                <a:cubicBezTo>
                  <a:pt x="16" y="17"/>
                  <a:pt x="16" y="17"/>
                  <a:pt x="16" y="17"/>
                </a:cubicBezTo>
                <a:cubicBezTo>
                  <a:pt x="16" y="17"/>
                  <a:pt x="15" y="18"/>
                  <a:pt x="14" y="18"/>
                </a:cubicBezTo>
                <a:cubicBezTo>
                  <a:pt x="13" y="18"/>
                  <a:pt x="12" y="17"/>
                  <a:pt x="12" y="17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1"/>
                  <a:pt x="11" y="0"/>
                  <a:pt x="10" y="0"/>
                </a:cubicBezTo>
                <a:cubicBezTo>
                  <a:pt x="9" y="0"/>
                  <a:pt x="8" y="1"/>
                  <a:pt x="8" y="2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7"/>
                  <a:pt x="7" y="18"/>
                  <a:pt x="6" y="18"/>
                </a:cubicBezTo>
                <a:cubicBezTo>
                  <a:pt x="5" y="18"/>
                  <a:pt x="4" y="17"/>
                  <a:pt x="4" y="17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3" y="0"/>
                  <a:pt x="2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2"/>
                  <a:pt x="1" y="23"/>
                  <a:pt x="3" y="25"/>
                </a:cubicBezTo>
                <a:cubicBezTo>
                  <a:pt x="5" y="26"/>
                  <a:pt x="8" y="28"/>
                  <a:pt x="8" y="33"/>
                </a:cubicBezTo>
                <a:cubicBezTo>
                  <a:pt x="8" y="65"/>
                  <a:pt x="8" y="65"/>
                  <a:pt x="8" y="65"/>
                </a:cubicBezTo>
                <a:cubicBezTo>
                  <a:pt x="20" y="65"/>
                  <a:pt x="20" y="65"/>
                  <a:pt x="20" y="65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8"/>
                  <a:pt x="22" y="26"/>
                  <a:pt x="25" y="25"/>
                </a:cubicBezTo>
                <a:cubicBezTo>
                  <a:pt x="26" y="23"/>
                  <a:pt x="28" y="22"/>
                  <a:pt x="28" y="21"/>
                </a:cubicBezTo>
                <a:cubicBezTo>
                  <a:pt x="28" y="17"/>
                  <a:pt x="28" y="17"/>
                  <a:pt x="28" y="17"/>
                </a:cubicBezTo>
                <a:cubicBezTo>
                  <a:pt x="28" y="2"/>
                  <a:pt x="28" y="2"/>
                  <a:pt x="28" y="2"/>
                </a:cubicBezTo>
                <a:cubicBezTo>
                  <a:pt x="28" y="1"/>
                  <a:pt x="27" y="0"/>
                  <a:pt x="26" y="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" name="CustomShape 49"/>
          <p:cNvSpPr/>
          <p:nvPr/>
        </p:nvSpPr>
        <p:spPr>
          <a:xfrm>
            <a:off x="3778200" y="3376800"/>
            <a:ext cx="186840" cy="210240"/>
          </a:xfrm>
          <a:custGeom>
            <a:avLst/>
            <a:gdLst/>
            <a:ahLst/>
            <a:cxnLst/>
            <a:rect l="l" t="t" r="r" b="b"/>
            <a:pathLst>
              <a:path w="74" h="83">
                <a:moveTo>
                  <a:pt x="58" y="25"/>
                </a:moveTo>
                <a:cubicBezTo>
                  <a:pt x="60" y="24"/>
                  <a:pt x="61" y="23"/>
                  <a:pt x="63" y="22"/>
                </a:cubicBezTo>
                <a:cubicBezTo>
                  <a:pt x="65" y="19"/>
                  <a:pt x="67" y="16"/>
                  <a:pt x="68" y="12"/>
                </a:cubicBezTo>
                <a:cubicBezTo>
                  <a:pt x="69" y="9"/>
                  <a:pt x="68" y="5"/>
                  <a:pt x="65" y="3"/>
                </a:cubicBezTo>
                <a:cubicBezTo>
                  <a:pt x="63" y="1"/>
                  <a:pt x="61" y="0"/>
                  <a:pt x="58" y="0"/>
                </a:cubicBezTo>
                <a:cubicBezTo>
                  <a:pt x="54" y="0"/>
                  <a:pt x="50" y="2"/>
                  <a:pt x="46" y="6"/>
                </a:cubicBezTo>
                <a:cubicBezTo>
                  <a:pt x="41" y="11"/>
                  <a:pt x="38" y="19"/>
                  <a:pt x="36" y="24"/>
                </a:cubicBezTo>
                <a:cubicBezTo>
                  <a:pt x="35" y="19"/>
                  <a:pt x="32" y="11"/>
                  <a:pt x="27" y="6"/>
                </a:cubicBezTo>
                <a:cubicBezTo>
                  <a:pt x="25" y="4"/>
                  <a:pt x="21" y="2"/>
                  <a:pt x="18" y="2"/>
                </a:cubicBezTo>
                <a:cubicBezTo>
                  <a:pt x="15" y="2"/>
                  <a:pt x="13" y="3"/>
                  <a:pt x="11" y="5"/>
                </a:cubicBezTo>
                <a:cubicBezTo>
                  <a:pt x="7" y="9"/>
                  <a:pt x="8" y="16"/>
                  <a:pt x="12" y="21"/>
                </a:cubicBezTo>
                <a:cubicBezTo>
                  <a:pt x="14" y="23"/>
                  <a:pt x="16" y="24"/>
                  <a:pt x="18" y="2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47"/>
                  <a:pt x="0" y="47"/>
                  <a:pt x="0" y="47"/>
                </a:cubicBezTo>
                <a:cubicBezTo>
                  <a:pt x="6" y="47"/>
                  <a:pt x="6" y="47"/>
                  <a:pt x="6" y="47"/>
                </a:cubicBezTo>
                <a:cubicBezTo>
                  <a:pt x="6" y="83"/>
                  <a:pt x="6" y="83"/>
                  <a:pt x="6" y="83"/>
                </a:cubicBezTo>
                <a:cubicBezTo>
                  <a:pt x="69" y="83"/>
                  <a:pt x="69" y="83"/>
                  <a:pt x="69" y="83"/>
                </a:cubicBezTo>
                <a:cubicBezTo>
                  <a:pt x="69" y="47"/>
                  <a:pt x="69" y="47"/>
                  <a:pt x="69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25"/>
                  <a:pt x="74" y="25"/>
                  <a:pt x="74" y="25"/>
                </a:cubicBezTo>
                <a:lnTo>
                  <a:pt x="58" y="25"/>
                </a:lnTo>
                <a:close/>
                <a:moveTo>
                  <a:pt x="50" y="10"/>
                </a:moveTo>
                <a:cubicBezTo>
                  <a:pt x="53" y="7"/>
                  <a:pt x="56" y="6"/>
                  <a:pt x="58" y="6"/>
                </a:cubicBezTo>
                <a:cubicBezTo>
                  <a:pt x="59" y="6"/>
                  <a:pt x="60" y="6"/>
                  <a:pt x="61" y="7"/>
                </a:cubicBezTo>
                <a:cubicBezTo>
                  <a:pt x="63" y="9"/>
                  <a:pt x="62" y="14"/>
                  <a:pt x="59" y="18"/>
                </a:cubicBezTo>
                <a:cubicBezTo>
                  <a:pt x="55" y="21"/>
                  <a:pt x="50" y="24"/>
                  <a:pt x="46" y="25"/>
                </a:cubicBezTo>
                <a:cubicBezTo>
                  <a:pt x="42" y="25"/>
                  <a:pt x="42" y="25"/>
                  <a:pt x="42" y="25"/>
                </a:cubicBezTo>
                <a:cubicBezTo>
                  <a:pt x="43" y="21"/>
                  <a:pt x="46" y="14"/>
                  <a:pt x="50" y="10"/>
                </a:cubicBezTo>
                <a:close/>
                <a:moveTo>
                  <a:pt x="14" y="12"/>
                </a:moveTo>
                <a:cubicBezTo>
                  <a:pt x="14" y="12"/>
                  <a:pt x="14" y="10"/>
                  <a:pt x="15" y="9"/>
                </a:cubicBezTo>
                <a:cubicBezTo>
                  <a:pt x="16" y="8"/>
                  <a:pt x="17" y="8"/>
                  <a:pt x="18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20" y="8"/>
                  <a:pt x="22" y="9"/>
                  <a:pt x="23" y="10"/>
                </a:cubicBezTo>
                <a:cubicBezTo>
                  <a:pt x="26" y="13"/>
                  <a:pt x="28" y="18"/>
                  <a:pt x="30" y="23"/>
                </a:cubicBezTo>
                <a:cubicBezTo>
                  <a:pt x="30" y="23"/>
                  <a:pt x="30" y="24"/>
                  <a:pt x="30" y="24"/>
                </a:cubicBezTo>
                <a:cubicBezTo>
                  <a:pt x="30" y="24"/>
                  <a:pt x="29" y="24"/>
                  <a:pt x="29" y="24"/>
                </a:cubicBezTo>
                <a:cubicBezTo>
                  <a:pt x="24" y="22"/>
                  <a:pt x="19" y="20"/>
                  <a:pt x="17" y="17"/>
                </a:cubicBezTo>
                <a:cubicBezTo>
                  <a:pt x="15" y="16"/>
                  <a:pt x="14" y="14"/>
                  <a:pt x="14" y="12"/>
                </a:cubicBezTo>
                <a:close/>
                <a:moveTo>
                  <a:pt x="32" y="78"/>
                </a:moveTo>
                <a:cubicBezTo>
                  <a:pt x="11" y="78"/>
                  <a:pt x="11" y="78"/>
                  <a:pt x="11" y="78"/>
                </a:cubicBezTo>
                <a:cubicBezTo>
                  <a:pt x="11" y="44"/>
                  <a:pt x="11" y="44"/>
                  <a:pt x="11" y="44"/>
                </a:cubicBezTo>
                <a:cubicBezTo>
                  <a:pt x="32" y="44"/>
                  <a:pt x="32" y="44"/>
                  <a:pt x="32" y="44"/>
                </a:cubicBezTo>
                <a:lnTo>
                  <a:pt x="32" y="78"/>
                </a:lnTo>
                <a:close/>
                <a:moveTo>
                  <a:pt x="32" y="41"/>
                </a:moveTo>
                <a:cubicBezTo>
                  <a:pt x="6" y="41"/>
                  <a:pt x="6" y="41"/>
                  <a:pt x="6" y="41"/>
                </a:cubicBezTo>
                <a:cubicBezTo>
                  <a:pt x="6" y="31"/>
                  <a:pt x="6" y="31"/>
                  <a:pt x="6" y="31"/>
                </a:cubicBezTo>
                <a:cubicBezTo>
                  <a:pt x="32" y="31"/>
                  <a:pt x="32" y="31"/>
                  <a:pt x="32" y="31"/>
                </a:cubicBezTo>
                <a:lnTo>
                  <a:pt x="32" y="41"/>
                </a:lnTo>
                <a:close/>
                <a:moveTo>
                  <a:pt x="63" y="78"/>
                </a:moveTo>
                <a:cubicBezTo>
                  <a:pt x="42" y="78"/>
                  <a:pt x="42" y="78"/>
                  <a:pt x="42" y="78"/>
                </a:cubicBezTo>
                <a:cubicBezTo>
                  <a:pt x="42" y="44"/>
                  <a:pt x="42" y="44"/>
                  <a:pt x="42" y="44"/>
                </a:cubicBezTo>
                <a:cubicBezTo>
                  <a:pt x="63" y="44"/>
                  <a:pt x="63" y="44"/>
                  <a:pt x="63" y="44"/>
                </a:cubicBezTo>
                <a:lnTo>
                  <a:pt x="63" y="78"/>
                </a:lnTo>
                <a:close/>
                <a:moveTo>
                  <a:pt x="69" y="41"/>
                </a:moveTo>
                <a:cubicBezTo>
                  <a:pt x="42" y="41"/>
                  <a:pt x="42" y="41"/>
                  <a:pt x="42" y="41"/>
                </a:cubicBezTo>
                <a:cubicBezTo>
                  <a:pt x="42" y="31"/>
                  <a:pt x="42" y="31"/>
                  <a:pt x="42" y="31"/>
                </a:cubicBezTo>
                <a:cubicBezTo>
                  <a:pt x="69" y="31"/>
                  <a:pt x="69" y="31"/>
                  <a:pt x="69" y="31"/>
                </a:cubicBezTo>
                <a:lnTo>
                  <a:pt x="69" y="4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" name="CustomShape 50"/>
          <p:cNvSpPr/>
          <p:nvPr/>
        </p:nvSpPr>
        <p:spPr>
          <a:xfrm>
            <a:off x="3722400" y="4329000"/>
            <a:ext cx="194760" cy="158760"/>
          </a:xfrm>
          <a:custGeom>
            <a:avLst/>
            <a:gdLst/>
            <a:ahLst/>
            <a:cxnLst/>
            <a:rect l="l" t="t" r="r" b="b"/>
            <a:pathLst>
              <a:path w="77" h="63">
                <a:moveTo>
                  <a:pt x="0" y="33"/>
                </a:moveTo>
                <a:cubicBezTo>
                  <a:pt x="0" y="36"/>
                  <a:pt x="0" y="39"/>
                  <a:pt x="1" y="42"/>
                </a:cubicBezTo>
                <a:cubicBezTo>
                  <a:pt x="1" y="45"/>
                  <a:pt x="2" y="47"/>
                  <a:pt x="3" y="49"/>
                </a:cubicBezTo>
                <a:cubicBezTo>
                  <a:pt x="5" y="51"/>
                  <a:pt x="6" y="53"/>
                  <a:pt x="8" y="55"/>
                </a:cubicBezTo>
                <a:cubicBezTo>
                  <a:pt x="10" y="56"/>
                  <a:pt x="12" y="58"/>
                  <a:pt x="14" y="59"/>
                </a:cubicBezTo>
                <a:cubicBezTo>
                  <a:pt x="16" y="60"/>
                  <a:pt x="18" y="61"/>
                  <a:pt x="21" y="61"/>
                </a:cubicBezTo>
                <a:cubicBezTo>
                  <a:pt x="23" y="62"/>
                  <a:pt x="26" y="62"/>
                  <a:pt x="29" y="63"/>
                </a:cubicBezTo>
                <a:cubicBezTo>
                  <a:pt x="32" y="63"/>
                  <a:pt x="35" y="63"/>
                  <a:pt x="38" y="63"/>
                </a:cubicBezTo>
                <a:cubicBezTo>
                  <a:pt x="42" y="63"/>
                  <a:pt x="45" y="63"/>
                  <a:pt x="47" y="63"/>
                </a:cubicBezTo>
                <a:cubicBezTo>
                  <a:pt x="50" y="62"/>
                  <a:pt x="53" y="62"/>
                  <a:pt x="56" y="61"/>
                </a:cubicBezTo>
                <a:cubicBezTo>
                  <a:pt x="58" y="61"/>
                  <a:pt x="61" y="60"/>
                  <a:pt x="63" y="59"/>
                </a:cubicBezTo>
                <a:cubicBezTo>
                  <a:pt x="65" y="58"/>
                  <a:pt x="67" y="56"/>
                  <a:pt x="69" y="55"/>
                </a:cubicBezTo>
                <a:cubicBezTo>
                  <a:pt x="71" y="53"/>
                  <a:pt x="72" y="51"/>
                  <a:pt x="73" y="49"/>
                </a:cubicBezTo>
                <a:cubicBezTo>
                  <a:pt x="74" y="47"/>
                  <a:pt x="75" y="45"/>
                  <a:pt x="76" y="42"/>
                </a:cubicBezTo>
                <a:cubicBezTo>
                  <a:pt x="77" y="39"/>
                  <a:pt x="77" y="36"/>
                  <a:pt x="77" y="33"/>
                </a:cubicBezTo>
                <a:cubicBezTo>
                  <a:pt x="77" y="26"/>
                  <a:pt x="75" y="21"/>
                  <a:pt x="71" y="16"/>
                </a:cubicBezTo>
                <a:cubicBezTo>
                  <a:pt x="71" y="16"/>
                  <a:pt x="71" y="15"/>
                  <a:pt x="71" y="14"/>
                </a:cubicBezTo>
                <a:cubicBezTo>
                  <a:pt x="71" y="13"/>
                  <a:pt x="72" y="12"/>
                  <a:pt x="72" y="11"/>
                </a:cubicBezTo>
                <a:cubicBezTo>
                  <a:pt x="72" y="10"/>
                  <a:pt x="72" y="8"/>
                  <a:pt x="72" y="6"/>
                </a:cubicBezTo>
                <a:cubicBezTo>
                  <a:pt x="71" y="4"/>
                  <a:pt x="71" y="2"/>
                  <a:pt x="70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0"/>
                  <a:pt x="68" y="0"/>
                  <a:pt x="67" y="0"/>
                </a:cubicBezTo>
                <a:cubicBezTo>
                  <a:pt x="67" y="0"/>
                  <a:pt x="65" y="1"/>
                  <a:pt x="64" y="1"/>
                </a:cubicBezTo>
                <a:cubicBezTo>
                  <a:pt x="63" y="1"/>
                  <a:pt x="61" y="2"/>
                  <a:pt x="60" y="3"/>
                </a:cubicBezTo>
                <a:cubicBezTo>
                  <a:pt x="58" y="4"/>
                  <a:pt x="56" y="5"/>
                  <a:pt x="53" y="7"/>
                </a:cubicBezTo>
                <a:cubicBezTo>
                  <a:pt x="50" y="6"/>
                  <a:pt x="45" y="5"/>
                  <a:pt x="38" y="5"/>
                </a:cubicBezTo>
                <a:cubicBezTo>
                  <a:pt x="32" y="5"/>
                  <a:pt x="27" y="6"/>
                  <a:pt x="23" y="7"/>
                </a:cubicBezTo>
                <a:cubicBezTo>
                  <a:pt x="21" y="5"/>
                  <a:pt x="19" y="4"/>
                  <a:pt x="17" y="3"/>
                </a:cubicBezTo>
                <a:cubicBezTo>
                  <a:pt x="15" y="2"/>
                  <a:pt x="14" y="1"/>
                  <a:pt x="12" y="1"/>
                </a:cubicBezTo>
                <a:cubicBezTo>
                  <a:pt x="11" y="1"/>
                  <a:pt x="10" y="0"/>
                  <a:pt x="9" y="0"/>
                </a:cubicBezTo>
                <a:cubicBezTo>
                  <a:pt x="8" y="0"/>
                  <a:pt x="8" y="0"/>
                  <a:pt x="7" y="0"/>
                </a:cubicBezTo>
                <a:cubicBezTo>
                  <a:pt x="7" y="0"/>
                  <a:pt x="7" y="0"/>
                  <a:pt x="7" y="0"/>
                </a:cubicBezTo>
                <a:cubicBezTo>
                  <a:pt x="6" y="2"/>
                  <a:pt x="5" y="4"/>
                  <a:pt x="5" y="6"/>
                </a:cubicBezTo>
                <a:cubicBezTo>
                  <a:pt x="5" y="8"/>
                  <a:pt x="5" y="10"/>
                  <a:pt x="5" y="11"/>
                </a:cubicBezTo>
                <a:cubicBezTo>
                  <a:pt x="5" y="12"/>
                  <a:pt x="5" y="13"/>
                  <a:pt x="5" y="14"/>
                </a:cubicBezTo>
                <a:cubicBezTo>
                  <a:pt x="6" y="15"/>
                  <a:pt x="6" y="16"/>
                  <a:pt x="6" y="16"/>
                </a:cubicBezTo>
                <a:cubicBezTo>
                  <a:pt x="2" y="21"/>
                  <a:pt x="0" y="26"/>
                  <a:pt x="0" y="33"/>
                </a:cubicBezTo>
                <a:close/>
                <a:moveTo>
                  <a:pt x="9" y="42"/>
                </a:moveTo>
                <a:cubicBezTo>
                  <a:pt x="9" y="38"/>
                  <a:pt x="11" y="35"/>
                  <a:pt x="14" y="32"/>
                </a:cubicBezTo>
                <a:cubicBezTo>
                  <a:pt x="15" y="31"/>
                  <a:pt x="16" y="30"/>
                  <a:pt x="18" y="30"/>
                </a:cubicBezTo>
                <a:cubicBezTo>
                  <a:pt x="19" y="30"/>
                  <a:pt x="20" y="29"/>
                  <a:pt x="22" y="29"/>
                </a:cubicBezTo>
                <a:cubicBezTo>
                  <a:pt x="24" y="29"/>
                  <a:pt x="25" y="29"/>
                  <a:pt x="27" y="29"/>
                </a:cubicBezTo>
                <a:cubicBezTo>
                  <a:pt x="28" y="29"/>
                  <a:pt x="30" y="29"/>
                  <a:pt x="32" y="30"/>
                </a:cubicBezTo>
                <a:cubicBezTo>
                  <a:pt x="35" y="30"/>
                  <a:pt x="36" y="30"/>
                  <a:pt x="38" y="30"/>
                </a:cubicBezTo>
                <a:cubicBezTo>
                  <a:pt x="40" y="30"/>
                  <a:pt x="42" y="30"/>
                  <a:pt x="44" y="30"/>
                </a:cubicBezTo>
                <a:cubicBezTo>
                  <a:pt x="46" y="29"/>
                  <a:pt x="48" y="29"/>
                  <a:pt x="49" y="29"/>
                </a:cubicBezTo>
                <a:cubicBezTo>
                  <a:pt x="51" y="29"/>
                  <a:pt x="52" y="29"/>
                  <a:pt x="54" y="29"/>
                </a:cubicBezTo>
                <a:cubicBezTo>
                  <a:pt x="56" y="29"/>
                  <a:pt x="57" y="30"/>
                  <a:pt x="59" y="30"/>
                </a:cubicBezTo>
                <a:cubicBezTo>
                  <a:pt x="60" y="30"/>
                  <a:pt x="61" y="31"/>
                  <a:pt x="62" y="32"/>
                </a:cubicBezTo>
                <a:cubicBezTo>
                  <a:pt x="65" y="35"/>
                  <a:pt x="67" y="38"/>
                  <a:pt x="67" y="42"/>
                </a:cubicBezTo>
                <a:cubicBezTo>
                  <a:pt x="67" y="44"/>
                  <a:pt x="67" y="46"/>
                  <a:pt x="66" y="48"/>
                </a:cubicBezTo>
                <a:cubicBezTo>
                  <a:pt x="66" y="49"/>
                  <a:pt x="65" y="51"/>
                  <a:pt x="64" y="52"/>
                </a:cubicBezTo>
                <a:cubicBezTo>
                  <a:pt x="63" y="53"/>
                  <a:pt x="62" y="54"/>
                  <a:pt x="61" y="55"/>
                </a:cubicBezTo>
                <a:cubicBezTo>
                  <a:pt x="59" y="56"/>
                  <a:pt x="58" y="56"/>
                  <a:pt x="56" y="57"/>
                </a:cubicBezTo>
                <a:cubicBezTo>
                  <a:pt x="55" y="57"/>
                  <a:pt x="53" y="57"/>
                  <a:pt x="51" y="58"/>
                </a:cubicBezTo>
                <a:cubicBezTo>
                  <a:pt x="48" y="58"/>
                  <a:pt x="46" y="58"/>
                  <a:pt x="45" y="58"/>
                </a:cubicBezTo>
                <a:cubicBezTo>
                  <a:pt x="43" y="58"/>
                  <a:pt x="41" y="58"/>
                  <a:pt x="38" y="58"/>
                </a:cubicBezTo>
                <a:cubicBezTo>
                  <a:pt x="35" y="58"/>
                  <a:pt x="33" y="58"/>
                  <a:pt x="31" y="58"/>
                </a:cubicBezTo>
                <a:cubicBezTo>
                  <a:pt x="30" y="58"/>
                  <a:pt x="28" y="58"/>
                  <a:pt x="25" y="58"/>
                </a:cubicBezTo>
                <a:cubicBezTo>
                  <a:pt x="23" y="57"/>
                  <a:pt x="21" y="57"/>
                  <a:pt x="20" y="57"/>
                </a:cubicBezTo>
                <a:cubicBezTo>
                  <a:pt x="19" y="56"/>
                  <a:pt x="17" y="56"/>
                  <a:pt x="16" y="55"/>
                </a:cubicBezTo>
                <a:cubicBezTo>
                  <a:pt x="14" y="54"/>
                  <a:pt x="13" y="53"/>
                  <a:pt x="12" y="52"/>
                </a:cubicBezTo>
                <a:cubicBezTo>
                  <a:pt x="11" y="51"/>
                  <a:pt x="11" y="49"/>
                  <a:pt x="10" y="48"/>
                </a:cubicBezTo>
                <a:cubicBezTo>
                  <a:pt x="9" y="46"/>
                  <a:pt x="9" y="44"/>
                  <a:pt x="9" y="42"/>
                </a:cubicBezTo>
                <a:close/>
                <a:moveTo>
                  <a:pt x="48" y="41"/>
                </a:moveTo>
                <a:cubicBezTo>
                  <a:pt x="48" y="45"/>
                  <a:pt x="50" y="48"/>
                  <a:pt x="53" y="48"/>
                </a:cubicBezTo>
                <a:cubicBezTo>
                  <a:pt x="55" y="48"/>
                  <a:pt x="58" y="45"/>
                  <a:pt x="58" y="41"/>
                </a:cubicBezTo>
                <a:cubicBezTo>
                  <a:pt x="58" y="37"/>
                  <a:pt x="55" y="34"/>
                  <a:pt x="53" y="34"/>
                </a:cubicBezTo>
                <a:cubicBezTo>
                  <a:pt x="50" y="34"/>
                  <a:pt x="48" y="37"/>
                  <a:pt x="48" y="41"/>
                </a:cubicBezTo>
                <a:close/>
                <a:moveTo>
                  <a:pt x="19" y="41"/>
                </a:moveTo>
                <a:cubicBezTo>
                  <a:pt x="19" y="45"/>
                  <a:pt x="21" y="48"/>
                  <a:pt x="24" y="48"/>
                </a:cubicBezTo>
                <a:cubicBezTo>
                  <a:pt x="27" y="48"/>
                  <a:pt x="29" y="45"/>
                  <a:pt x="29" y="41"/>
                </a:cubicBezTo>
                <a:cubicBezTo>
                  <a:pt x="29" y="37"/>
                  <a:pt x="27" y="34"/>
                  <a:pt x="24" y="34"/>
                </a:cubicBezTo>
                <a:cubicBezTo>
                  <a:pt x="21" y="34"/>
                  <a:pt x="19" y="37"/>
                  <a:pt x="19" y="41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4" name="CustomShape 51"/>
          <p:cNvSpPr/>
          <p:nvPr/>
        </p:nvSpPr>
        <p:spPr>
          <a:xfrm>
            <a:off x="3521880" y="2244240"/>
            <a:ext cx="317520" cy="317520"/>
          </a:xfrm>
          <a:custGeom>
            <a:avLst/>
            <a:gdLst/>
            <a:ahLst/>
            <a:cxnLst/>
            <a:rect l="l" t="t" r="r" b="b"/>
            <a:pathLst>
              <a:path w="125" h="125">
                <a:moveTo>
                  <a:pt x="63" y="0"/>
                </a:moveTo>
                <a:cubicBezTo>
                  <a:pt x="28" y="0"/>
                  <a:pt x="0" y="28"/>
                  <a:pt x="0" y="63"/>
                </a:cubicBezTo>
                <a:cubicBezTo>
                  <a:pt x="0" y="97"/>
                  <a:pt x="28" y="125"/>
                  <a:pt x="63" y="125"/>
                </a:cubicBezTo>
                <a:cubicBezTo>
                  <a:pt x="97" y="125"/>
                  <a:pt x="125" y="97"/>
                  <a:pt x="125" y="63"/>
                </a:cubicBezTo>
                <a:cubicBezTo>
                  <a:pt x="125" y="28"/>
                  <a:pt x="97" y="0"/>
                  <a:pt x="63" y="0"/>
                </a:cubicBezTo>
                <a:close/>
                <a:moveTo>
                  <a:pt x="98" y="83"/>
                </a:moveTo>
                <a:cubicBezTo>
                  <a:pt x="99" y="78"/>
                  <a:pt x="100" y="73"/>
                  <a:pt x="100" y="67"/>
                </a:cubicBezTo>
                <a:cubicBezTo>
                  <a:pt x="117" y="67"/>
                  <a:pt x="117" y="67"/>
                  <a:pt x="117" y="67"/>
                </a:cubicBezTo>
                <a:cubicBezTo>
                  <a:pt x="116" y="73"/>
                  <a:pt x="115" y="78"/>
                  <a:pt x="113" y="83"/>
                </a:cubicBezTo>
                <a:lnTo>
                  <a:pt x="98" y="83"/>
                </a:lnTo>
                <a:close/>
                <a:moveTo>
                  <a:pt x="27" y="42"/>
                </a:moveTo>
                <a:cubicBezTo>
                  <a:pt x="26" y="47"/>
                  <a:pt x="26" y="53"/>
                  <a:pt x="25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3"/>
                  <a:pt x="11" y="47"/>
                  <a:pt x="13" y="42"/>
                </a:cubicBezTo>
                <a:lnTo>
                  <a:pt x="27" y="42"/>
                </a:lnTo>
                <a:close/>
                <a:moveTo>
                  <a:pt x="90" y="42"/>
                </a:moveTo>
                <a:cubicBezTo>
                  <a:pt x="91" y="47"/>
                  <a:pt x="92" y="53"/>
                  <a:pt x="92" y="59"/>
                </a:cubicBezTo>
                <a:cubicBezTo>
                  <a:pt x="67" y="59"/>
                  <a:pt x="67" y="59"/>
                  <a:pt x="67" y="59"/>
                </a:cubicBezTo>
                <a:cubicBezTo>
                  <a:pt x="67" y="42"/>
                  <a:pt x="67" y="42"/>
                  <a:pt x="67" y="42"/>
                </a:cubicBezTo>
                <a:lnTo>
                  <a:pt x="90" y="42"/>
                </a:lnTo>
                <a:close/>
                <a:moveTo>
                  <a:pt x="67" y="34"/>
                </a:moveTo>
                <a:cubicBezTo>
                  <a:pt x="67" y="9"/>
                  <a:pt x="67" y="9"/>
                  <a:pt x="67" y="9"/>
                </a:cubicBezTo>
                <a:cubicBezTo>
                  <a:pt x="69" y="10"/>
                  <a:pt x="71" y="11"/>
                  <a:pt x="73" y="12"/>
                </a:cubicBezTo>
                <a:cubicBezTo>
                  <a:pt x="76" y="14"/>
                  <a:pt x="79" y="18"/>
                  <a:pt x="82" y="23"/>
                </a:cubicBezTo>
                <a:cubicBezTo>
                  <a:pt x="84" y="26"/>
                  <a:pt x="86" y="30"/>
                  <a:pt x="87" y="34"/>
                </a:cubicBezTo>
                <a:cubicBezTo>
                  <a:pt x="67" y="34"/>
                  <a:pt x="67" y="34"/>
                  <a:pt x="67" y="34"/>
                </a:cubicBezTo>
                <a:close/>
                <a:moveTo>
                  <a:pt x="43" y="23"/>
                </a:moveTo>
                <a:cubicBezTo>
                  <a:pt x="46" y="18"/>
                  <a:pt x="50" y="14"/>
                  <a:pt x="53" y="12"/>
                </a:cubicBezTo>
                <a:cubicBezTo>
                  <a:pt x="55" y="11"/>
                  <a:pt x="57" y="10"/>
                  <a:pt x="59" y="9"/>
                </a:cubicBezTo>
                <a:cubicBezTo>
                  <a:pt x="59" y="34"/>
                  <a:pt x="59" y="34"/>
                  <a:pt x="59" y="34"/>
                </a:cubicBezTo>
                <a:cubicBezTo>
                  <a:pt x="38" y="34"/>
                  <a:pt x="38" y="34"/>
                  <a:pt x="38" y="34"/>
                </a:cubicBezTo>
                <a:cubicBezTo>
                  <a:pt x="40" y="30"/>
                  <a:pt x="41" y="26"/>
                  <a:pt x="43" y="23"/>
                </a:cubicBezTo>
                <a:close/>
                <a:moveTo>
                  <a:pt x="59" y="42"/>
                </a:moveTo>
                <a:cubicBezTo>
                  <a:pt x="59" y="59"/>
                  <a:pt x="59" y="59"/>
                  <a:pt x="59" y="59"/>
                </a:cubicBezTo>
                <a:cubicBezTo>
                  <a:pt x="34" y="59"/>
                  <a:pt x="34" y="59"/>
                  <a:pt x="34" y="59"/>
                </a:cubicBezTo>
                <a:cubicBezTo>
                  <a:pt x="34" y="53"/>
                  <a:pt x="35" y="47"/>
                  <a:pt x="36" y="42"/>
                </a:cubicBezTo>
                <a:lnTo>
                  <a:pt x="59" y="42"/>
                </a:lnTo>
                <a:close/>
                <a:moveTo>
                  <a:pt x="13" y="83"/>
                </a:moveTo>
                <a:cubicBezTo>
                  <a:pt x="11" y="78"/>
                  <a:pt x="9" y="73"/>
                  <a:pt x="9" y="67"/>
                </a:cubicBezTo>
                <a:cubicBezTo>
                  <a:pt x="25" y="67"/>
                  <a:pt x="25" y="67"/>
                  <a:pt x="25" y="67"/>
                </a:cubicBezTo>
                <a:cubicBezTo>
                  <a:pt x="26" y="73"/>
                  <a:pt x="26" y="78"/>
                  <a:pt x="27" y="83"/>
                </a:cubicBezTo>
                <a:lnTo>
                  <a:pt x="13" y="83"/>
                </a:lnTo>
                <a:close/>
                <a:moveTo>
                  <a:pt x="34" y="67"/>
                </a:moveTo>
                <a:cubicBezTo>
                  <a:pt x="59" y="67"/>
                  <a:pt x="59" y="67"/>
                  <a:pt x="59" y="67"/>
                </a:cubicBezTo>
                <a:cubicBezTo>
                  <a:pt x="59" y="83"/>
                  <a:pt x="59" y="83"/>
                  <a:pt x="59" y="83"/>
                </a:cubicBezTo>
                <a:cubicBezTo>
                  <a:pt x="36" y="83"/>
                  <a:pt x="36" y="83"/>
                  <a:pt x="36" y="83"/>
                </a:cubicBezTo>
                <a:cubicBezTo>
                  <a:pt x="35" y="78"/>
                  <a:pt x="34" y="73"/>
                  <a:pt x="34" y="67"/>
                </a:cubicBezTo>
                <a:close/>
                <a:moveTo>
                  <a:pt x="59" y="92"/>
                </a:moveTo>
                <a:cubicBezTo>
                  <a:pt x="59" y="116"/>
                  <a:pt x="59" y="116"/>
                  <a:pt x="59" y="116"/>
                </a:cubicBezTo>
                <a:cubicBezTo>
                  <a:pt x="57" y="116"/>
                  <a:pt x="55" y="115"/>
                  <a:pt x="53" y="113"/>
                </a:cubicBezTo>
                <a:cubicBezTo>
                  <a:pt x="50" y="111"/>
                  <a:pt x="46" y="107"/>
                  <a:pt x="43" y="102"/>
                </a:cubicBezTo>
                <a:cubicBezTo>
                  <a:pt x="41" y="99"/>
                  <a:pt x="40" y="96"/>
                  <a:pt x="38" y="92"/>
                </a:cubicBezTo>
                <a:cubicBezTo>
                  <a:pt x="59" y="92"/>
                  <a:pt x="59" y="92"/>
                  <a:pt x="59" y="92"/>
                </a:cubicBezTo>
                <a:close/>
                <a:moveTo>
                  <a:pt x="82" y="102"/>
                </a:moveTo>
                <a:cubicBezTo>
                  <a:pt x="79" y="107"/>
                  <a:pt x="76" y="111"/>
                  <a:pt x="73" y="113"/>
                </a:cubicBezTo>
                <a:cubicBezTo>
                  <a:pt x="71" y="115"/>
                  <a:pt x="69" y="116"/>
                  <a:pt x="67" y="116"/>
                </a:cubicBezTo>
                <a:cubicBezTo>
                  <a:pt x="67" y="92"/>
                  <a:pt x="67" y="92"/>
                  <a:pt x="67" y="92"/>
                </a:cubicBezTo>
                <a:cubicBezTo>
                  <a:pt x="87" y="92"/>
                  <a:pt x="87" y="92"/>
                  <a:pt x="87" y="92"/>
                </a:cubicBezTo>
                <a:cubicBezTo>
                  <a:pt x="86" y="96"/>
                  <a:pt x="84" y="99"/>
                  <a:pt x="82" y="102"/>
                </a:cubicBezTo>
                <a:close/>
                <a:moveTo>
                  <a:pt x="67" y="83"/>
                </a:moveTo>
                <a:cubicBezTo>
                  <a:pt x="67" y="67"/>
                  <a:pt x="67" y="67"/>
                  <a:pt x="67" y="67"/>
                </a:cubicBezTo>
                <a:cubicBezTo>
                  <a:pt x="92" y="67"/>
                  <a:pt x="92" y="67"/>
                  <a:pt x="92" y="67"/>
                </a:cubicBezTo>
                <a:cubicBezTo>
                  <a:pt x="92" y="73"/>
                  <a:pt x="91" y="78"/>
                  <a:pt x="90" y="83"/>
                </a:cubicBezTo>
                <a:lnTo>
                  <a:pt x="67" y="83"/>
                </a:lnTo>
                <a:close/>
                <a:moveTo>
                  <a:pt x="100" y="59"/>
                </a:moveTo>
                <a:cubicBezTo>
                  <a:pt x="100" y="53"/>
                  <a:pt x="99" y="47"/>
                  <a:pt x="98" y="42"/>
                </a:cubicBezTo>
                <a:cubicBezTo>
                  <a:pt x="113" y="42"/>
                  <a:pt x="113" y="42"/>
                  <a:pt x="113" y="42"/>
                </a:cubicBezTo>
                <a:cubicBezTo>
                  <a:pt x="115" y="47"/>
                  <a:pt x="116" y="53"/>
                  <a:pt x="117" y="59"/>
                </a:cubicBezTo>
                <a:lnTo>
                  <a:pt x="100" y="59"/>
                </a:lnTo>
                <a:close/>
                <a:moveTo>
                  <a:pt x="108" y="34"/>
                </a:moveTo>
                <a:cubicBezTo>
                  <a:pt x="96" y="34"/>
                  <a:pt x="96" y="34"/>
                  <a:pt x="96" y="34"/>
                </a:cubicBezTo>
                <a:cubicBezTo>
                  <a:pt x="93" y="26"/>
                  <a:pt x="90" y="19"/>
                  <a:pt x="86" y="14"/>
                </a:cubicBezTo>
                <a:cubicBezTo>
                  <a:pt x="92" y="17"/>
                  <a:pt x="97" y="20"/>
                  <a:pt x="101" y="24"/>
                </a:cubicBezTo>
                <a:cubicBezTo>
                  <a:pt x="104" y="27"/>
                  <a:pt x="106" y="30"/>
                  <a:pt x="108" y="34"/>
                </a:cubicBezTo>
                <a:close/>
                <a:moveTo>
                  <a:pt x="25" y="24"/>
                </a:moveTo>
                <a:cubicBezTo>
                  <a:pt x="29" y="20"/>
                  <a:pt x="34" y="17"/>
                  <a:pt x="39" y="14"/>
                </a:cubicBezTo>
                <a:cubicBezTo>
                  <a:pt x="35" y="19"/>
                  <a:pt x="32" y="26"/>
                  <a:pt x="30" y="34"/>
                </a:cubicBezTo>
                <a:cubicBezTo>
                  <a:pt x="17" y="34"/>
                  <a:pt x="17" y="34"/>
                  <a:pt x="17" y="34"/>
                </a:cubicBezTo>
                <a:cubicBezTo>
                  <a:pt x="19" y="30"/>
                  <a:pt x="22" y="27"/>
                  <a:pt x="25" y="24"/>
                </a:cubicBezTo>
                <a:close/>
                <a:moveTo>
                  <a:pt x="17" y="92"/>
                </a:moveTo>
                <a:cubicBezTo>
                  <a:pt x="30" y="92"/>
                  <a:pt x="30" y="92"/>
                  <a:pt x="30" y="92"/>
                </a:cubicBezTo>
                <a:cubicBezTo>
                  <a:pt x="32" y="99"/>
                  <a:pt x="35" y="106"/>
                  <a:pt x="39" y="111"/>
                </a:cubicBezTo>
                <a:cubicBezTo>
                  <a:pt x="34" y="109"/>
                  <a:pt x="29" y="105"/>
                  <a:pt x="25" y="101"/>
                </a:cubicBezTo>
                <a:cubicBezTo>
                  <a:pt x="22" y="98"/>
                  <a:pt x="19" y="95"/>
                  <a:pt x="17" y="92"/>
                </a:cubicBezTo>
                <a:close/>
                <a:moveTo>
                  <a:pt x="101" y="101"/>
                </a:moveTo>
                <a:cubicBezTo>
                  <a:pt x="97" y="105"/>
                  <a:pt x="92" y="109"/>
                  <a:pt x="86" y="111"/>
                </a:cubicBezTo>
                <a:cubicBezTo>
                  <a:pt x="90" y="106"/>
                  <a:pt x="93" y="99"/>
                  <a:pt x="96" y="92"/>
                </a:cubicBezTo>
                <a:cubicBezTo>
                  <a:pt x="108" y="92"/>
                  <a:pt x="108" y="92"/>
                  <a:pt x="108" y="92"/>
                </a:cubicBezTo>
                <a:cubicBezTo>
                  <a:pt x="106" y="95"/>
                  <a:pt x="104" y="98"/>
                  <a:pt x="101" y="101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" name="CustomShape 52"/>
          <p:cNvSpPr/>
          <p:nvPr/>
        </p:nvSpPr>
        <p:spPr>
          <a:xfrm>
            <a:off x="3461400" y="2078280"/>
            <a:ext cx="149760" cy="147960"/>
          </a:xfrm>
          <a:custGeom>
            <a:avLst/>
            <a:gdLst/>
            <a:ahLst/>
            <a:cxnLst/>
            <a:rect l="l" t="t" r="r" b="b"/>
            <a:pathLst>
              <a:path w="59" h="59">
                <a:moveTo>
                  <a:pt x="49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55"/>
                  <a:pt x="4" y="59"/>
                  <a:pt x="9" y="59"/>
                </a:cubicBezTo>
                <a:cubicBezTo>
                  <a:pt x="49" y="59"/>
                  <a:pt x="49" y="59"/>
                  <a:pt x="49" y="59"/>
                </a:cubicBezTo>
                <a:cubicBezTo>
                  <a:pt x="54" y="59"/>
                  <a:pt x="59" y="55"/>
                  <a:pt x="59" y="49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4"/>
                  <a:pt x="54" y="0"/>
                  <a:pt x="49" y="0"/>
                </a:cubicBezTo>
                <a:close/>
                <a:moveTo>
                  <a:pt x="40" y="2"/>
                </a:moveTo>
                <a:cubicBezTo>
                  <a:pt x="40" y="11"/>
                  <a:pt x="40" y="11"/>
                  <a:pt x="40" y="11"/>
                </a:cubicBezTo>
                <a:cubicBezTo>
                  <a:pt x="31" y="11"/>
                  <a:pt x="31" y="11"/>
                  <a:pt x="31" y="11"/>
                </a:cubicBezTo>
                <a:cubicBezTo>
                  <a:pt x="31" y="2"/>
                  <a:pt x="31" y="2"/>
                  <a:pt x="31" y="2"/>
                </a:cubicBezTo>
                <a:lnTo>
                  <a:pt x="40" y="2"/>
                </a:lnTo>
                <a:close/>
                <a:moveTo>
                  <a:pt x="27" y="2"/>
                </a:moveTo>
                <a:cubicBezTo>
                  <a:pt x="27" y="11"/>
                  <a:pt x="27" y="11"/>
                  <a:pt x="27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2"/>
                  <a:pt x="18" y="2"/>
                  <a:pt x="18" y="2"/>
                </a:cubicBezTo>
                <a:lnTo>
                  <a:pt x="27" y="2"/>
                </a:lnTo>
                <a:close/>
                <a:moveTo>
                  <a:pt x="1" y="11"/>
                </a:moveTo>
                <a:cubicBezTo>
                  <a:pt x="1" y="10"/>
                  <a:pt x="1" y="10"/>
                  <a:pt x="1" y="10"/>
                </a:cubicBezTo>
                <a:cubicBezTo>
                  <a:pt x="1" y="5"/>
                  <a:pt x="5" y="2"/>
                  <a:pt x="9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11"/>
                  <a:pt x="14" y="11"/>
                  <a:pt x="14" y="11"/>
                </a:cubicBezTo>
                <a:lnTo>
                  <a:pt x="1" y="11"/>
                </a:lnTo>
                <a:close/>
                <a:moveTo>
                  <a:pt x="44" y="37"/>
                </a:moveTo>
                <a:cubicBezTo>
                  <a:pt x="33" y="37"/>
                  <a:pt x="33" y="37"/>
                  <a:pt x="33" y="37"/>
                </a:cubicBezTo>
                <a:cubicBezTo>
                  <a:pt x="33" y="48"/>
                  <a:pt x="33" y="48"/>
                  <a:pt x="33" y="48"/>
                </a:cubicBezTo>
                <a:cubicBezTo>
                  <a:pt x="25" y="48"/>
                  <a:pt x="25" y="48"/>
                  <a:pt x="25" y="48"/>
                </a:cubicBezTo>
                <a:cubicBezTo>
                  <a:pt x="25" y="37"/>
                  <a:pt x="25" y="37"/>
                  <a:pt x="25" y="37"/>
                </a:cubicBezTo>
                <a:cubicBezTo>
                  <a:pt x="14" y="37"/>
                  <a:pt x="14" y="37"/>
                  <a:pt x="14" y="37"/>
                </a:cubicBezTo>
                <a:cubicBezTo>
                  <a:pt x="14" y="30"/>
                  <a:pt x="14" y="30"/>
                  <a:pt x="14" y="30"/>
                </a:cubicBezTo>
                <a:cubicBezTo>
                  <a:pt x="25" y="30"/>
                  <a:pt x="25" y="30"/>
                  <a:pt x="25" y="30"/>
                </a:cubicBezTo>
                <a:cubicBezTo>
                  <a:pt x="25" y="18"/>
                  <a:pt x="25" y="18"/>
                  <a:pt x="25" y="18"/>
                </a:cubicBezTo>
                <a:cubicBezTo>
                  <a:pt x="33" y="18"/>
                  <a:pt x="33" y="18"/>
                  <a:pt x="33" y="18"/>
                </a:cubicBezTo>
                <a:cubicBezTo>
                  <a:pt x="33" y="30"/>
                  <a:pt x="33" y="30"/>
                  <a:pt x="33" y="30"/>
                </a:cubicBezTo>
                <a:cubicBezTo>
                  <a:pt x="44" y="30"/>
                  <a:pt x="44" y="30"/>
                  <a:pt x="44" y="30"/>
                </a:cubicBezTo>
                <a:lnTo>
                  <a:pt x="44" y="37"/>
                </a:lnTo>
                <a:close/>
                <a:moveTo>
                  <a:pt x="57" y="11"/>
                </a:moveTo>
                <a:cubicBezTo>
                  <a:pt x="44" y="11"/>
                  <a:pt x="44" y="11"/>
                  <a:pt x="44" y="11"/>
                </a:cubicBezTo>
                <a:cubicBezTo>
                  <a:pt x="44" y="2"/>
                  <a:pt x="44" y="2"/>
                  <a:pt x="44" y="2"/>
                </a:cubicBezTo>
                <a:cubicBezTo>
                  <a:pt x="49" y="2"/>
                  <a:pt x="49" y="2"/>
                  <a:pt x="49" y="2"/>
                </a:cubicBezTo>
                <a:cubicBezTo>
                  <a:pt x="53" y="2"/>
                  <a:pt x="57" y="5"/>
                  <a:pt x="57" y="10"/>
                </a:cubicBezTo>
                <a:lnTo>
                  <a:pt x="57" y="1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" name="CustomShape 53"/>
          <p:cNvSpPr/>
          <p:nvPr/>
        </p:nvSpPr>
        <p:spPr>
          <a:xfrm>
            <a:off x="3632400" y="2110680"/>
            <a:ext cx="138600" cy="107640"/>
          </a:xfrm>
          <a:custGeom>
            <a:avLst/>
            <a:gdLst/>
            <a:ahLst/>
            <a:cxnLst/>
            <a:rect l="l" t="t" r="r" b="b"/>
            <a:pathLst>
              <a:path w="90" h="70">
                <a:moveTo>
                  <a:pt x="34" y="70"/>
                </a:moveTo>
                <a:lnTo>
                  <a:pt x="0" y="36"/>
                </a:lnTo>
                <a:lnTo>
                  <a:pt x="18" y="19"/>
                </a:lnTo>
                <a:lnTo>
                  <a:pt x="34" y="36"/>
                </a:lnTo>
                <a:lnTo>
                  <a:pt x="72" y="0"/>
                </a:lnTo>
                <a:lnTo>
                  <a:pt x="90" y="16"/>
                </a:lnTo>
                <a:lnTo>
                  <a:pt x="34" y="70"/>
                </a:lnTo>
                <a:close/>
                <a:moveTo>
                  <a:pt x="9" y="36"/>
                </a:moveTo>
                <a:lnTo>
                  <a:pt x="34" y="60"/>
                </a:lnTo>
                <a:lnTo>
                  <a:pt x="80" y="16"/>
                </a:lnTo>
                <a:lnTo>
                  <a:pt x="72" y="8"/>
                </a:lnTo>
                <a:lnTo>
                  <a:pt x="34" y="46"/>
                </a:lnTo>
                <a:lnTo>
                  <a:pt x="18" y="28"/>
                </a:lnTo>
                <a:lnTo>
                  <a:pt x="9" y="36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7" name="CustomShape 54"/>
          <p:cNvSpPr/>
          <p:nvPr/>
        </p:nvSpPr>
        <p:spPr>
          <a:xfrm>
            <a:off x="3629160" y="4496760"/>
            <a:ext cx="199440" cy="204120"/>
          </a:xfrm>
          <a:custGeom>
            <a:avLst/>
            <a:gdLst/>
            <a:ahLst/>
            <a:cxnLst/>
            <a:rect l="l" t="t" r="r" b="b"/>
            <a:pathLst>
              <a:path w="79" h="81">
                <a:moveTo>
                  <a:pt x="76" y="20"/>
                </a:moveTo>
                <a:cubicBezTo>
                  <a:pt x="73" y="19"/>
                  <a:pt x="70" y="20"/>
                  <a:pt x="69" y="22"/>
                </a:cubicBezTo>
                <a:cubicBezTo>
                  <a:pt x="68" y="23"/>
                  <a:pt x="68" y="23"/>
                  <a:pt x="68" y="23"/>
                </a:cubicBezTo>
                <a:cubicBezTo>
                  <a:pt x="22" y="14"/>
                  <a:pt x="22" y="14"/>
                  <a:pt x="22" y="14"/>
                </a:cubicBezTo>
                <a:cubicBezTo>
                  <a:pt x="23" y="9"/>
                  <a:pt x="23" y="9"/>
                  <a:pt x="23" y="9"/>
                </a:cubicBezTo>
                <a:cubicBezTo>
                  <a:pt x="23" y="6"/>
                  <a:pt x="21" y="4"/>
                  <a:pt x="19" y="3"/>
                </a:cubicBezTo>
                <a:cubicBezTo>
                  <a:pt x="6" y="1"/>
                  <a:pt x="6" y="1"/>
                  <a:pt x="6" y="1"/>
                </a:cubicBezTo>
                <a:cubicBezTo>
                  <a:pt x="3" y="0"/>
                  <a:pt x="1" y="2"/>
                  <a:pt x="0" y="5"/>
                </a:cubicBezTo>
                <a:cubicBezTo>
                  <a:pt x="0" y="8"/>
                  <a:pt x="1" y="10"/>
                  <a:pt x="4" y="11"/>
                </a:cubicBezTo>
                <a:cubicBezTo>
                  <a:pt x="12" y="12"/>
                  <a:pt x="12" y="12"/>
                  <a:pt x="12" y="12"/>
                </a:cubicBezTo>
                <a:cubicBezTo>
                  <a:pt x="10" y="49"/>
                  <a:pt x="10" y="49"/>
                  <a:pt x="10" y="49"/>
                </a:cubicBezTo>
                <a:cubicBezTo>
                  <a:pt x="10" y="51"/>
                  <a:pt x="11" y="53"/>
                  <a:pt x="14" y="54"/>
                </a:cubicBezTo>
                <a:cubicBezTo>
                  <a:pt x="56" y="62"/>
                  <a:pt x="56" y="62"/>
                  <a:pt x="56" y="62"/>
                </a:cubicBezTo>
                <a:cubicBezTo>
                  <a:pt x="58" y="63"/>
                  <a:pt x="60" y="62"/>
                  <a:pt x="61" y="59"/>
                </a:cubicBezTo>
                <a:cubicBezTo>
                  <a:pt x="78" y="27"/>
                  <a:pt x="78" y="27"/>
                  <a:pt x="78" y="27"/>
                </a:cubicBezTo>
                <a:cubicBezTo>
                  <a:pt x="79" y="24"/>
                  <a:pt x="78" y="21"/>
                  <a:pt x="76" y="20"/>
                </a:cubicBezTo>
                <a:close/>
                <a:moveTo>
                  <a:pt x="35" y="37"/>
                </a:moveTo>
                <a:cubicBezTo>
                  <a:pt x="36" y="32"/>
                  <a:pt x="36" y="32"/>
                  <a:pt x="36" y="32"/>
                </a:cubicBezTo>
                <a:cubicBezTo>
                  <a:pt x="46" y="34"/>
                  <a:pt x="46" y="34"/>
                  <a:pt x="46" y="34"/>
                </a:cubicBezTo>
                <a:cubicBezTo>
                  <a:pt x="45" y="39"/>
                  <a:pt x="45" y="39"/>
                  <a:pt x="45" y="39"/>
                </a:cubicBezTo>
                <a:lnTo>
                  <a:pt x="35" y="37"/>
                </a:lnTo>
                <a:close/>
                <a:moveTo>
                  <a:pt x="44" y="44"/>
                </a:moveTo>
                <a:cubicBezTo>
                  <a:pt x="43" y="49"/>
                  <a:pt x="43" y="49"/>
                  <a:pt x="43" y="49"/>
                </a:cubicBezTo>
                <a:cubicBezTo>
                  <a:pt x="33" y="47"/>
                  <a:pt x="33" y="47"/>
                  <a:pt x="33" y="47"/>
                </a:cubicBezTo>
                <a:cubicBezTo>
                  <a:pt x="34" y="42"/>
                  <a:pt x="34" y="42"/>
                  <a:pt x="34" y="42"/>
                </a:cubicBezTo>
                <a:lnTo>
                  <a:pt x="44" y="44"/>
                </a:lnTo>
                <a:close/>
                <a:moveTo>
                  <a:pt x="37" y="28"/>
                </a:moveTo>
                <a:cubicBezTo>
                  <a:pt x="38" y="23"/>
                  <a:pt x="38" y="23"/>
                  <a:pt x="38" y="23"/>
                </a:cubicBezTo>
                <a:cubicBezTo>
                  <a:pt x="48" y="25"/>
                  <a:pt x="48" y="25"/>
                  <a:pt x="48" y="25"/>
                </a:cubicBezTo>
                <a:cubicBezTo>
                  <a:pt x="47" y="29"/>
                  <a:pt x="47" y="29"/>
                  <a:pt x="47" y="29"/>
                </a:cubicBezTo>
                <a:lnTo>
                  <a:pt x="37" y="28"/>
                </a:lnTo>
                <a:close/>
                <a:moveTo>
                  <a:pt x="22" y="19"/>
                </a:moveTo>
                <a:cubicBezTo>
                  <a:pt x="33" y="22"/>
                  <a:pt x="33" y="22"/>
                  <a:pt x="33" y="22"/>
                </a:cubicBezTo>
                <a:cubicBezTo>
                  <a:pt x="32" y="27"/>
                  <a:pt x="32" y="27"/>
                  <a:pt x="32" y="27"/>
                </a:cubicBezTo>
                <a:cubicBezTo>
                  <a:pt x="21" y="25"/>
                  <a:pt x="21" y="25"/>
                  <a:pt x="21" y="25"/>
                </a:cubicBezTo>
                <a:lnTo>
                  <a:pt x="22" y="19"/>
                </a:lnTo>
                <a:close/>
                <a:moveTo>
                  <a:pt x="21" y="30"/>
                </a:moveTo>
                <a:cubicBezTo>
                  <a:pt x="31" y="32"/>
                  <a:pt x="31" y="32"/>
                  <a:pt x="31" y="32"/>
                </a:cubicBezTo>
                <a:cubicBezTo>
                  <a:pt x="30" y="36"/>
                  <a:pt x="30" y="36"/>
                  <a:pt x="30" y="36"/>
                </a:cubicBezTo>
                <a:cubicBezTo>
                  <a:pt x="21" y="35"/>
                  <a:pt x="21" y="35"/>
                  <a:pt x="21" y="35"/>
                </a:cubicBezTo>
                <a:lnTo>
                  <a:pt x="21" y="30"/>
                </a:lnTo>
                <a:close/>
                <a:moveTo>
                  <a:pt x="20" y="40"/>
                </a:moveTo>
                <a:cubicBezTo>
                  <a:pt x="29" y="41"/>
                  <a:pt x="29" y="41"/>
                  <a:pt x="29" y="41"/>
                </a:cubicBezTo>
                <a:cubicBezTo>
                  <a:pt x="28" y="46"/>
                  <a:pt x="28" y="46"/>
                  <a:pt x="28" y="46"/>
                </a:cubicBezTo>
                <a:cubicBezTo>
                  <a:pt x="20" y="45"/>
                  <a:pt x="20" y="45"/>
                  <a:pt x="20" y="45"/>
                </a:cubicBezTo>
                <a:lnTo>
                  <a:pt x="20" y="40"/>
                </a:lnTo>
                <a:close/>
                <a:moveTo>
                  <a:pt x="54" y="52"/>
                </a:moveTo>
                <a:cubicBezTo>
                  <a:pt x="48" y="50"/>
                  <a:pt x="48" y="50"/>
                  <a:pt x="48" y="50"/>
                </a:cubicBezTo>
                <a:cubicBezTo>
                  <a:pt x="49" y="45"/>
                  <a:pt x="49" y="45"/>
                  <a:pt x="49" y="45"/>
                </a:cubicBezTo>
                <a:cubicBezTo>
                  <a:pt x="57" y="47"/>
                  <a:pt x="57" y="47"/>
                  <a:pt x="57" y="47"/>
                </a:cubicBezTo>
                <a:lnTo>
                  <a:pt x="54" y="52"/>
                </a:lnTo>
                <a:close/>
                <a:moveTo>
                  <a:pt x="59" y="42"/>
                </a:moveTo>
                <a:cubicBezTo>
                  <a:pt x="50" y="40"/>
                  <a:pt x="50" y="40"/>
                  <a:pt x="50" y="40"/>
                </a:cubicBezTo>
                <a:cubicBezTo>
                  <a:pt x="51" y="35"/>
                  <a:pt x="51" y="35"/>
                  <a:pt x="51" y="35"/>
                </a:cubicBezTo>
                <a:cubicBezTo>
                  <a:pt x="61" y="37"/>
                  <a:pt x="61" y="37"/>
                  <a:pt x="61" y="37"/>
                </a:cubicBezTo>
                <a:lnTo>
                  <a:pt x="59" y="42"/>
                </a:lnTo>
                <a:close/>
                <a:moveTo>
                  <a:pt x="64" y="33"/>
                </a:moveTo>
                <a:cubicBezTo>
                  <a:pt x="52" y="30"/>
                  <a:pt x="52" y="30"/>
                  <a:pt x="52" y="30"/>
                </a:cubicBezTo>
                <a:cubicBezTo>
                  <a:pt x="53" y="25"/>
                  <a:pt x="53" y="25"/>
                  <a:pt x="53" y="25"/>
                </a:cubicBezTo>
                <a:cubicBezTo>
                  <a:pt x="66" y="28"/>
                  <a:pt x="66" y="28"/>
                  <a:pt x="66" y="28"/>
                </a:cubicBezTo>
                <a:lnTo>
                  <a:pt x="64" y="33"/>
                </a:lnTo>
                <a:close/>
                <a:moveTo>
                  <a:pt x="9" y="66"/>
                </a:moveTo>
                <a:cubicBezTo>
                  <a:pt x="8" y="70"/>
                  <a:pt x="11" y="74"/>
                  <a:pt x="15" y="75"/>
                </a:cubicBezTo>
                <a:cubicBezTo>
                  <a:pt x="19" y="76"/>
                  <a:pt x="23" y="73"/>
                  <a:pt x="24" y="69"/>
                </a:cubicBezTo>
                <a:cubicBezTo>
                  <a:pt x="24" y="69"/>
                  <a:pt x="24" y="69"/>
                  <a:pt x="24" y="69"/>
                </a:cubicBezTo>
                <a:cubicBezTo>
                  <a:pt x="25" y="65"/>
                  <a:pt x="22" y="61"/>
                  <a:pt x="18" y="60"/>
                </a:cubicBezTo>
                <a:cubicBezTo>
                  <a:pt x="14" y="59"/>
                  <a:pt x="10" y="62"/>
                  <a:pt x="9" y="66"/>
                </a:cubicBezTo>
                <a:close/>
                <a:moveTo>
                  <a:pt x="39" y="72"/>
                </a:moveTo>
                <a:cubicBezTo>
                  <a:pt x="38" y="76"/>
                  <a:pt x="41" y="80"/>
                  <a:pt x="45" y="81"/>
                </a:cubicBezTo>
                <a:cubicBezTo>
                  <a:pt x="49" y="81"/>
                  <a:pt x="53" y="79"/>
                  <a:pt x="54" y="75"/>
                </a:cubicBezTo>
                <a:cubicBezTo>
                  <a:pt x="54" y="75"/>
                  <a:pt x="54" y="75"/>
                  <a:pt x="54" y="75"/>
                </a:cubicBezTo>
                <a:cubicBezTo>
                  <a:pt x="54" y="70"/>
                  <a:pt x="52" y="66"/>
                  <a:pt x="48" y="66"/>
                </a:cubicBezTo>
                <a:cubicBezTo>
                  <a:pt x="43" y="65"/>
                  <a:pt x="39" y="68"/>
                  <a:pt x="39" y="7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8" name="CustomShape 55"/>
          <p:cNvSpPr/>
          <p:nvPr/>
        </p:nvSpPr>
        <p:spPr>
          <a:xfrm>
            <a:off x="3776760" y="4192560"/>
            <a:ext cx="118440" cy="120240"/>
          </a:xfrm>
          <a:custGeom>
            <a:avLst/>
            <a:gdLst/>
            <a:ahLst/>
            <a:cxnLst/>
            <a:rect l="l" t="t" r="r" b="b"/>
            <a:pathLst>
              <a:path w="47" h="48">
                <a:moveTo>
                  <a:pt x="24" y="0"/>
                </a:moveTo>
                <a:cubicBezTo>
                  <a:pt x="11" y="0"/>
                  <a:pt x="0" y="11"/>
                  <a:pt x="0" y="24"/>
                </a:cubicBezTo>
                <a:cubicBezTo>
                  <a:pt x="0" y="37"/>
                  <a:pt x="11" y="48"/>
                  <a:pt x="24" y="48"/>
                </a:cubicBezTo>
                <a:cubicBezTo>
                  <a:pt x="37" y="48"/>
                  <a:pt x="47" y="37"/>
                  <a:pt x="47" y="24"/>
                </a:cubicBezTo>
                <a:cubicBezTo>
                  <a:pt x="47" y="11"/>
                  <a:pt x="37" y="0"/>
                  <a:pt x="24" y="0"/>
                </a:cubicBezTo>
                <a:close/>
                <a:moveTo>
                  <a:pt x="6" y="24"/>
                </a:moveTo>
                <a:cubicBezTo>
                  <a:pt x="6" y="14"/>
                  <a:pt x="14" y="6"/>
                  <a:pt x="24" y="6"/>
                </a:cubicBezTo>
                <a:cubicBezTo>
                  <a:pt x="24" y="42"/>
                  <a:pt x="24" y="42"/>
                  <a:pt x="24" y="42"/>
                </a:cubicBezTo>
                <a:cubicBezTo>
                  <a:pt x="14" y="42"/>
                  <a:pt x="6" y="34"/>
                  <a:pt x="6" y="2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9" name="CustomShape 56"/>
          <p:cNvSpPr/>
          <p:nvPr/>
        </p:nvSpPr>
        <p:spPr>
          <a:xfrm>
            <a:off x="3512520" y="3783960"/>
            <a:ext cx="300240" cy="292680"/>
          </a:xfrm>
          <a:custGeom>
            <a:avLst/>
            <a:gdLst/>
            <a:ahLst/>
            <a:cxnLst/>
            <a:rect l="l" t="t" r="r" b="b"/>
            <a:pathLst>
              <a:path w="119" h="116">
                <a:moveTo>
                  <a:pt x="22" y="19"/>
                </a:moveTo>
                <a:cubicBezTo>
                  <a:pt x="58" y="33"/>
                  <a:pt x="58" y="33"/>
                  <a:pt x="58" y="33"/>
                </a:cubicBezTo>
                <a:cubicBezTo>
                  <a:pt x="59" y="24"/>
                  <a:pt x="59" y="21"/>
                  <a:pt x="62" y="12"/>
                </a:cubicBezTo>
                <a:cubicBezTo>
                  <a:pt x="65" y="4"/>
                  <a:pt x="74" y="0"/>
                  <a:pt x="82" y="3"/>
                </a:cubicBezTo>
                <a:cubicBezTo>
                  <a:pt x="90" y="6"/>
                  <a:pt x="94" y="15"/>
                  <a:pt x="91" y="23"/>
                </a:cubicBezTo>
                <a:cubicBezTo>
                  <a:pt x="87" y="34"/>
                  <a:pt x="89" y="41"/>
                  <a:pt x="95" y="49"/>
                </a:cubicBezTo>
                <a:cubicBezTo>
                  <a:pt x="95" y="50"/>
                  <a:pt x="95" y="50"/>
                  <a:pt x="95" y="50"/>
                </a:cubicBezTo>
                <a:cubicBezTo>
                  <a:pt x="99" y="41"/>
                  <a:pt x="99" y="41"/>
                  <a:pt x="99" y="41"/>
                </a:cubicBezTo>
                <a:cubicBezTo>
                  <a:pt x="119" y="49"/>
                  <a:pt x="119" y="49"/>
                  <a:pt x="119" y="49"/>
                </a:cubicBezTo>
                <a:cubicBezTo>
                  <a:pt x="93" y="116"/>
                  <a:pt x="93" y="116"/>
                  <a:pt x="93" y="116"/>
                </a:cubicBezTo>
                <a:cubicBezTo>
                  <a:pt x="73" y="109"/>
                  <a:pt x="73" y="109"/>
                  <a:pt x="73" y="109"/>
                </a:cubicBezTo>
                <a:cubicBezTo>
                  <a:pt x="75" y="103"/>
                  <a:pt x="75" y="103"/>
                  <a:pt x="75" y="103"/>
                </a:cubicBezTo>
                <a:cubicBezTo>
                  <a:pt x="68" y="101"/>
                  <a:pt x="66" y="102"/>
                  <a:pt x="63" y="103"/>
                </a:cubicBezTo>
                <a:cubicBezTo>
                  <a:pt x="60" y="104"/>
                  <a:pt x="57" y="106"/>
                  <a:pt x="53" y="106"/>
                </a:cubicBezTo>
                <a:cubicBezTo>
                  <a:pt x="48" y="106"/>
                  <a:pt x="42" y="105"/>
                  <a:pt x="35" y="102"/>
                </a:cubicBezTo>
                <a:cubicBezTo>
                  <a:pt x="30" y="100"/>
                  <a:pt x="30" y="100"/>
                  <a:pt x="30" y="100"/>
                </a:cubicBezTo>
                <a:cubicBezTo>
                  <a:pt x="28" y="99"/>
                  <a:pt x="28" y="99"/>
                  <a:pt x="28" y="99"/>
                </a:cubicBezTo>
                <a:cubicBezTo>
                  <a:pt x="21" y="97"/>
                  <a:pt x="18" y="89"/>
                  <a:pt x="21" y="83"/>
                </a:cubicBezTo>
                <a:cubicBezTo>
                  <a:pt x="21" y="82"/>
                  <a:pt x="22" y="81"/>
                  <a:pt x="22" y="80"/>
                </a:cubicBezTo>
                <a:cubicBezTo>
                  <a:pt x="21" y="77"/>
                  <a:pt x="21" y="73"/>
                  <a:pt x="22" y="70"/>
                </a:cubicBezTo>
                <a:cubicBezTo>
                  <a:pt x="23" y="69"/>
                  <a:pt x="23" y="68"/>
                  <a:pt x="24" y="67"/>
                </a:cubicBezTo>
                <a:cubicBezTo>
                  <a:pt x="23" y="64"/>
                  <a:pt x="23" y="60"/>
                  <a:pt x="24" y="57"/>
                </a:cubicBezTo>
                <a:cubicBezTo>
                  <a:pt x="25" y="55"/>
                  <a:pt x="26" y="54"/>
                  <a:pt x="27" y="52"/>
                </a:cubicBezTo>
                <a:cubicBezTo>
                  <a:pt x="11" y="46"/>
                  <a:pt x="11" y="46"/>
                  <a:pt x="11" y="46"/>
                </a:cubicBezTo>
                <a:cubicBezTo>
                  <a:pt x="4" y="44"/>
                  <a:pt x="0" y="35"/>
                  <a:pt x="3" y="28"/>
                </a:cubicBezTo>
                <a:cubicBezTo>
                  <a:pt x="6" y="20"/>
                  <a:pt x="14" y="16"/>
                  <a:pt x="22" y="19"/>
                </a:cubicBezTo>
                <a:close/>
                <a:moveTo>
                  <a:pt x="86" y="106"/>
                </a:moveTo>
                <a:cubicBezTo>
                  <a:pt x="88" y="106"/>
                  <a:pt x="90" y="106"/>
                  <a:pt x="90" y="104"/>
                </a:cubicBezTo>
                <a:cubicBezTo>
                  <a:pt x="91" y="102"/>
                  <a:pt x="90" y="100"/>
                  <a:pt x="88" y="99"/>
                </a:cubicBezTo>
                <a:cubicBezTo>
                  <a:pt x="86" y="98"/>
                  <a:pt x="84" y="99"/>
                  <a:pt x="84" y="101"/>
                </a:cubicBezTo>
                <a:cubicBezTo>
                  <a:pt x="83" y="103"/>
                  <a:pt x="84" y="105"/>
                  <a:pt x="86" y="106"/>
                </a:cubicBezTo>
                <a:close/>
                <a:moveTo>
                  <a:pt x="15" y="40"/>
                </a:moveTo>
                <a:cubicBezTo>
                  <a:pt x="41" y="50"/>
                  <a:pt x="41" y="50"/>
                  <a:pt x="41" y="50"/>
                </a:cubicBezTo>
                <a:cubicBezTo>
                  <a:pt x="42" y="50"/>
                  <a:pt x="42" y="50"/>
                  <a:pt x="42" y="50"/>
                </a:cubicBezTo>
                <a:cubicBezTo>
                  <a:pt x="39" y="57"/>
                  <a:pt x="39" y="57"/>
                  <a:pt x="39" y="57"/>
                </a:cubicBezTo>
                <a:cubicBezTo>
                  <a:pt x="38" y="57"/>
                  <a:pt x="38" y="57"/>
                  <a:pt x="38" y="57"/>
                </a:cubicBezTo>
                <a:cubicBezTo>
                  <a:pt x="36" y="56"/>
                  <a:pt x="32" y="57"/>
                  <a:pt x="31" y="60"/>
                </a:cubicBezTo>
                <a:cubicBezTo>
                  <a:pt x="31" y="62"/>
                  <a:pt x="31" y="64"/>
                  <a:pt x="32" y="66"/>
                </a:cubicBezTo>
                <a:cubicBezTo>
                  <a:pt x="34" y="68"/>
                  <a:pt x="34" y="68"/>
                  <a:pt x="34" y="68"/>
                </a:cubicBezTo>
                <a:cubicBezTo>
                  <a:pt x="31" y="70"/>
                  <a:pt x="31" y="70"/>
                  <a:pt x="31" y="70"/>
                </a:cubicBezTo>
                <a:cubicBezTo>
                  <a:pt x="31" y="71"/>
                  <a:pt x="30" y="72"/>
                  <a:pt x="30" y="73"/>
                </a:cubicBezTo>
                <a:cubicBezTo>
                  <a:pt x="29" y="75"/>
                  <a:pt x="29" y="77"/>
                  <a:pt x="30" y="78"/>
                </a:cubicBezTo>
                <a:cubicBezTo>
                  <a:pt x="32" y="81"/>
                  <a:pt x="32" y="81"/>
                  <a:pt x="32" y="81"/>
                </a:cubicBezTo>
                <a:cubicBezTo>
                  <a:pt x="30" y="83"/>
                  <a:pt x="30" y="83"/>
                  <a:pt x="30" y="83"/>
                </a:cubicBezTo>
                <a:cubicBezTo>
                  <a:pt x="29" y="84"/>
                  <a:pt x="28" y="85"/>
                  <a:pt x="28" y="85"/>
                </a:cubicBezTo>
                <a:cubicBezTo>
                  <a:pt x="27" y="88"/>
                  <a:pt x="28" y="92"/>
                  <a:pt x="31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38" y="95"/>
                  <a:pt x="38" y="95"/>
                  <a:pt x="38" y="95"/>
                </a:cubicBezTo>
                <a:cubicBezTo>
                  <a:pt x="51" y="100"/>
                  <a:pt x="56" y="97"/>
                  <a:pt x="60" y="96"/>
                </a:cubicBezTo>
                <a:cubicBezTo>
                  <a:pt x="64" y="94"/>
                  <a:pt x="68" y="92"/>
                  <a:pt x="78" y="95"/>
                </a:cubicBezTo>
                <a:cubicBezTo>
                  <a:pt x="92" y="59"/>
                  <a:pt x="92" y="59"/>
                  <a:pt x="92" y="59"/>
                </a:cubicBezTo>
                <a:cubicBezTo>
                  <a:pt x="90" y="58"/>
                  <a:pt x="89" y="56"/>
                  <a:pt x="88" y="55"/>
                </a:cubicBezTo>
                <a:cubicBezTo>
                  <a:pt x="81" y="43"/>
                  <a:pt x="78" y="34"/>
                  <a:pt x="83" y="20"/>
                </a:cubicBezTo>
                <a:cubicBezTo>
                  <a:pt x="85" y="17"/>
                  <a:pt x="83" y="13"/>
                  <a:pt x="79" y="12"/>
                </a:cubicBezTo>
                <a:cubicBezTo>
                  <a:pt x="76" y="10"/>
                  <a:pt x="72" y="12"/>
                  <a:pt x="70" y="15"/>
                </a:cubicBezTo>
                <a:cubicBezTo>
                  <a:pt x="67" y="24"/>
                  <a:pt x="67" y="27"/>
                  <a:pt x="67" y="37"/>
                </a:cubicBezTo>
                <a:cubicBezTo>
                  <a:pt x="67" y="39"/>
                  <a:pt x="66" y="42"/>
                  <a:pt x="66" y="44"/>
                </a:cubicBezTo>
                <a:cubicBezTo>
                  <a:pt x="20" y="26"/>
                  <a:pt x="20" y="26"/>
                  <a:pt x="20" y="26"/>
                </a:cubicBezTo>
                <a:cubicBezTo>
                  <a:pt x="16" y="25"/>
                  <a:pt x="12" y="27"/>
                  <a:pt x="10" y="31"/>
                </a:cubicBezTo>
                <a:cubicBezTo>
                  <a:pt x="9" y="34"/>
                  <a:pt x="11" y="38"/>
                  <a:pt x="15" y="4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" name="CustomShape 57"/>
          <p:cNvSpPr/>
          <p:nvPr/>
        </p:nvSpPr>
        <p:spPr>
          <a:xfrm>
            <a:off x="3396240" y="4092840"/>
            <a:ext cx="363960" cy="318960"/>
          </a:xfrm>
          <a:custGeom>
            <a:avLst/>
            <a:gdLst/>
            <a:ahLst/>
            <a:cxnLst/>
            <a:rect l="l" t="t" r="r" b="b"/>
            <a:pathLst>
              <a:path w="144" h="126">
                <a:moveTo>
                  <a:pt x="144" y="41"/>
                </a:moveTo>
                <a:cubicBezTo>
                  <a:pt x="144" y="19"/>
                  <a:pt x="125" y="0"/>
                  <a:pt x="102" y="0"/>
                </a:cubicBezTo>
                <a:cubicBezTo>
                  <a:pt x="90" y="0"/>
                  <a:pt x="79" y="5"/>
                  <a:pt x="72" y="14"/>
                </a:cubicBezTo>
                <a:cubicBezTo>
                  <a:pt x="64" y="5"/>
                  <a:pt x="53" y="0"/>
                  <a:pt x="41" y="0"/>
                </a:cubicBezTo>
                <a:cubicBezTo>
                  <a:pt x="18" y="0"/>
                  <a:pt x="0" y="19"/>
                  <a:pt x="0" y="41"/>
                </a:cubicBezTo>
                <a:cubicBezTo>
                  <a:pt x="0" y="54"/>
                  <a:pt x="5" y="65"/>
                  <a:pt x="13" y="72"/>
                </a:cubicBezTo>
                <a:cubicBezTo>
                  <a:pt x="13" y="72"/>
                  <a:pt x="13" y="72"/>
                  <a:pt x="13" y="72"/>
                </a:cubicBezTo>
                <a:cubicBezTo>
                  <a:pt x="58" y="117"/>
                  <a:pt x="58" y="117"/>
                  <a:pt x="58" y="117"/>
                </a:cubicBezTo>
                <a:cubicBezTo>
                  <a:pt x="63" y="122"/>
                  <a:pt x="67" y="126"/>
                  <a:pt x="72" y="126"/>
                </a:cubicBezTo>
                <a:cubicBezTo>
                  <a:pt x="76" y="126"/>
                  <a:pt x="81" y="122"/>
                  <a:pt x="85" y="117"/>
                </a:cubicBezTo>
                <a:cubicBezTo>
                  <a:pt x="130" y="72"/>
                  <a:pt x="130" y="72"/>
                  <a:pt x="130" y="72"/>
                </a:cubicBezTo>
                <a:cubicBezTo>
                  <a:pt x="130" y="72"/>
                  <a:pt x="130" y="72"/>
                  <a:pt x="130" y="72"/>
                </a:cubicBezTo>
                <a:cubicBezTo>
                  <a:pt x="139" y="65"/>
                  <a:pt x="144" y="54"/>
                  <a:pt x="144" y="41"/>
                </a:cubicBezTo>
                <a:close/>
                <a:moveTo>
                  <a:pt x="118" y="59"/>
                </a:moveTo>
                <a:cubicBezTo>
                  <a:pt x="73" y="104"/>
                  <a:pt x="73" y="104"/>
                  <a:pt x="73" y="104"/>
                </a:cubicBezTo>
                <a:cubicBezTo>
                  <a:pt x="72" y="105"/>
                  <a:pt x="72" y="105"/>
                  <a:pt x="72" y="105"/>
                </a:cubicBezTo>
                <a:cubicBezTo>
                  <a:pt x="72" y="105"/>
                  <a:pt x="71" y="105"/>
                  <a:pt x="71" y="104"/>
                </a:cubicBezTo>
                <a:cubicBezTo>
                  <a:pt x="25" y="59"/>
                  <a:pt x="25" y="59"/>
                  <a:pt x="25" y="59"/>
                </a:cubicBezTo>
                <a:cubicBezTo>
                  <a:pt x="20" y="54"/>
                  <a:pt x="18" y="48"/>
                  <a:pt x="18" y="41"/>
                </a:cubicBezTo>
                <a:cubicBezTo>
                  <a:pt x="18" y="29"/>
                  <a:pt x="28" y="18"/>
                  <a:pt x="41" y="18"/>
                </a:cubicBezTo>
                <a:cubicBezTo>
                  <a:pt x="48" y="18"/>
                  <a:pt x="54" y="21"/>
                  <a:pt x="58" y="26"/>
                </a:cubicBezTo>
                <a:cubicBezTo>
                  <a:pt x="72" y="40"/>
                  <a:pt x="72" y="40"/>
                  <a:pt x="72" y="40"/>
                </a:cubicBezTo>
                <a:cubicBezTo>
                  <a:pt x="85" y="26"/>
                  <a:pt x="85" y="26"/>
                  <a:pt x="85" y="26"/>
                </a:cubicBezTo>
                <a:cubicBezTo>
                  <a:pt x="90" y="21"/>
                  <a:pt x="96" y="18"/>
                  <a:pt x="102" y="18"/>
                </a:cubicBezTo>
                <a:cubicBezTo>
                  <a:pt x="115" y="18"/>
                  <a:pt x="126" y="29"/>
                  <a:pt x="126" y="41"/>
                </a:cubicBezTo>
                <a:cubicBezTo>
                  <a:pt x="126" y="48"/>
                  <a:pt x="123" y="54"/>
                  <a:pt x="118" y="5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1" name="CustomShape 58"/>
          <p:cNvSpPr/>
          <p:nvPr/>
        </p:nvSpPr>
        <p:spPr>
          <a:xfrm>
            <a:off x="3445920" y="4437720"/>
            <a:ext cx="154440" cy="154440"/>
          </a:xfrm>
          <a:custGeom>
            <a:avLst/>
            <a:gdLst/>
            <a:ahLst/>
            <a:cxnLst/>
            <a:rect l="l" t="t" r="r" b="b"/>
            <a:pathLst>
              <a:path w="61" h="61">
                <a:moveTo>
                  <a:pt x="31" y="0"/>
                </a:moveTo>
                <a:cubicBezTo>
                  <a:pt x="14" y="0"/>
                  <a:pt x="0" y="14"/>
                  <a:pt x="0" y="30"/>
                </a:cubicBezTo>
                <a:cubicBezTo>
                  <a:pt x="0" y="47"/>
                  <a:pt x="14" y="61"/>
                  <a:pt x="31" y="61"/>
                </a:cubicBezTo>
                <a:cubicBezTo>
                  <a:pt x="47" y="61"/>
                  <a:pt x="61" y="47"/>
                  <a:pt x="61" y="30"/>
                </a:cubicBezTo>
                <a:cubicBezTo>
                  <a:pt x="61" y="14"/>
                  <a:pt x="47" y="0"/>
                  <a:pt x="31" y="0"/>
                </a:cubicBezTo>
                <a:close/>
                <a:moveTo>
                  <a:pt x="31" y="55"/>
                </a:moveTo>
                <a:cubicBezTo>
                  <a:pt x="17" y="55"/>
                  <a:pt x="6" y="44"/>
                  <a:pt x="6" y="30"/>
                </a:cubicBezTo>
                <a:cubicBezTo>
                  <a:pt x="6" y="17"/>
                  <a:pt x="17" y="6"/>
                  <a:pt x="31" y="6"/>
                </a:cubicBezTo>
                <a:cubicBezTo>
                  <a:pt x="44" y="6"/>
                  <a:pt x="55" y="17"/>
                  <a:pt x="55" y="30"/>
                </a:cubicBezTo>
                <a:cubicBezTo>
                  <a:pt x="55" y="44"/>
                  <a:pt x="44" y="55"/>
                  <a:pt x="31" y="55"/>
                </a:cubicBezTo>
                <a:close/>
                <a:moveTo>
                  <a:pt x="27" y="15"/>
                </a:moveTo>
                <a:cubicBezTo>
                  <a:pt x="34" y="15"/>
                  <a:pt x="34" y="15"/>
                  <a:pt x="34" y="15"/>
                </a:cubicBezTo>
                <a:cubicBezTo>
                  <a:pt x="34" y="23"/>
                  <a:pt x="34" y="23"/>
                  <a:pt x="34" y="23"/>
                </a:cubicBezTo>
                <a:cubicBezTo>
                  <a:pt x="27" y="23"/>
                  <a:pt x="27" y="23"/>
                  <a:pt x="27" y="23"/>
                </a:cubicBezTo>
                <a:lnTo>
                  <a:pt x="27" y="15"/>
                </a:lnTo>
                <a:close/>
                <a:moveTo>
                  <a:pt x="38" y="46"/>
                </a:moveTo>
                <a:cubicBezTo>
                  <a:pt x="23" y="46"/>
                  <a:pt x="23" y="46"/>
                  <a:pt x="23" y="46"/>
                </a:cubicBezTo>
                <a:cubicBezTo>
                  <a:pt x="23" y="42"/>
                  <a:pt x="23" y="42"/>
                  <a:pt x="23" y="42"/>
                </a:cubicBezTo>
                <a:cubicBezTo>
                  <a:pt x="27" y="42"/>
                  <a:pt x="27" y="42"/>
                  <a:pt x="27" y="42"/>
                </a:cubicBezTo>
                <a:cubicBezTo>
                  <a:pt x="27" y="30"/>
                  <a:pt x="27" y="30"/>
                  <a:pt x="27" y="30"/>
                </a:cubicBezTo>
                <a:cubicBezTo>
                  <a:pt x="23" y="30"/>
                  <a:pt x="23" y="30"/>
                  <a:pt x="23" y="30"/>
                </a:cubicBezTo>
                <a:cubicBezTo>
                  <a:pt x="23" y="27"/>
                  <a:pt x="23" y="27"/>
                  <a:pt x="23" y="27"/>
                </a:cubicBezTo>
                <a:cubicBezTo>
                  <a:pt x="34" y="27"/>
                  <a:pt x="34" y="27"/>
                  <a:pt x="34" y="27"/>
                </a:cubicBezTo>
                <a:cubicBezTo>
                  <a:pt x="34" y="42"/>
                  <a:pt x="34" y="42"/>
                  <a:pt x="34" y="42"/>
                </a:cubicBezTo>
                <a:cubicBezTo>
                  <a:pt x="38" y="42"/>
                  <a:pt x="38" y="42"/>
                  <a:pt x="38" y="42"/>
                </a:cubicBezTo>
                <a:lnTo>
                  <a:pt x="38" y="46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2" name="CustomShape 59"/>
          <p:cNvSpPr/>
          <p:nvPr/>
        </p:nvSpPr>
        <p:spPr>
          <a:xfrm>
            <a:off x="3484800" y="4697280"/>
            <a:ext cx="236520" cy="238320"/>
          </a:xfrm>
          <a:custGeom>
            <a:avLst/>
            <a:gdLst/>
            <a:ahLst/>
            <a:cxnLst/>
            <a:rect l="l" t="t" r="r" b="b"/>
            <a:pathLst>
              <a:path w="94" h="94">
                <a:moveTo>
                  <a:pt x="85" y="20"/>
                </a:moveTo>
                <a:cubicBezTo>
                  <a:pt x="37" y="2"/>
                  <a:pt x="37" y="2"/>
                  <a:pt x="37" y="2"/>
                </a:cubicBezTo>
                <a:cubicBezTo>
                  <a:pt x="30" y="0"/>
                  <a:pt x="23" y="3"/>
                  <a:pt x="20" y="10"/>
                </a:cubicBezTo>
                <a:cubicBezTo>
                  <a:pt x="2" y="57"/>
                  <a:pt x="2" y="57"/>
                  <a:pt x="2" y="57"/>
                </a:cubicBezTo>
                <a:cubicBezTo>
                  <a:pt x="0" y="64"/>
                  <a:pt x="3" y="71"/>
                  <a:pt x="10" y="74"/>
                </a:cubicBezTo>
                <a:cubicBezTo>
                  <a:pt x="57" y="92"/>
                  <a:pt x="57" y="92"/>
                  <a:pt x="57" y="92"/>
                </a:cubicBezTo>
                <a:cubicBezTo>
                  <a:pt x="64" y="94"/>
                  <a:pt x="71" y="91"/>
                  <a:pt x="74" y="84"/>
                </a:cubicBezTo>
                <a:cubicBezTo>
                  <a:pt x="92" y="37"/>
                  <a:pt x="92" y="37"/>
                  <a:pt x="92" y="37"/>
                </a:cubicBezTo>
                <a:cubicBezTo>
                  <a:pt x="94" y="30"/>
                  <a:pt x="91" y="23"/>
                  <a:pt x="85" y="20"/>
                </a:cubicBezTo>
                <a:close/>
                <a:moveTo>
                  <a:pt x="36" y="38"/>
                </a:moveTo>
                <a:cubicBezTo>
                  <a:pt x="62" y="47"/>
                  <a:pt x="62" y="47"/>
                  <a:pt x="62" y="47"/>
                </a:cubicBezTo>
                <a:cubicBezTo>
                  <a:pt x="62" y="49"/>
                  <a:pt x="61" y="51"/>
                  <a:pt x="61" y="52"/>
                </a:cubicBezTo>
                <a:cubicBezTo>
                  <a:pt x="58" y="60"/>
                  <a:pt x="49" y="64"/>
                  <a:pt x="42" y="61"/>
                </a:cubicBezTo>
                <a:cubicBezTo>
                  <a:pt x="34" y="58"/>
                  <a:pt x="31" y="49"/>
                  <a:pt x="33" y="42"/>
                </a:cubicBezTo>
                <a:cubicBezTo>
                  <a:pt x="34" y="40"/>
                  <a:pt x="35" y="39"/>
                  <a:pt x="36" y="38"/>
                </a:cubicBezTo>
                <a:close/>
                <a:moveTo>
                  <a:pt x="76" y="53"/>
                </a:moveTo>
                <a:cubicBezTo>
                  <a:pt x="69" y="71"/>
                  <a:pt x="69" y="71"/>
                  <a:pt x="69" y="71"/>
                </a:cubicBezTo>
                <a:cubicBezTo>
                  <a:pt x="66" y="80"/>
                  <a:pt x="66" y="80"/>
                  <a:pt x="66" y="80"/>
                </a:cubicBezTo>
                <a:cubicBezTo>
                  <a:pt x="65" y="82"/>
                  <a:pt x="62" y="83"/>
                  <a:pt x="59" y="82"/>
                </a:cubicBezTo>
                <a:cubicBezTo>
                  <a:pt x="15" y="65"/>
                  <a:pt x="15" y="65"/>
                  <a:pt x="15" y="65"/>
                </a:cubicBezTo>
                <a:cubicBezTo>
                  <a:pt x="12" y="64"/>
                  <a:pt x="11" y="62"/>
                  <a:pt x="12" y="59"/>
                </a:cubicBezTo>
                <a:cubicBezTo>
                  <a:pt x="15" y="50"/>
                  <a:pt x="15" y="50"/>
                  <a:pt x="15" y="50"/>
                </a:cubicBezTo>
                <a:cubicBezTo>
                  <a:pt x="22" y="32"/>
                  <a:pt x="22" y="32"/>
                  <a:pt x="22" y="32"/>
                </a:cubicBezTo>
                <a:cubicBezTo>
                  <a:pt x="22" y="32"/>
                  <a:pt x="22" y="32"/>
                  <a:pt x="22" y="32"/>
                </a:cubicBezTo>
                <a:cubicBezTo>
                  <a:pt x="29" y="35"/>
                  <a:pt x="29" y="35"/>
                  <a:pt x="29" y="35"/>
                </a:cubicBezTo>
                <a:cubicBezTo>
                  <a:pt x="28" y="36"/>
                  <a:pt x="27" y="38"/>
                  <a:pt x="27" y="39"/>
                </a:cubicBezTo>
                <a:cubicBezTo>
                  <a:pt x="23" y="51"/>
                  <a:pt x="28" y="63"/>
                  <a:pt x="39" y="67"/>
                </a:cubicBezTo>
                <a:cubicBezTo>
                  <a:pt x="51" y="72"/>
                  <a:pt x="63" y="66"/>
                  <a:pt x="67" y="55"/>
                </a:cubicBezTo>
                <a:cubicBezTo>
                  <a:pt x="68" y="53"/>
                  <a:pt x="68" y="52"/>
                  <a:pt x="69" y="50"/>
                </a:cubicBezTo>
                <a:cubicBezTo>
                  <a:pt x="76" y="53"/>
                  <a:pt x="76" y="53"/>
                  <a:pt x="76" y="53"/>
                </a:cubicBezTo>
                <a:close/>
                <a:moveTo>
                  <a:pt x="82" y="37"/>
                </a:moveTo>
                <a:cubicBezTo>
                  <a:pt x="81" y="38"/>
                  <a:pt x="80" y="39"/>
                  <a:pt x="79" y="38"/>
                </a:cubicBezTo>
                <a:cubicBezTo>
                  <a:pt x="74" y="37"/>
                  <a:pt x="74" y="37"/>
                  <a:pt x="74" y="37"/>
                </a:cubicBezTo>
                <a:cubicBezTo>
                  <a:pt x="73" y="36"/>
                  <a:pt x="72" y="35"/>
                  <a:pt x="73" y="34"/>
                </a:cubicBezTo>
                <a:cubicBezTo>
                  <a:pt x="74" y="29"/>
                  <a:pt x="74" y="29"/>
                  <a:pt x="74" y="29"/>
                </a:cubicBezTo>
                <a:cubicBezTo>
                  <a:pt x="75" y="28"/>
                  <a:pt x="76" y="27"/>
                  <a:pt x="77" y="28"/>
                </a:cubicBezTo>
                <a:cubicBezTo>
                  <a:pt x="82" y="29"/>
                  <a:pt x="82" y="29"/>
                  <a:pt x="82" y="29"/>
                </a:cubicBezTo>
                <a:cubicBezTo>
                  <a:pt x="83" y="30"/>
                  <a:pt x="84" y="31"/>
                  <a:pt x="83" y="33"/>
                </a:cubicBezTo>
                <a:lnTo>
                  <a:pt x="82" y="3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3" name="CustomShape 60"/>
          <p:cNvSpPr/>
          <p:nvPr/>
        </p:nvSpPr>
        <p:spPr>
          <a:xfrm>
            <a:off x="3632400" y="3616200"/>
            <a:ext cx="132480" cy="132480"/>
          </a:xfrm>
          <a:custGeom>
            <a:avLst/>
            <a:gdLst/>
            <a:ahLst/>
            <a:cxnLst/>
            <a:rect l="l" t="t" r="r" b="b"/>
            <a:pathLst>
              <a:path w="53" h="53">
                <a:moveTo>
                  <a:pt x="44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9"/>
                  <a:pt x="4" y="53"/>
                  <a:pt x="9" y="53"/>
                </a:cubicBezTo>
                <a:cubicBezTo>
                  <a:pt x="44" y="53"/>
                  <a:pt x="44" y="53"/>
                  <a:pt x="44" y="53"/>
                </a:cubicBezTo>
                <a:cubicBezTo>
                  <a:pt x="49" y="53"/>
                  <a:pt x="53" y="49"/>
                  <a:pt x="53" y="44"/>
                </a:cubicBezTo>
                <a:cubicBezTo>
                  <a:pt x="53" y="9"/>
                  <a:pt x="53" y="9"/>
                  <a:pt x="53" y="9"/>
                </a:cubicBezTo>
                <a:cubicBezTo>
                  <a:pt x="53" y="4"/>
                  <a:pt x="49" y="0"/>
                  <a:pt x="44" y="0"/>
                </a:cubicBezTo>
                <a:close/>
                <a:moveTo>
                  <a:pt x="20" y="43"/>
                </a:moveTo>
                <a:cubicBezTo>
                  <a:pt x="13" y="43"/>
                  <a:pt x="13" y="43"/>
                  <a:pt x="13" y="43"/>
                </a:cubicBezTo>
                <a:cubicBezTo>
                  <a:pt x="13" y="20"/>
                  <a:pt x="13" y="20"/>
                  <a:pt x="13" y="20"/>
                </a:cubicBezTo>
                <a:cubicBezTo>
                  <a:pt x="20" y="20"/>
                  <a:pt x="20" y="20"/>
                  <a:pt x="20" y="20"/>
                </a:cubicBezTo>
                <a:lnTo>
                  <a:pt x="20" y="43"/>
                </a:lnTo>
                <a:close/>
                <a:moveTo>
                  <a:pt x="17" y="16"/>
                </a:moveTo>
                <a:cubicBezTo>
                  <a:pt x="15" y="16"/>
                  <a:pt x="13" y="15"/>
                  <a:pt x="13" y="13"/>
                </a:cubicBezTo>
                <a:cubicBezTo>
                  <a:pt x="13" y="11"/>
                  <a:pt x="15" y="10"/>
                  <a:pt x="17" y="10"/>
                </a:cubicBezTo>
                <a:cubicBezTo>
                  <a:pt x="18" y="10"/>
                  <a:pt x="20" y="11"/>
                  <a:pt x="20" y="13"/>
                </a:cubicBezTo>
                <a:cubicBezTo>
                  <a:pt x="20" y="15"/>
                  <a:pt x="18" y="16"/>
                  <a:pt x="17" y="16"/>
                </a:cubicBezTo>
                <a:close/>
                <a:moveTo>
                  <a:pt x="43" y="43"/>
                </a:moveTo>
                <a:cubicBezTo>
                  <a:pt x="37" y="43"/>
                  <a:pt x="37" y="43"/>
                  <a:pt x="37" y="43"/>
                </a:cubicBezTo>
                <a:cubicBezTo>
                  <a:pt x="37" y="30"/>
                  <a:pt x="37" y="30"/>
                  <a:pt x="37" y="30"/>
                </a:cubicBezTo>
                <a:cubicBezTo>
                  <a:pt x="37" y="28"/>
                  <a:pt x="35" y="26"/>
                  <a:pt x="33" y="26"/>
                </a:cubicBezTo>
                <a:cubicBezTo>
                  <a:pt x="31" y="26"/>
                  <a:pt x="30" y="28"/>
                  <a:pt x="30" y="30"/>
                </a:cubicBezTo>
                <a:cubicBezTo>
                  <a:pt x="30" y="43"/>
                  <a:pt x="30" y="43"/>
                  <a:pt x="30" y="43"/>
                </a:cubicBezTo>
                <a:cubicBezTo>
                  <a:pt x="23" y="43"/>
                  <a:pt x="23" y="43"/>
                  <a:pt x="23" y="43"/>
                </a:cubicBezTo>
                <a:cubicBezTo>
                  <a:pt x="23" y="20"/>
                  <a:pt x="23" y="20"/>
                  <a:pt x="23" y="20"/>
                </a:cubicBezTo>
                <a:cubicBezTo>
                  <a:pt x="30" y="20"/>
                  <a:pt x="30" y="20"/>
                  <a:pt x="30" y="20"/>
                </a:cubicBezTo>
                <a:cubicBezTo>
                  <a:pt x="30" y="24"/>
                  <a:pt x="30" y="24"/>
                  <a:pt x="30" y="24"/>
                </a:cubicBezTo>
                <a:cubicBezTo>
                  <a:pt x="31" y="22"/>
                  <a:pt x="33" y="20"/>
                  <a:pt x="36" y="20"/>
                </a:cubicBezTo>
                <a:cubicBezTo>
                  <a:pt x="40" y="20"/>
                  <a:pt x="43" y="23"/>
                  <a:pt x="43" y="28"/>
                </a:cubicBezTo>
                <a:lnTo>
                  <a:pt x="43" y="43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4" name="CustomShape 61"/>
          <p:cNvSpPr/>
          <p:nvPr/>
        </p:nvSpPr>
        <p:spPr>
          <a:xfrm>
            <a:off x="3515760" y="3431160"/>
            <a:ext cx="244440" cy="152640"/>
          </a:xfrm>
          <a:custGeom>
            <a:avLst/>
            <a:gdLst/>
            <a:ahLst/>
            <a:cxnLst/>
            <a:rect l="l" t="t" r="r" b="b"/>
            <a:pathLst>
              <a:path w="158" h="99">
                <a:moveTo>
                  <a:pt x="49" y="70"/>
                </a:moveTo>
                <a:lnTo>
                  <a:pt x="49" y="39"/>
                </a:lnTo>
                <a:lnTo>
                  <a:pt x="78" y="39"/>
                </a:lnTo>
                <a:lnTo>
                  <a:pt x="39" y="0"/>
                </a:lnTo>
                <a:lnTo>
                  <a:pt x="0" y="39"/>
                </a:lnTo>
                <a:lnTo>
                  <a:pt x="29" y="39"/>
                </a:lnTo>
                <a:lnTo>
                  <a:pt x="29" y="89"/>
                </a:lnTo>
                <a:lnTo>
                  <a:pt x="88" y="89"/>
                </a:lnTo>
                <a:lnTo>
                  <a:pt x="68" y="70"/>
                </a:lnTo>
                <a:lnTo>
                  <a:pt x="49" y="70"/>
                </a:lnTo>
                <a:close/>
                <a:moveTo>
                  <a:pt x="129" y="58"/>
                </a:moveTo>
                <a:lnTo>
                  <a:pt x="129" y="9"/>
                </a:lnTo>
                <a:lnTo>
                  <a:pt x="68" y="9"/>
                </a:lnTo>
                <a:lnTo>
                  <a:pt x="88" y="29"/>
                </a:lnTo>
                <a:lnTo>
                  <a:pt x="107" y="29"/>
                </a:lnTo>
                <a:lnTo>
                  <a:pt x="107" y="58"/>
                </a:lnTo>
                <a:lnTo>
                  <a:pt x="78" y="58"/>
                </a:lnTo>
                <a:lnTo>
                  <a:pt x="119" y="99"/>
                </a:lnTo>
                <a:lnTo>
                  <a:pt x="158" y="58"/>
                </a:lnTo>
                <a:lnTo>
                  <a:pt x="129" y="5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5" name="CustomShape 62"/>
          <p:cNvSpPr/>
          <p:nvPr/>
        </p:nvSpPr>
        <p:spPr>
          <a:xfrm>
            <a:off x="3725640" y="2615760"/>
            <a:ext cx="253800" cy="255240"/>
          </a:xfrm>
          <a:custGeom>
            <a:avLst/>
            <a:gdLst/>
            <a:ahLst/>
            <a:cxnLst/>
            <a:rect l="l" t="t" r="r" b="b"/>
            <a:pathLst>
              <a:path w="100" h="101">
                <a:moveTo>
                  <a:pt x="96" y="85"/>
                </a:moveTo>
                <a:cubicBezTo>
                  <a:pt x="73" y="65"/>
                  <a:pt x="73" y="65"/>
                  <a:pt x="73" y="65"/>
                </a:cubicBezTo>
                <a:cubicBezTo>
                  <a:pt x="70" y="62"/>
                  <a:pt x="68" y="61"/>
                  <a:pt x="66" y="62"/>
                </a:cubicBezTo>
                <a:cubicBezTo>
                  <a:pt x="71" y="55"/>
                  <a:pt x="74" y="47"/>
                  <a:pt x="74" y="37"/>
                </a:cubicBezTo>
                <a:cubicBezTo>
                  <a:pt x="74" y="17"/>
                  <a:pt x="58" y="0"/>
                  <a:pt x="37" y="0"/>
                </a:cubicBezTo>
                <a:cubicBezTo>
                  <a:pt x="17" y="0"/>
                  <a:pt x="0" y="17"/>
                  <a:pt x="0" y="37"/>
                </a:cubicBezTo>
                <a:cubicBezTo>
                  <a:pt x="0" y="58"/>
                  <a:pt x="17" y="75"/>
                  <a:pt x="37" y="75"/>
                </a:cubicBezTo>
                <a:cubicBezTo>
                  <a:pt x="46" y="75"/>
                  <a:pt x="55" y="71"/>
                  <a:pt x="61" y="66"/>
                </a:cubicBezTo>
                <a:cubicBezTo>
                  <a:pt x="61" y="68"/>
                  <a:pt x="62" y="70"/>
                  <a:pt x="64" y="73"/>
                </a:cubicBezTo>
                <a:cubicBezTo>
                  <a:pt x="84" y="96"/>
                  <a:pt x="84" y="96"/>
                  <a:pt x="84" y="96"/>
                </a:cubicBezTo>
                <a:cubicBezTo>
                  <a:pt x="88" y="100"/>
                  <a:pt x="94" y="101"/>
                  <a:pt x="97" y="97"/>
                </a:cubicBezTo>
                <a:cubicBezTo>
                  <a:pt x="100" y="94"/>
                  <a:pt x="100" y="88"/>
                  <a:pt x="96" y="85"/>
                </a:cubicBezTo>
                <a:close/>
                <a:moveTo>
                  <a:pt x="37" y="62"/>
                </a:moveTo>
                <a:cubicBezTo>
                  <a:pt x="23" y="62"/>
                  <a:pt x="12" y="51"/>
                  <a:pt x="12" y="37"/>
                </a:cubicBezTo>
                <a:cubicBezTo>
                  <a:pt x="12" y="24"/>
                  <a:pt x="23" y="12"/>
                  <a:pt x="37" y="12"/>
                </a:cubicBezTo>
                <a:cubicBezTo>
                  <a:pt x="51" y="12"/>
                  <a:pt x="62" y="24"/>
                  <a:pt x="62" y="37"/>
                </a:cubicBezTo>
                <a:cubicBezTo>
                  <a:pt x="62" y="51"/>
                  <a:pt x="51" y="62"/>
                  <a:pt x="37" y="6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" name="CustomShape 63"/>
          <p:cNvSpPr/>
          <p:nvPr/>
        </p:nvSpPr>
        <p:spPr>
          <a:xfrm>
            <a:off x="3464640" y="2584440"/>
            <a:ext cx="312840" cy="303480"/>
          </a:xfrm>
          <a:custGeom>
            <a:avLst/>
            <a:gdLst/>
            <a:ahLst/>
            <a:cxnLst/>
            <a:rect l="l" t="t" r="r" b="b"/>
            <a:pathLst>
              <a:path w="124" h="120">
                <a:moveTo>
                  <a:pt x="78" y="84"/>
                </a:moveTo>
                <a:cubicBezTo>
                  <a:pt x="75" y="84"/>
                  <a:pt x="75" y="75"/>
                  <a:pt x="75" y="75"/>
                </a:cubicBezTo>
                <a:cubicBezTo>
                  <a:pt x="75" y="75"/>
                  <a:pt x="84" y="66"/>
                  <a:pt x="86" y="54"/>
                </a:cubicBezTo>
                <a:cubicBezTo>
                  <a:pt x="91" y="54"/>
                  <a:pt x="94" y="42"/>
                  <a:pt x="89" y="37"/>
                </a:cubicBezTo>
                <a:cubicBezTo>
                  <a:pt x="89" y="32"/>
                  <a:pt x="96" y="0"/>
                  <a:pt x="62" y="0"/>
                </a:cubicBezTo>
                <a:cubicBezTo>
                  <a:pt x="29" y="0"/>
                  <a:pt x="36" y="32"/>
                  <a:pt x="36" y="37"/>
                </a:cubicBezTo>
                <a:cubicBezTo>
                  <a:pt x="31" y="42"/>
                  <a:pt x="34" y="54"/>
                  <a:pt x="39" y="54"/>
                </a:cubicBezTo>
                <a:cubicBezTo>
                  <a:pt x="41" y="66"/>
                  <a:pt x="50" y="75"/>
                  <a:pt x="50" y="75"/>
                </a:cubicBezTo>
                <a:cubicBezTo>
                  <a:pt x="50" y="75"/>
                  <a:pt x="50" y="84"/>
                  <a:pt x="47" y="84"/>
                </a:cubicBezTo>
                <a:cubicBezTo>
                  <a:pt x="37" y="86"/>
                  <a:pt x="0" y="102"/>
                  <a:pt x="0" y="120"/>
                </a:cubicBezTo>
                <a:cubicBezTo>
                  <a:pt x="62" y="120"/>
                  <a:pt x="62" y="120"/>
                  <a:pt x="62" y="120"/>
                </a:cubicBezTo>
                <a:cubicBezTo>
                  <a:pt x="124" y="120"/>
                  <a:pt x="124" y="120"/>
                  <a:pt x="124" y="120"/>
                </a:cubicBezTo>
                <a:cubicBezTo>
                  <a:pt x="124" y="102"/>
                  <a:pt x="88" y="86"/>
                  <a:pt x="78" y="8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" name="CustomShape 64"/>
          <p:cNvSpPr/>
          <p:nvPr/>
        </p:nvSpPr>
        <p:spPr>
          <a:xfrm>
            <a:off x="3525120" y="4946040"/>
            <a:ext cx="102960" cy="163440"/>
          </a:xfrm>
          <a:custGeom>
            <a:avLst/>
            <a:gdLst/>
            <a:ahLst/>
            <a:cxnLst/>
            <a:rect l="l" t="t" r="r" b="b"/>
            <a:pathLst>
              <a:path w="41" h="65">
                <a:moveTo>
                  <a:pt x="21" y="0"/>
                </a:moveTo>
                <a:cubicBezTo>
                  <a:pt x="9" y="0"/>
                  <a:pt x="0" y="9"/>
                  <a:pt x="0" y="20"/>
                </a:cubicBezTo>
                <a:cubicBezTo>
                  <a:pt x="0" y="41"/>
                  <a:pt x="21" y="65"/>
                  <a:pt x="21" y="65"/>
                </a:cubicBezTo>
                <a:cubicBezTo>
                  <a:pt x="21" y="65"/>
                  <a:pt x="41" y="41"/>
                  <a:pt x="41" y="20"/>
                </a:cubicBezTo>
                <a:cubicBezTo>
                  <a:pt x="41" y="9"/>
                  <a:pt x="32" y="0"/>
                  <a:pt x="21" y="0"/>
                </a:cubicBezTo>
                <a:close/>
                <a:moveTo>
                  <a:pt x="21" y="33"/>
                </a:moveTo>
                <a:cubicBezTo>
                  <a:pt x="14" y="33"/>
                  <a:pt x="8" y="27"/>
                  <a:pt x="8" y="20"/>
                </a:cubicBezTo>
                <a:cubicBezTo>
                  <a:pt x="8" y="13"/>
                  <a:pt x="14" y="8"/>
                  <a:pt x="21" y="8"/>
                </a:cubicBezTo>
                <a:cubicBezTo>
                  <a:pt x="28" y="8"/>
                  <a:pt x="33" y="13"/>
                  <a:pt x="33" y="20"/>
                </a:cubicBezTo>
                <a:cubicBezTo>
                  <a:pt x="33" y="27"/>
                  <a:pt x="28" y="33"/>
                  <a:pt x="21" y="33"/>
                </a:cubicBezTo>
                <a:close/>
                <a:moveTo>
                  <a:pt x="13" y="20"/>
                </a:moveTo>
                <a:cubicBezTo>
                  <a:pt x="13" y="25"/>
                  <a:pt x="16" y="28"/>
                  <a:pt x="21" y="28"/>
                </a:cubicBezTo>
                <a:cubicBezTo>
                  <a:pt x="25" y="28"/>
                  <a:pt x="29" y="25"/>
                  <a:pt x="29" y="20"/>
                </a:cubicBezTo>
                <a:cubicBezTo>
                  <a:pt x="29" y="16"/>
                  <a:pt x="25" y="12"/>
                  <a:pt x="21" y="12"/>
                </a:cubicBezTo>
                <a:cubicBezTo>
                  <a:pt x="16" y="12"/>
                  <a:pt x="13" y="16"/>
                  <a:pt x="13" y="2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CustomShape 65"/>
          <p:cNvSpPr/>
          <p:nvPr/>
        </p:nvSpPr>
        <p:spPr>
          <a:xfrm>
            <a:off x="3411720" y="5123160"/>
            <a:ext cx="160560" cy="217800"/>
          </a:xfrm>
          <a:custGeom>
            <a:avLst/>
            <a:gdLst/>
            <a:ahLst/>
            <a:cxnLst/>
            <a:rect l="l" t="t" r="r" b="b"/>
            <a:pathLst>
              <a:path w="64" h="86">
                <a:moveTo>
                  <a:pt x="58" y="9"/>
                </a:moveTo>
                <a:cubicBezTo>
                  <a:pt x="24" y="1"/>
                  <a:pt x="24" y="1"/>
                  <a:pt x="24" y="1"/>
                </a:cubicBezTo>
                <a:cubicBezTo>
                  <a:pt x="21" y="0"/>
                  <a:pt x="17" y="3"/>
                  <a:pt x="16" y="7"/>
                </a:cubicBezTo>
                <a:cubicBezTo>
                  <a:pt x="1" y="68"/>
                  <a:pt x="1" y="68"/>
                  <a:pt x="1" y="68"/>
                </a:cubicBezTo>
                <a:cubicBezTo>
                  <a:pt x="0" y="72"/>
                  <a:pt x="2" y="76"/>
                  <a:pt x="6" y="77"/>
                </a:cubicBezTo>
                <a:cubicBezTo>
                  <a:pt x="39" y="85"/>
                  <a:pt x="39" y="85"/>
                  <a:pt x="39" y="85"/>
                </a:cubicBezTo>
                <a:cubicBezTo>
                  <a:pt x="43" y="86"/>
                  <a:pt x="47" y="84"/>
                  <a:pt x="48" y="80"/>
                </a:cubicBezTo>
                <a:cubicBezTo>
                  <a:pt x="63" y="18"/>
                  <a:pt x="63" y="18"/>
                  <a:pt x="63" y="18"/>
                </a:cubicBezTo>
                <a:cubicBezTo>
                  <a:pt x="64" y="14"/>
                  <a:pt x="61" y="10"/>
                  <a:pt x="58" y="9"/>
                </a:cubicBezTo>
                <a:close/>
                <a:moveTo>
                  <a:pt x="31" y="7"/>
                </a:moveTo>
                <a:cubicBezTo>
                  <a:pt x="50" y="11"/>
                  <a:pt x="50" y="11"/>
                  <a:pt x="50" y="11"/>
                </a:cubicBezTo>
                <a:cubicBezTo>
                  <a:pt x="49" y="14"/>
                  <a:pt x="49" y="14"/>
                  <a:pt x="49" y="14"/>
                </a:cubicBezTo>
                <a:cubicBezTo>
                  <a:pt x="30" y="9"/>
                  <a:pt x="30" y="9"/>
                  <a:pt x="30" y="9"/>
                </a:cubicBezTo>
                <a:lnTo>
                  <a:pt x="31" y="7"/>
                </a:lnTo>
                <a:close/>
                <a:moveTo>
                  <a:pt x="24" y="76"/>
                </a:moveTo>
                <a:cubicBezTo>
                  <a:pt x="21" y="76"/>
                  <a:pt x="19" y="73"/>
                  <a:pt x="20" y="71"/>
                </a:cubicBezTo>
                <a:cubicBezTo>
                  <a:pt x="21" y="68"/>
                  <a:pt x="23" y="66"/>
                  <a:pt x="26" y="67"/>
                </a:cubicBezTo>
                <a:cubicBezTo>
                  <a:pt x="29" y="68"/>
                  <a:pt x="30" y="70"/>
                  <a:pt x="30" y="73"/>
                </a:cubicBezTo>
                <a:cubicBezTo>
                  <a:pt x="29" y="75"/>
                  <a:pt x="26" y="77"/>
                  <a:pt x="24" y="76"/>
                </a:cubicBezTo>
                <a:close/>
                <a:moveTo>
                  <a:pt x="46" y="67"/>
                </a:moveTo>
                <a:cubicBezTo>
                  <a:pt x="8" y="58"/>
                  <a:pt x="8" y="58"/>
                  <a:pt x="8" y="58"/>
                </a:cubicBezTo>
                <a:cubicBezTo>
                  <a:pt x="20" y="10"/>
                  <a:pt x="20" y="10"/>
                  <a:pt x="20" y="10"/>
                </a:cubicBezTo>
                <a:cubicBezTo>
                  <a:pt x="58" y="19"/>
                  <a:pt x="58" y="19"/>
                  <a:pt x="58" y="19"/>
                </a:cubicBezTo>
                <a:lnTo>
                  <a:pt x="46" y="6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" name="CustomShape 66"/>
          <p:cNvSpPr/>
          <p:nvPr/>
        </p:nvSpPr>
        <p:spPr>
          <a:xfrm>
            <a:off x="3376080" y="3623760"/>
            <a:ext cx="216360" cy="163440"/>
          </a:xfrm>
          <a:custGeom>
            <a:avLst/>
            <a:gdLst/>
            <a:ahLst/>
            <a:cxnLst/>
            <a:rect l="l" t="t" r="r" b="b"/>
            <a:pathLst>
              <a:path w="86" h="65">
                <a:moveTo>
                  <a:pt x="75" y="11"/>
                </a:moveTo>
                <a:cubicBezTo>
                  <a:pt x="75" y="0"/>
                  <a:pt x="75" y="0"/>
                  <a:pt x="7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2"/>
                  <a:pt x="2" y="65"/>
                  <a:pt x="5" y="65"/>
                </a:cubicBezTo>
                <a:cubicBezTo>
                  <a:pt x="78" y="65"/>
                  <a:pt x="78" y="65"/>
                  <a:pt x="78" y="65"/>
                </a:cubicBezTo>
                <a:cubicBezTo>
                  <a:pt x="82" y="65"/>
                  <a:pt x="86" y="61"/>
                  <a:pt x="86" y="57"/>
                </a:cubicBezTo>
                <a:cubicBezTo>
                  <a:pt x="86" y="11"/>
                  <a:pt x="86" y="11"/>
                  <a:pt x="86" y="11"/>
                </a:cubicBezTo>
                <a:lnTo>
                  <a:pt x="75" y="11"/>
                </a:lnTo>
                <a:close/>
                <a:moveTo>
                  <a:pt x="70" y="60"/>
                </a:moveTo>
                <a:cubicBezTo>
                  <a:pt x="5" y="60"/>
                  <a:pt x="5" y="60"/>
                  <a:pt x="5" y="60"/>
                </a:cubicBezTo>
                <a:cubicBezTo>
                  <a:pt x="5" y="5"/>
                  <a:pt x="5" y="5"/>
                  <a:pt x="5" y="5"/>
                </a:cubicBezTo>
                <a:cubicBezTo>
                  <a:pt x="70" y="5"/>
                  <a:pt x="70" y="5"/>
                  <a:pt x="70" y="5"/>
                </a:cubicBezTo>
                <a:lnTo>
                  <a:pt x="70" y="60"/>
                </a:lnTo>
                <a:close/>
                <a:moveTo>
                  <a:pt x="10" y="16"/>
                </a:moveTo>
                <a:cubicBezTo>
                  <a:pt x="64" y="16"/>
                  <a:pt x="64" y="16"/>
                  <a:pt x="64" y="16"/>
                </a:cubicBezTo>
                <a:cubicBezTo>
                  <a:pt x="64" y="22"/>
                  <a:pt x="64" y="22"/>
                  <a:pt x="64" y="22"/>
                </a:cubicBezTo>
                <a:cubicBezTo>
                  <a:pt x="10" y="22"/>
                  <a:pt x="10" y="22"/>
                  <a:pt x="10" y="22"/>
                </a:cubicBezTo>
                <a:lnTo>
                  <a:pt x="10" y="16"/>
                </a:lnTo>
                <a:close/>
                <a:moveTo>
                  <a:pt x="43" y="27"/>
                </a:moveTo>
                <a:cubicBezTo>
                  <a:pt x="64" y="27"/>
                  <a:pt x="64" y="27"/>
                  <a:pt x="64" y="27"/>
                </a:cubicBezTo>
                <a:cubicBezTo>
                  <a:pt x="64" y="32"/>
                  <a:pt x="64" y="32"/>
                  <a:pt x="64" y="32"/>
                </a:cubicBezTo>
                <a:cubicBezTo>
                  <a:pt x="43" y="32"/>
                  <a:pt x="43" y="32"/>
                  <a:pt x="43" y="32"/>
                </a:cubicBezTo>
                <a:lnTo>
                  <a:pt x="43" y="27"/>
                </a:lnTo>
                <a:close/>
                <a:moveTo>
                  <a:pt x="43" y="38"/>
                </a:moveTo>
                <a:cubicBezTo>
                  <a:pt x="64" y="38"/>
                  <a:pt x="64" y="38"/>
                  <a:pt x="64" y="38"/>
                </a:cubicBezTo>
                <a:cubicBezTo>
                  <a:pt x="64" y="43"/>
                  <a:pt x="64" y="43"/>
                  <a:pt x="64" y="43"/>
                </a:cubicBezTo>
                <a:cubicBezTo>
                  <a:pt x="43" y="43"/>
                  <a:pt x="43" y="43"/>
                  <a:pt x="43" y="43"/>
                </a:cubicBezTo>
                <a:lnTo>
                  <a:pt x="43" y="38"/>
                </a:lnTo>
                <a:close/>
                <a:moveTo>
                  <a:pt x="43" y="49"/>
                </a:moveTo>
                <a:cubicBezTo>
                  <a:pt x="59" y="49"/>
                  <a:pt x="59" y="49"/>
                  <a:pt x="59" y="49"/>
                </a:cubicBezTo>
                <a:cubicBezTo>
                  <a:pt x="59" y="54"/>
                  <a:pt x="59" y="54"/>
                  <a:pt x="59" y="54"/>
                </a:cubicBezTo>
                <a:cubicBezTo>
                  <a:pt x="43" y="54"/>
                  <a:pt x="43" y="54"/>
                  <a:pt x="43" y="54"/>
                </a:cubicBezTo>
                <a:lnTo>
                  <a:pt x="43" y="49"/>
                </a:lnTo>
                <a:close/>
                <a:moveTo>
                  <a:pt x="10" y="27"/>
                </a:moveTo>
                <a:cubicBezTo>
                  <a:pt x="37" y="27"/>
                  <a:pt x="37" y="27"/>
                  <a:pt x="37" y="27"/>
                </a:cubicBezTo>
                <a:cubicBezTo>
                  <a:pt x="37" y="54"/>
                  <a:pt x="37" y="54"/>
                  <a:pt x="37" y="54"/>
                </a:cubicBezTo>
                <a:cubicBezTo>
                  <a:pt x="10" y="54"/>
                  <a:pt x="10" y="54"/>
                  <a:pt x="10" y="54"/>
                </a:cubicBezTo>
                <a:lnTo>
                  <a:pt x="10" y="2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" name="CustomShape 67"/>
          <p:cNvSpPr/>
          <p:nvPr/>
        </p:nvSpPr>
        <p:spPr>
          <a:xfrm>
            <a:off x="3609000" y="2932560"/>
            <a:ext cx="202320" cy="202320"/>
          </a:xfrm>
          <a:custGeom>
            <a:avLst/>
            <a:gdLst/>
            <a:ahLst/>
            <a:cxnLst/>
            <a:rect l="l" t="t" r="r" b="b"/>
            <a:pathLst>
              <a:path w="131" h="131">
                <a:moveTo>
                  <a:pt x="0" y="131"/>
                </a:moveTo>
                <a:lnTo>
                  <a:pt x="65" y="131"/>
                </a:lnTo>
                <a:lnTo>
                  <a:pt x="65" y="0"/>
                </a:lnTo>
                <a:lnTo>
                  <a:pt x="0" y="0"/>
                </a:lnTo>
                <a:lnTo>
                  <a:pt x="0" y="131"/>
                </a:lnTo>
                <a:close/>
                <a:moveTo>
                  <a:pt x="41" y="17"/>
                </a:moveTo>
                <a:lnTo>
                  <a:pt x="57" y="17"/>
                </a:lnTo>
                <a:lnTo>
                  <a:pt x="57" y="33"/>
                </a:lnTo>
                <a:lnTo>
                  <a:pt x="41" y="33"/>
                </a:lnTo>
                <a:lnTo>
                  <a:pt x="41" y="17"/>
                </a:lnTo>
                <a:close/>
                <a:moveTo>
                  <a:pt x="41" y="49"/>
                </a:moveTo>
                <a:lnTo>
                  <a:pt x="57" y="49"/>
                </a:lnTo>
                <a:lnTo>
                  <a:pt x="57" y="66"/>
                </a:lnTo>
                <a:lnTo>
                  <a:pt x="41" y="66"/>
                </a:lnTo>
                <a:lnTo>
                  <a:pt x="41" y="49"/>
                </a:lnTo>
                <a:close/>
                <a:moveTo>
                  <a:pt x="41" y="82"/>
                </a:moveTo>
                <a:lnTo>
                  <a:pt x="57" y="82"/>
                </a:lnTo>
                <a:lnTo>
                  <a:pt x="57" y="98"/>
                </a:lnTo>
                <a:lnTo>
                  <a:pt x="41" y="98"/>
                </a:lnTo>
                <a:lnTo>
                  <a:pt x="41" y="82"/>
                </a:lnTo>
                <a:close/>
                <a:moveTo>
                  <a:pt x="8" y="17"/>
                </a:moveTo>
                <a:lnTo>
                  <a:pt x="24" y="17"/>
                </a:lnTo>
                <a:lnTo>
                  <a:pt x="24" y="33"/>
                </a:lnTo>
                <a:lnTo>
                  <a:pt x="8" y="33"/>
                </a:lnTo>
                <a:lnTo>
                  <a:pt x="8" y="17"/>
                </a:lnTo>
                <a:close/>
                <a:moveTo>
                  <a:pt x="8" y="49"/>
                </a:moveTo>
                <a:lnTo>
                  <a:pt x="24" y="49"/>
                </a:lnTo>
                <a:lnTo>
                  <a:pt x="24" y="66"/>
                </a:lnTo>
                <a:lnTo>
                  <a:pt x="8" y="66"/>
                </a:lnTo>
                <a:lnTo>
                  <a:pt x="8" y="49"/>
                </a:lnTo>
                <a:close/>
                <a:moveTo>
                  <a:pt x="8" y="82"/>
                </a:moveTo>
                <a:lnTo>
                  <a:pt x="24" y="82"/>
                </a:lnTo>
                <a:lnTo>
                  <a:pt x="24" y="98"/>
                </a:lnTo>
                <a:lnTo>
                  <a:pt x="8" y="98"/>
                </a:lnTo>
                <a:lnTo>
                  <a:pt x="8" y="82"/>
                </a:lnTo>
                <a:close/>
                <a:moveTo>
                  <a:pt x="73" y="41"/>
                </a:moveTo>
                <a:lnTo>
                  <a:pt x="131" y="41"/>
                </a:lnTo>
                <a:lnTo>
                  <a:pt x="131" y="49"/>
                </a:lnTo>
                <a:lnTo>
                  <a:pt x="73" y="49"/>
                </a:lnTo>
                <a:lnTo>
                  <a:pt x="73" y="41"/>
                </a:lnTo>
                <a:close/>
                <a:moveTo>
                  <a:pt x="73" y="131"/>
                </a:moveTo>
                <a:lnTo>
                  <a:pt x="90" y="131"/>
                </a:lnTo>
                <a:lnTo>
                  <a:pt x="90" y="98"/>
                </a:lnTo>
                <a:lnTo>
                  <a:pt x="114" y="98"/>
                </a:lnTo>
                <a:lnTo>
                  <a:pt x="114" y="131"/>
                </a:lnTo>
                <a:lnTo>
                  <a:pt x="131" y="131"/>
                </a:lnTo>
                <a:lnTo>
                  <a:pt x="131" y="57"/>
                </a:lnTo>
                <a:lnTo>
                  <a:pt x="73" y="57"/>
                </a:lnTo>
                <a:lnTo>
                  <a:pt x="73" y="13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1" name="CustomShape 68"/>
          <p:cNvSpPr/>
          <p:nvPr/>
        </p:nvSpPr>
        <p:spPr>
          <a:xfrm>
            <a:off x="3568680" y="3180960"/>
            <a:ext cx="214920" cy="214920"/>
          </a:xfrm>
          <a:custGeom>
            <a:avLst/>
            <a:gdLst/>
            <a:ahLst/>
            <a:cxnLst/>
            <a:rect l="l" t="t" r="r" b="b"/>
            <a:pathLst>
              <a:path w="85" h="85">
                <a:moveTo>
                  <a:pt x="79" y="24"/>
                </a:moveTo>
                <a:cubicBezTo>
                  <a:pt x="61" y="6"/>
                  <a:pt x="61" y="6"/>
                  <a:pt x="61" y="6"/>
                </a:cubicBezTo>
                <a:cubicBezTo>
                  <a:pt x="66" y="0"/>
                  <a:pt x="66" y="0"/>
                  <a:pt x="66" y="0"/>
                </a:cubicBezTo>
                <a:cubicBezTo>
                  <a:pt x="85" y="19"/>
                  <a:pt x="85" y="19"/>
                  <a:pt x="85" y="19"/>
                </a:cubicBezTo>
                <a:lnTo>
                  <a:pt x="79" y="24"/>
                </a:lnTo>
                <a:close/>
                <a:moveTo>
                  <a:pt x="74" y="30"/>
                </a:moveTo>
                <a:cubicBezTo>
                  <a:pt x="71" y="59"/>
                  <a:pt x="71" y="59"/>
                  <a:pt x="71" y="59"/>
                </a:cubicBezTo>
                <a:cubicBezTo>
                  <a:pt x="47" y="59"/>
                  <a:pt x="13" y="85"/>
                  <a:pt x="13" y="85"/>
                </a:cubicBezTo>
                <a:cubicBezTo>
                  <a:pt x="8" y="81"/>
                  <a:pt x="8" y="81"/>
                  <a:pt x="8" y="81"/>
                </a:cubicBezTo>
                <a:cubicBezTo>
                  <a:pt x="31" y="58"/>
                  <a:pt x="31" y="58"/>
                  <a:pt x="31" y="58"/>
                </a:cubicBezTo>
                <a:cubicBezTo>
                  <a:pt x="32" y="59"/>
                  <a:pt x="33" y="59"/>
                  <a:pt x="34" y="59"/>
                </a:cubicBezTo>
                <a:cubicBezTo>
                  <a:pt x="38" y="59"/>
                  <a:pt x="42" y="55"/>
                  <a:pt x="42" y="51"/>
                </a:cubicBezTo>
                <a:cubicBezTo>
                  <a:pt x="42" y="46"/>
                  <a:pt x="38" y="43"/>
                  <a:pt x="34" y="43"/>
                </a:cubicBezTo>
                <a:cubicBezTo>
                  <a:pt x="30" y="43"/>
                  <a:pt x="26" y="46"/>
                  <a:pt x="26" y="51"/>
                </a:cubicBezTo>
                <a:cubicBezTo>
                  <a:pt x="26" y="52"/>
                  <a:pt x="26" y="53"/>
                  <a:pt x="27" y="54"/>
                </a:cubicBezTo>
                <a:cubicBezTo>
                  <a:pt x="4" y="76"/>
                  <a:pt x="4" y="76"/>
                  <a:pt x="4" y="76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72"/>
                  <a:pt x="26" y="37"/>
                  <a:pt x="26" y="14"/>
                </a:cubicBezTo>
                <a:cubicBezTo>
                  <a:pt x="55" y="11"/>
                  <a:pt x="55" y="11"/>
                  <a:pt x="55" y="11"/>
                </a:cubicBezTo>
                <a:lnTo>
                  <a:pt x="74" y="3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2" name="CustomShape 69"/>
          <p:cNvSpPr/>
          <p:nvPr/>
        </p:nvSpPr>
        <p:spPr>
          <a:xfrm>
            <a:off x="3372840" y="2924640"/>
            <a:ext cx="194760" cy="194760"/>
          </a:xfrm>
          <a:custGeom>
            <a:avLst/>
            <a:gdLst/>
            <a:ahLst/>
            <a:cxnLst/>
            <a:rect l="l" t="t" r="r" b="b"/>
            <a:pathLst>
              <a:path w="77" h="77">
                <a:moveTo>
                  <a:pt x="53" y="30"/>
                </a:moveTo>
                <a:cubicBezTo>
                  <a:pt x="26" y="2"/>
                  <a:pt x="26" y="2"/>
                  <a:pt x="26" y="2"/>
                </a:cubicBezTo>
                <a:cubicBezTo>
                  <a:pt x="30" y="1"/>
                  <a:pt x="34" y="0"/>
                  <a:pt x="39" y="0"/>
                </a:cubicBezTo>
                <a:cubicBezTo>
                  <a:pt x="44" y="0"/>
                  <a:pt x="49" y="1"/>
                  <a:pt x="53" y="3"/>
                </a:cubicBezTo>
                <a:lnTo>
                  <a:pt x="53" y="30"/>
                </a:lnTo>
                <a:close/>
                <a:moveTo>
                  <a:pt x="58" y="53"/>
                </a:moveTo>
                <a:cubicBezTo>
                  <a:pt x="58" y="5"/>
                  <a:pt x="58" y="5"/>
                  <a:pt x="58" y="5"/>
                </a:cubicBezTo>
                <a:cubicBezTo>
                  <a:pt x="69" y="12"/>
                  <a:pt x="77" y="24"/>
                  <a:pt x="77" y="38"/>
                </a:cubicBezTo>
                <a:cubicBezTo>
                  <a:pt x="77" y="43"/>
                  <a:pt x="76" y="48"/>
                  <a:pt x="74" y="53"/>
                </a:cubicBezTo>
                <a:lnTo>
                  <a:pt x="58" y="53"/>
                </a:lnTo>
                <a:close/>
                <a:moveTo>
                  <a:pt x="24" y="58"/>
                </a:moveTo>
                <a:cubicBezTo>
                  <a:pt x="72" y="58"/>
                  <a:pt x="72" y="58"/>
                  <a:pt x="72" y="58"/>
                </a:cubicBezTo>
                <a:cubicBezTo>
                  <a:pt x="65" y="69"/>
                  <a:pt x="53" y="77"/>
                  <a:pt x="39" y="77"/>
                </a:cubicBezTo>
                <a:cubicBezTo>
                  <a:pt x="34" y="77"/>
                  <a:pt x="29" y="76"/>
                  <a:pt x="24" y="74"/>
                </a:cubicBezTo>
                <a:lnTo>
                  <a:pt x="24" y="58"/>
                </a:lnTo>
                <a:close/>
                <a:moveTo>
                  <a:pt x="32" y="17"/>
                </a:moveTo>
                <a:cubicBezTo>
                  <a:pt x="1" y="48"/>
                  <a:pt x="1" y="48"/>
                  <a:pt x="1" y="48"/>
                </a:cubicBezTo>
                <a:cubicBezTo>
                  <a:pt x="1" y="45"/>
                  <a:pt x="0" y="42"/>
                  <a:pt x="0" y="38"/>
                </a:cubicBezTo>
                <a:cubicBezTo>
                  <a:pt x="0" y="24"/>
                  <a:pt x="8" y="11"/>
                  <a:pt x="20" y="5"/>
                </a:cubicBezTo>
                <a:lnTo>
                  <a:pt x="32" y="17"/>
                </a:lnTo>
                <a:close/>
                <a:moveTo>
                  <a:pt x="20" y="38"/>
                </a:moveTo>
                <a:cubicBezTo>
                  <a:pt x="20" y="72"/>
                  <a:pt x="20" y="72"/>
                  <a:pt x="20" y="72"/>
                </a:cubicBezTo>
                <a:cubicBezTo>
                  <a:pt x="12" y="68"/>
                  <a:pt x="7" y="61"/>
                  <a:pt x="4" y="54"/>
                </a:cubicBezTo>
                <a:lnTo>
                  <a:pt x="20" y="3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3" name="CustomShape 70"/>
          <p:cNvSpPr/>
          <p:nvPr/>
        </p:nvSpPr>
        <p:spPr>
          <a:xfrm>
            <a:off x="3369600" y="3156120"/>
            <a:ext cx="182160" cy="146520"/>
          </a:xfrm>
          <a:custGeom>
            <a:avLst/>
            <a:gdLst/>
            <a:ahLst/>
            <a:cxnLst/>
            <a:rect l="l" t="t" r="r" b="b"/>
            <a:pathLst>
              <a:path w="72" h="58">
                <a:moveTo>
                  <a:pt x="0" y="0"/>
                </a:moveTo>
                <a:cubicBezTo>
                  <a:pt x="0" y="58"/>
                  <a:pt x="0" y="58"/>
                  <a:pt x="0" y="58"/>
                </a:cubicBezTo>
                <a:cubicBezTo>
                  <a:pt x="72" y="58"/>
                  <a:pt x="72" y="58"/>
                  <a:pt x="72" y="58"/>
                </a:cubicBezTo>
                <a:cubicBezTo>
                  <a:pt x="72" y="0"/>
                  <a:pt x="72" y="0"/>
                  <a:pt x="72" y="0"/>
                </a:cubicBezTo>
                <a:lnTo>
                  <a:pt x="0" y="0"/>
                </a:lnTo>
                <a:close/>
                <a:moveTo>
                  <a:pt x="67" y="53"/>
                </a:moveTo>
                <a:cubicBezTo>
                  <a:pt x="4" y="53"/>
                  <a:pt x="4" y="53"/>
                  <a:pt x="4" y="53"/>
                </a:cubicBezTo>
                <a:cubicBezTo>
                  <a:pt x="4" y="4"/>
                  <a:pt x="4" y="4"/>
                  <a:pt x="4" y="4"/>
                </a:cubicBezTo>
                <a:cubicBezTo>
                  <a:pt x="67" y="4"/>
                  <a:pt x="67" y="4"/>
                  <a:pt x="67" y="4"/>
                </a:cubicBezTo>
                <a:lnTo>
                  <a:pt x="67" y="53"/>
                </a:lnTo>
                <a:close/>
                <a:moveTo>
                  <a:pt x="49" y="15"/>
                </a:moveTo>
                <a:cubicBezTo>
                  <a:pt x="49" y="19"/>
                  <a:pt x="52" y="22"/>
                  <a:pt x="56" y="22"/>
                </a:cubicBezTo>
                <a:cubicBezTo>
                  <a:pt x="60" y="22"/>
                  <a:pt x="63" y="19"/>
                  <a:pt x="63" y="15"/>
                </a:cubicBezTo>
                <a:cubicBezTo>
                  <a:pt x="63" y="12"/>
                  <a:pt x="60" y="9"/>
                  <a:pt x="56" y="9"/>
                </a:cubicBezTo>
                <a:cubicBezTo>
                  <a:pt x="52" y="9"/>
                  <a:pt x="49" y="12"/>
                  <a:pt x="49" y="15"/>
                </a:cubicBezTo>
                <a:close/>
                <a:moveTo>
                  <a:pt x="63" y="49"/>
                </a:moveTo>
                <a:cubicBezTo>
                  <a:pt x="9" y="49"/>
                  <a:pt x="9" y="49"/>
                  <a:pt x="9" y="49"/>
                </a:cubicBezTo>
                <a:cubicBezTo>
                  <a:pt x="22" y="13"/>
                  <a:pt x="22" y="13"/>
                  <a:pt x="22" y="13"/>
                </a:cubicBezTo>
                <a:cubicBezTo>
                  <a:pt x="40" y="35"/>
                  <a:pt x="40" y="35"/>
                  <a:pt x="40" y="35"/>
                </a:cubicBezTo>
                <a:cubicBezTo>
                  <a:pt x="49" y="29"/>
                  <a:pt x="49" y="29"/>
                  <a:pt x="49" y="29"/>
                </a:cubicBezTo>
                <a:lnTo>
                  <a:pt x="63" y="49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4" name="CustomShape 71"/>
          <p:cNvSpPr/>
          <p:nvPr/>
        </p:nvSpPr>
        <p:spPr>
          <a:xfrm>
            <a:off x="3296880" y="3359880"/>
            <a:ext cx="191520" cy="222480"/>
          </a:xfrm>
          <a:custGeom>
            <a:avLst/>
            <a:gdLst/>
            <a:ahLst/>
            <a:cxnLst/>
            <a:rect l="l" t="t" r="r" b="b"/>
            <a:pathLst>
              <a:path w="76" h="88">
                <a:moveTo>
                  <a:pt x="54" y="0"/>
                </a:moveTo>
                <a:cubicBezTo>
                  <a:pt x="40" y="23"/>
                  <a:pt x="30" y="12"/>
                  <a:pt x="14" y="28"/>
                </a:cubicBezTo>
                <a:cubicBezTo>
                  <a:pt x="0" y="42"/>
                  <a:pt x="5" y="60"/>
                  <a:pt x="16" y="65"/>
                </a:cubicBezTo>
                <a:cubicBezTo>
                  <a:pt x="28" y="60"/>
                  <a:pt x="40" y="46"/>
                  <a:pt x="49" y="27"/>
                </a:cubicBezTo>
                <a:cubicBezTo>
                  <a:pt x="49" y="27"/>
                  <a:pt x="57" y="51"/>
                  <a:pt x="32" y="75"/>
                </a:cubicBezTo>
                <a:cubicBezTo>
                  <a:pt x="44" y="88"/>
                  <a:pt x="64" y="79"/>
                  <a:pt x="70" y="57"/>
                </a:cubicBezTo>
                <a:cubicBezTo>
                  <a:pt x="76" y="33"/>
                  <a:pt x="60" y="9"/>
                  <a:pt x="54" y="0"/>
                </a:cubicBezTo>
                <a:close/>
                <a:moveTo>
                  <a:pt x="4" y="78"/>
                </a:moveTo>
                <a:cubicBezTo>
                  <a:pt x="4" y="79"/>
                  <a:pt x="4" y="83"/>
                  <a:pt x="10" y="83"/>
                </a:cubicBezTo>
                <a:cubicBezTo>
                  <a:pt x="14" y="83"/>
                  <a:pt x="36" y="71"/>
                  <a:pt x="47" y="41"/>
                </a:cubicBezTo>
                <a:cubicBezTo>
                  <a:pt x="30" y="71"/>
                  <a:pt x="6" y="78"/>
                  <a:pt x="4" y="78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CustomShape 72"/>
          <p:cNvSpPr/>
          <p:nvPr/>
        </p:nvSpPr>
        <p:spPr>
          <a:xfrm>
            <a:off x="3243960" y="2598480"/>
            <a:ext cx="259920" cy="192960"/>
          </a:xfrm>
          <a:custGeom>
            <a:avLst/>
            <a:gdLst/>
            <a:ahLst/>
            <a:cxnLst/>
            <a:rect l="l" t="t" r="r" b="b"/>
            <a:pathLst>
              <a:path w="103" h="77">
                <a:moveTo>
                  <a:pt x="99" y="3"/>
                </a:moveTo>
                <a:cubicBezTo>
                  <a:pt x="84" y="1"/>
                  <a:pt x="68" y="0"/>
                  <a:pt x="52" y="0"/>
                </a:cubicBezTo>
                <a:cubicBezTo>
                  <a:pt x="35" y="0"/>
                  <a:pt x="19" y="1"/>
                  <a:pt x="4" y="3"/>
                </a:cubicBezTo>
                <a:cubicBezTo>
                  <a:pt x="2" y="14"/>
                  <a:pt x="0" y="26"/>
                  <a:pt x="0" y="38"/>
                </a:cubicBezTo>
                <a:cubicBezTo>
                  <a:pt x="0" y="51"/>
                  <a:pt x="2" y="63"/>
                  <a:pt x="4" y="73"/>
                </a:cubicBezTo>
                <a:cubicBezTo>
                  <a:pt x="19" y="75"/>
                  <a:pt x="35" y="77"/>
                  <a:pt x="52" y="77"/>
                </a:cubicBezTo>
                <a:cubicBezTo>
                  <a:pt x="68" y="77"/>
                  <a:pt x="84" y="75"/>
                  <a:pt x="99" y="73"/>
                </a:cubicBezTo>
                <a:cubicBezTo>
                  <a:pt x="101" y="63"/>
                  <a:pt x="103" y="51"/>
                  <a:pt x="103" y="38"/>
                </a:cubicBezTo>
                <a:cubicBezTo>
                  <a:pt x="103" y="26"/>
                  <a:pt x="101" y="14"/>
                  <a:pt x="99" y="3"/>
                </a:cubicBezTo>
                <a:close/>
                <a:moveTo>
                  <a:pt x="39" y="57"/>
                </a:moveTo>
                <a:cubicBezTo>
                  <a:pt x="39" y="19"/>
                  <a:pt x="39" y="19"/>
                  <a:pt x="39" y="19"/>
                </a:cubicBezTo>
                <a:cubicBezTo>
                  <a:pt x="71" y="38"/>
                  <a:pt x="71" y="38"/>
                  <a:pt x="71" y="38"/>
                </a:cubicBezTo>
                <a:lnTo>
                  <a:pt x="39" y="5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6" name="CustomShape 73"/>
          <p:cNvSpPr/>
          <p:nvPr/>
        </p:nvSpPr>
        <p:spPr>
          <a:xfrm>
            <a:off x="3223800" y="3853800"/>
            <a:ext cx="290880" cy="290880"/>
          </a:xfrm>
          <a:custGeom>
            <a:avLst/>
            <a:gdLst/>
            <a:ahLst/>
            <a:cxnLst/>
            <a:rect l="l" t="t" r="r" b="b"/>
            <a:pathLst>
              <a:path w="115" h="115">
                <a:moveTo>
                  <a:pt x="115" y="32"/>
                </a:moveTo>
                <a:cubicBezTo>
                  <a:pt x="104" y="22"/>
                  <a:pt x="104" y="22"/>
                  <a:pt x="104" y="22"/>
                </a:cubicBezTo>
                <a:cubicBezTo>
                  <a:pt x="84" y="42"/>
                  <a:pt x="84" y="42"/>
                  <a:pt x="84" y="42"/>
                </a:cubicBezTo>
                <a:cubicBezTo>
                  <a:pt x="73" y="30"/>
                  <a:pt x="73" y="30"/>
                  <a:pt x="73" y="30"/>
                </a:cubicBezTo>
                <a:cubicBezTo>
                  <a:pt x="93" y="10"/>
                  <a:pt x="93" y="10"/>
                  <a:pt x="93" y="10"/>
                </a:cubicBezTo>
                <a:cubicBezTo>
                  <a:pt x="83" y="0"/>
                  <a:pt x="83" y="0"/>
                  <a:pt x="83" y="0"/>
                </a:cubicBezTo>
                <a:cubicBezTo>
                  <a:pt x="63" y="20"/>
                  <a:pt x="63" y="20"/>
                  <a:pt x="63" y="20"/>
                </a:cubicBezTo>
                <a:cubicBezTo>
                  <a:pt x="50" y="7"/>
                  <a:pt x="50" y="7"/>
                  <a:pt x="50" y="7"/>
                </a:cubicBezTo>
                <a:cubicBezTo>
                  <a:pt x="40" y="17"/>
                  <a:pt x="40" y="17"/>
                  <a:pt x="40" y="17"/>
                </a:cubicBezTo>
                <a:cubicBezTo>
                  <a:pt x="98" y="74"/>
                  <a:pt x="98" y="74"/>
                  <a:pt x="98" y="74"/>
                </a:cubicBezTo>
                <a:cubicBezTo>
                  <a:pt x="107" y="65"/>
                  <a:pt x="107" y="65"/>
                  <a:pt x="107" y="65"/>
                </a:cubicBezTo>
                <a:cubicBezTo>
                  <a:pt x="95" y="52"/>
                  <a:pt x="95" y="52"/>
                  <a:pt x="95" y="52"/>
                </a:cubicBezTo>
                <a:lnTo>
                  <a:pt x="115" y="32"/>
                </a:lnTo>
                <a:close/>
                <a:moveTo>
                  <a:pt x="31" y="84"/>
                </a:moveTo>
                <a:cubicBezTo>
                  <a:pt x="49" y="103"/>
                  <a:pt x="74" y="88"/>
                  <a:pt x="89" y="76"/>
                </a:cubicBezTo>
                <a:cubicBezTo>
                  <a:pt x="39" y="26"/>
                  <a:pt x="39" y="26"/>
                  <a:pt x="39" y="26"/>
                </a:cubicBezTo>
                <a:cubicBezTo>
                  <a:pt x="27" y="41"/>
                  <a:pt x="12" y="66"/>
                  <a:pt x="31" y="84"/>
                </a:cubicBezTo>
                <a:close/>
                <a:moveTo>
                  <a:pt x="21" y="79"/>
                </a:moveTo>
                <a:cubicBezTo>
                  <a:pt x="36" y="93"/>
                  <a:pt x="36" y="93"/>
                  <a:pt x="36" y="93"/>
                </a:cubicBezTo>
                <a:cubicBezTo>
                  <a:pt x="14" y="115"/>
                  <a:pt x="14" y="115"/>
                  <a:pt x="14" y="115"/>
                </a:cubicBezTo>
                <a:cubicBezTo>
                  <a:pt x="0" y="100"/>
                  <a:pt x="0" y="100"/>
                  <a:pt x="0" y="100"/>
                </a:cubicBezTo>
                <a:lnTo>
                  <a:pt x="21" y="79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7" name="CustomShape 74"/>
          <p:cNvSpPr/>
          <p:nvPr/>
        </p:nvSpPr>
        <p:spPr>
          <a:xfrm>
            <a:off x="3175560" y="4209480"/>
            <a:ext cx="213480" cy="247320"/>
          </a:xfrm>
          <a:custGeom>
            <a:avLst/>
            <a:gdLst/>
            <a:ahLst/>
            <a:cxnLst/>
            <a:rect l="l" t="t" r="r" b="b"/>
            <a:pathLst>
              <a:path w="85" h="98">
                <a:moveTo>
                  <a:pt x="55" y="14"/>
                </a:moveTo>
                <a:cubicBezTo>
                  <a:pt x="55" y="27"/>
                  <a:pt x="55" y="27"/>
                  <a:pt x="55" y="27"/>
                </a:cubicBezTo>
                <a:cubicBezTo>
                  <a:pt x="58" y="29"/>
                  <a:pt x="62" y="31"/>
                  <a:pt x="64" y="33"/>
                </a:cubicBezTo>
                <a:cubicBezTo>
                  <a:pt x="70" y="39"/>
                  <a:pt x="73" y="47"/>
                  <a:pt x="73" y="55"/>
                </a:cubicBezTo>
                <a:cubicBezTo>
                  <a:pt x="73" y="63"/>
                  <a:pt x="70" y="71"/>
                  <a:pt x="64" y="77"/>
                </a:cubicBezTo>
                <a:cubicBezTo>
                  <a:pt x="58" y="82"/>
                  <a:pt x="51" y="86"/>
                  <a:pt x="43" y="86"/>
                </a:cubicBezTo>
                <a:cubicBezTo>
                  <a:pt x="34" y="86"/>
                  <a:pt x="27" y="82"/>
                  <a:pt x="21" y="77"/>
                </a:cubicBezTo>
                <a:cubicBezTo>
                  <a:pt x="15" y="71"/>
                  <a:pt x="12" y="63"/>
                  <a:pt x="12" y="55"/>
                </a:cubicBezTo>
                <a:cubicBezTo>
                  <a:pt x="12" y="47"/>
                  <a:pt x="15" y="39"/>
                  <a:pt x="21" y="33"/>
                </a:cubicBezTo>
                <a:cubicBezTo>
                  <a:pt x="24" y="31"/>
                  <a:pt x="27" y="29"/>
                  <a:pt x="30" y="27"/>
                </a:cubicBezTo>
                <a:cubicBezTo>
                  <a:pt x="30" y="14"/>
                  <a:pt x="30" y="14"/>
                  <a:pt x="30" y="14"/>
                </a:cubicBezTo>
                <a:cubicBezTo>
                  <a:pt x="13" y="19"/>
                  <a:pt x="0" y="36"/>
                  <a:pt x="0" y="55"/>
                </a:cubicBezTo>
                <a:cubicBezTo>
                  <a:pt x="0" y="79"/>
                  <a:pt x="19" y="98"/>
                  <a:pt x="43" y="98"/>
                </a:cubicBezTo>
                <a:cubicBezTo>
                  <a:pt x="66" y="98"/>
                  <a:pt x="85" y="79"/>
                  <a:pt x="85" y="55"/>
                </a:cubicBezTo>
                <a:cubicBezTo>
                  <a:pt x="85" y="36"/>
                  <a:pt x="73" y="19"/>
                  <a:pt x="55" y="14"/>
                </a:cubicBezTo>
                <a:close/>
                <a:moveTo>
                  <a:pt x="37" y="0"/>
                </a:moveTo>
                <a:cubicBezTo>
                  <a:pt x="49" y="0"/>
                  <a:pt x="49" y="0"/>
                  <a:pt x="49" y="0"/>
                </a:cubicBezTo>
                <a:cubicBezTo>
                  <a:pt x="49" y="49"/>
                  <a:pt x="49" y="49"/>
                  <a:pt x="49" y="49"/>
                </a:cubicBezTo>
                <a:cubicBezTo>
                  <a:pt x="37" y="49"/>
                  <a:pt x="37" y="49"/>
                  <a:pt x="37" y="49"/>
                </a:cubicBezTo>
                <a:lnTo>
                  <a:pt x="37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CustomShape 75"/>
          <p:cNvSpPr/>
          <p:nvPr/>
        </p:nvSpPr>
        <p:spPr>
          <a:xfrm>
            <a:off x="3200400" y="3625560"/>
            <a:ext cx="115560" cy="202320"/>
          </a:xfrm>
          <a:custGeom>
            <a:avLst/>
            <a:gdLst/>
            <a:ahLst/>
            <a:cxnLst/>
            <a:rect l="l" t="t" r="r" b="b"/>
            <a:pathLst>
              <a:path w="75" h="131">
                <a:moveTo>
                  <a:pt x="0" y="131"/>
                </a:moveTo>
                <a:lnTo>
                  <a:pt x="0" y="0"/>
                </a:lnTo>
                <a:lnTo>
                  <a:pt x="21" y="0"/>
                </a:lnTo>
                <a:lnTo>
                  <a:pt x="21" y="59"/>
                </a:lnTo>
                <a:lnTo>
                  <a:pt x="75" y="5"/>
                </a:lnTo>
                <a:lnTo>
                  <a:pt x="75" y="125"/>
                </a:lnTo>
                <a:lnTo>
                  <a:pt x="21" y="71"/>
                </a:lnTo>
                <a:lnTo>
                  <a:pt x="21" y="131"/>
                </a:lnTo>
                <a:lnTo>
                  <a:pt x="0" y="13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9" name="CustomShape 76"/>
          <p:cNvSpPr/>
          <p:nvPr/>
        </p:nvSpPr>
        <p:spPr>
          <a:xfrm>
            <a:off x="3127320" y="2840760"/>
            <a:ext cx="221040" cy="197640"/>
          </a:xfrm>
          <a:custGeom>
            <a:avLst/>
            <a:gdLst/>
            <a:ahLst/>
            <a:cxnLst/>
            <a:rect l="l" t="t" r="r" b="b"/>
            <a:pathLst>
              <a:path w="88" h="78">
                <a:moveTo>
                  <a:pt x="22" y="0"/>
                </a:moveTo>
                <a:cubicBezTo>
                  <a:pt x="66" y="0"/>
                  <a:pt x="66" y="0"/>
                  <a:pt x="66" y="0"/>
                </a:cubicBezTo>
                <a:cubicBezTo>
                  <a:pt x="66" y="11"/>
                  <a:pt x="66" y="11"/>
                  <a:pt x="66" y="11"/>
                </a:cubicBezTo>
                <a:cubicBezTo>
                  <a:pt x="22" y="11"/>
                  <a:pt x="22" y="11"/>
                  <a:pt x="22" y="11"/>
                </a:cubicBezTo>
                <a:lnTo>
                  <a:pt x="22" y="0"/>
                </a:lnTo>
                <a:close/>
                <a:moveTo>
                  <a:pt x="83" y="17"/>
                </a:moveTo>
                <a:cubicBezTo>
                  <a:pt x="5" y="17"/>
                  <a:pt x="5" y="17"/>
                  <a:pt x="5" y="17"/>
                </a:cubicBezTo>
                <a:cubicBezTo>
                  <a:pt x="2" y="17"/>
                  <a:pt x="0" y="19"/>
                  <a:pt x="0" y="22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53"/>
                  <a:pt x="2" y="56"/>
                  <a:pt x="5" y="56"/>
                </a:cubicBezTo>
                <a:cubicBezTo>
                  <a:pt x="22" y="56"/>
                  <a:pt x="22" y="56"/>
                  <a:pt x="22" y="56"/>
                </a:cubicBezTo>
                <a:cubicBezTo>
                  <a:pt x="22" y="78"/>
                  <a:pt x="22" y="78"/>
                  <a:pt x="22" y="78"/>
                </a:cubicBezTo>
                <a:cubicBezTo>
                  <a:pt x="66" y="78"/>
                  <a:pt x="66" y="78"/>
                  <a:pt x="66" y="78"/>
                </a:cubicBezTo>
                <a:cubicBezTo>
                  <a:pt x="66" y="56"/>
                  <a:pt x="66" y="56"/>
                  <a:pt x="66" y="56"/>
                </a:cubicBezTo>
                <a:cubicBezTo>
                  <a:pt x="83" y="56"/>
                  <a:pt x="83" y="56"/>
                  <a:pt x="83" y="56"/>
                </a:cubicBezTo>
                <a:cubicBezTo>
                  <a:pt x="86" y="56"/>
                  <a:pt x="88" y="53"/>
                  <a:pt x="88" y="50"/>
                </a:cubicBezTo>
                <a:cubicBezTo>
                  <a:pt x="88" y="22"/>
                  <a:pt x="88" y="22"/>
                  <a:pt x="88" y="22"/>
                </a:cubicBezTo>
                <a:cubicBezTo>
                  <a:pt x="88" y="19"/>
                  <a:pt x="86" y="17"/>
                  <a:pt x="83" y="17"/>
                </a:cubicBezTo>
                <a:close/>
                <a:moveTo>
                  <a:pt x="60" y="72"/>
                </a:moveTo>
                <a:cubicBezTo>
                  <a:pt x="27" y="72"/>
                  <a:pt x="27" y="72"/>
                  <a:pt x="27" y="72"/>
                </a:cubicBezTo>
                <a:cubicBezTo>
                  <a:pt x="27" y="45"/>
                  <a:pt x="27" y="45"/>
                  <a:pt x="27" y="45"/>
                </a:cubicBezTo>
                <a:cubicBezTo>
                  <a:pt x="60" y="45"/>
                  <a:pt x="60" y="45"/>
                  <a:pt x="60" y="45"/>
                </a:cubicBezTo>
                <a:lnTo>
                  <a:pt x="60" y="72"/>
                </a:lnTo>
                <a:close/>
                <a:moveTo>
                  <a:pt x="84" y="25"/>
                </a:moveTo>
                <a:cubicBezTo>
                  <a:pt x="84" y="27"/>
                  <a:pt x="82" y="29"/>
                  <a:pt x="80" y="29"/>
                </a:cubicBezTo>
                <a:cubicBezTo>
                  <a:pt x="78" y="29"/>
                  <a:pt x="76" y="27"/>
                  <a:pt x="76" y="25"/>
                </a:cubicBezTo>
                <a:cubicBezTo>
                  <a:pt x="76" y="23"/>
                  <a:pt x="78" y="21"/>
                  <a:pt x="80" y="21"/>
                </a:cubicBezTo>
                <a:cubicBezTo>
                  <a:pt x="82" y="21"/>
                  <a:pt x="84" y="23"/>
                  <a:pt x="84" y="2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0" name="CustomShape 77"/>
          <p:cNvSpPr/>
          <p:nvPr/>
        </p:nvSpPr>
        <p:spPr>
          <a:xfrm>
            <a:off x="3133800" y="3080160"/>
            <a:ext cx="192960" cy="204120"/>
          </a:xfrm>
          <a:custGeom>
            <a:avLst/>
            <a:gdLst/>
            <a:ahLst/>
            <a:cxnLst/>
            <a:rect l="l" t="t" r="r" b="b"/>
            <a:pathLst>
              <a:path w="76" h="81">
                <a:moveTo>
                  <a:pt x="69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3"/>
                  <a:pt x="0" y="7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77"/>
                  <a:pt x="4" y="81"/>
                  <a:pt x="8" y="81"/>
                </a:cubicBezTo>
                <a:cubicBezTo>
                  <a:pt x="69" y="81"/>
                  <a:pt x="69" y="81"/>
                  <a:pt x="69" y="81"/>
                </a:cubicBezTo>
                <a:cubicBezTo>
                  <a:pt x="73" y="81"/>
                  <a:pt x="76" y="77"/>
                  <a:pt x="76" y="73"/>
                </a:cubicBezTo>
                <a:cubicBezTo>
                  <a:pt x="76" y="7"/>
                  <a:pt x="76" y="7"/>
                  <a:pt x="76" y="7"/>
                </a:cubicBezTo>
                <a:cubicBezTo>
                  <a:pt x="76" y="3"/>
                  <a:pt x="73" y="0"/>
                  <a:pt x="69" y="0"/>
                </a:cubicBezTo>
                <a:close/>
                <a:moveTo>
                  <a:pt x="66" y="71"/>
                </a:moveTo>
                <a:cubicBezTo>
                  <a:pt x="11" y="71"/>
                  <a:pt x="11" y="71"/>
                  <a:pt x="11" y="71"/>
                </a:cubicBezTo>
                <a:cubicBezTo>
                  <a:pt x="11" y="10"/>
                  <a:pt x="11" y="10"/>
                  <a:pt x="11" y="10"/>
                </a:cubicBezTo>
                <a:cubicBezTo>
                  <a:pt x="66" y="10"/>
                  <a:pt x="66" y="10"/>
                  <a:pt x="66" y="10"/>
                </a:cubicBezTo>
                <a:lnTo>
                  <a:pt x="66" y="71"/>
                </a:lnTo>
                <a:close/>
                <a:moveTo>
                  <a:pt x="21" y="45"/>
                </a:moveTo>
                <a:cubicBezTo>
                  <a:pt x="56" y="45"/>
                  <a:pt x="56" y="45"/>
                  <a:pt x="56" y="45"/>
                </a:cubicBezTo>
                <a:cubicBezTo>
                  <a:pt x="56" y="50"/>
                  <a:pt x="56" y="50"/>
                  <a:pt x="56" y="50"/>
                </a:cubicBezTo>
                <a:cubicBezTo>
                  <a:pt x="21" y="50"/>
                  <a:pt x="21" y="50"/>
                  <a:pt x="21" y="50"/>
                </a:cubicBezTo>
                <a:lnTo>
                  <a:pt x="21" y="45"/>
                </a:lnTo>
                <a:close/>
                <a:moveTo>
                  <a:pt x="21" y="55"/>
                </a:moveTo>
                <a:cubicBezTo>
                  <a:pt x="56" y="55"/>
                  <a:pt x="56" y="55"/>
                  <a:pt x="56" y="55"/>
                </a:cubicBezTo>
                <a:cubicBezTo>
                  <a:pt x="56" y="60"/>
                  <a:pt x="56" y="60"/>
                  <a:pt x="56" y="60"/>
                </a:cubicBezTo>
                <a:cubicBezTo>
                  <a:pt x="21" y="60"/>
                  <a:pt x="21" y="60"/>
                  <a:pt x="21" y="60"/>
                </a:cubicBezTo>
                <a:lnTo>
                  <a:pt x="21" y="55"/>
                </a:lnTo>
                <a:close/>
                <a:moveTo>
                  <a:pt x="26" y="23"/>
                </a:moveTo>
                <a:cubicBezTo>
                  <a:pt x="26" y="27"/>
                  <a:pt x="29" y="30"/>
                  <a:pt x="33" y="30"/>
                </a:cubicBezTo>
                <a:cubicBezTo>
                  <a:pt x="37" y="30"/>
                  <a:pt x="41" y="27"/>
                  <a:pt x="41" y="23"/>
                </a:cubicBezTo>
                <a:cubicBezTo>
                  <a:pt x="41" y="18"/>
                  <a:pt x="37" y="15"/>
                  <a:pt x="33" y="15"/>
                </a:cubicBezTo>
                <a:cubicBezTo>
                  <a:pt x="29" y="15"/>
                  <a:pt x="26" y="18"/>
                  <a:pt x="26" y="23"/>
                </a:cubicBezTo>
                <a:close/>
                <a:moveTo>
                  <a:pt x="38" y="30"/>
                </a:moveTo>
                <a:cubicBezTo>
                  <a:pt x="28" y="30"/>
                  <a:pt x="28" y="30"/>
                  <a:pt x="28" y="30"/>
                </a:cubicBezTo>
                <a:cubicBezTo>
                  <a:pt x="24" y="30"/>
                  <a:pt x="21" y="32"/>
                  <a:pt x="21" y="35"/>
                </a:cubicBezTo>
                <a:cubicBezTo>
                  <a:pt x="21" y="40"/>
                  <a:pt x="21" y="40"/>
                  <a:pt x="21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35"/>
                  <a:pt x="46" y="35"/>
                  <a:pt x="46" y="35"/>
                </a:cubicBezTo>
                <a:cubicBezTo>
                  <a:pt x="46" y="32"/>
                  <a:pt x="42" y="30"/>
                  <a:pt x="38" y="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1" name="CustomShape 78"/>
          <p:cNvSpPr/>
          <p:nvPr/>
        </p:nvSpPr>
        <p:spPr>
          <a:xfrm>
            <a:off x="3307680" y="2367000"/>
            <a:ext cx="196200" cy="196200"/>
          </a:xfrm>
          <a:custGeom>
            <a:avLst/>
            <a:gdLst/>
            <a:ahLst/>
            <a:cxnLst/>
            <a:rect l="l" t="t" r="r" b="b"/>
            <a:pathLst>
              <a:path w="127" h="127">
                <a:moveTo>
                  <a:pt x="67" y="0"/>
                </a:moveTo>
                <a:lnTo>
                  <a:pt x="55" y="11"/>
                </a:lnTo>
                <a:lnTo>
                  <a:pt x="67" y="24"/>
                </a:lnTo>
                <a:lnTo>
                  <a:pt x="39" y="55"/>
                </a:lnTo>
                <a:lnTo>
                  <a:pt x="11" y="55"/>
                </a:lnTo>
                <a:lnTo>
                  <a:pt x="34" y="77"/>
                </a:lnTo>
                <a:lnTo>
                  <a:pt x="0" y="122"/>
                </a:lnTo>
                <a:lnTo>
                  <a:pt x="0" y="127"/>
                </a:lnTo>
                <a:lnTo>
                  <a:pt x="4" y="127"/>
                </a:lnTo>
                <a:lnTo>
                  <a:pt x="49" y="93"/>
                </a:lnTo>
                <a:lnTo>
                  <a:pt x="71" y="114"/>
                </a:lnTo>
                <a:lnTo>
                  <a:pt x="71" y="86"/>
                </a:lnTo>
                <a:lnTo>
                  <a:pt x="102" y="59"/>
                </a:lnTo>
                <a:lnTo>
                  <a:pt x="114" y="72"/>
                </a:lnTo>
                <a:lnTo>
                  <a:pt x="127" y="59"/>
                </a:lnTo>
                <a:lnTo>
                  <a:pt x="67" y="0"/>
                </a:lnTo>
                <a:close/>
                <a:moveTo>
                  <a:pt x="55" y="67"/>
                </a:moveTo>
                <a:lnTo>
                  <a:pt x="47" y="59"/>
                </a:lnTo>
                <a:lnTo>
                  <a:pt x="75" y="31"/>
                </a:lnTo>
                <a:lnTo>
                  <a:pt x="83" y="39"/>
                </a:lnTo>
                <a:lnTo>
                  <a:pt x="55" y="6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2" name="CustomShape 79"/>
          <p:cNvSpPr/>
          <p:nvPr/>
        </p:nvSpPr>
        <p:spPr>
          <a:xfrm>
            <a:off x="3220560" y="1821960"/>
            <a:ext cx="194760" cy="131040"/>
          </a:xfrm>
          <a:custGeom>
            <a:avLst/>
            <a:gdLst/>
            <a:ahLst/>
            <a:cxnLst/>
            <a:rect l="l" t="t" r="r" b="b"/>
            <a:pathLst>
              <a:path w="77" h="52">
                <a:moveTo>
                  <a:pt x="17" y="19"/>
                </a:moveTo>
                <a:cubicBezTo>
                  <a:pt x="26" y="19"/>
                  <a:pt x="34" y="26"/>
                  <a:pt x="34" y="36"/>
                </a:cubicBezTo>
                <a:cubicBezTo>
                  <a:pt x="34" y="45"/>
                  <a:pt x="26" y="52"/>
                  <a:pt x="17" y="52"/>
                </a:cubicBezTo>
                <a:cubicBezTo>
                  <a:pt x="8" y="52"/>
                  <a:pt x="0" y="45"/>
                  <a:pt x="0" y="3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15"/>
                  <a:pt x="15" y="0"/>
                  <a:pt x="34" y="0"/>
                </a:cubicBezTo>
                <a:cubicBezTo>
                  <a:pt x="34" y="9"/>
                  <a:pt x="34" y="9"/>
                  <a:pt x="34" y="9"/>
                </a:cubicBezTo>
                <a:cubicBezTo>
                  <a:pt x="27" y="9"/>
                  <a:pt x="21" y="12"/>
                  <a:pt x="17" y="16"/>
                </a:cubicBezTo>
                <a:cubicBezTo>
                  <a:pt x="16" y="17"/>
                  <a:pt x="15" y="18"/>
                  <a:pt x="14" y="19"/>
                </a:cubicBezTo>
                <a:cubicBezTo>
                  <a:pt x="15" y="19"/>
                  <a:pt x="16" y="19"/>
                  <a:pt x="17" y="19"/>
                </a:cubicBezTo>
                <a:close/>
                <a:moveTo>
                  <a:pt x="60" y="19"/>
                </a:moveTo>
                <a:cubicBezTo>
                  <a:pt x="70" y="19"/>
                  <a:pt x="77" y="26"/>
                  <a:pt x="77" y="36"/>
                </a:cubicBezTo>
                <a:cubicBezTo>
                  <a:pt x="77" y="45"/>
                  <a:pt x="70" y="52"/>
                  <a:pt x="60" y="52"/>
                </a:cubicBezTo>
                <a:cubicBezTo>
                  <a:pt x="51" y="52"/>
                  <a:pt x="43" y="45"/>
                  <a:pt x="43" y="36"/>
                </a:cubicBezTo>
                <a:cubicBezTo>
                  <a:pt x="43" y="33"/>
                  <a:pt x="43" y="33"/>
                  <a:pt x="43" y="33"/>
                </a:cubicBezTo>
                <a:cubicBezTo>
                  <a:pt x="43" y="15"/>
                  <a:pt x="58" y="0"/>
                  <a:pt x="77" y="0"/>
                </a:cubicBezTo>
                <a:cubicBezTo>
                  <a:pt x="77" y="9"/>
                  <a:pt x="77" y="9"/>
                  <a:pt x="77" y="9"/>
                </a:cubicBezTo>
                <a:cubicBezTo>
                  <a:pt x="71" y="9"/>
                  <a:pt x="65" y="12"/>
                  <a:pt x="60" y="16"/>
                </a:cubicBezTo>
                <a:cubicBezTo>
                  <a:pt x="59" y="17"/>
                  <a:pt x="58" y="18"/>
                  <a:pt x="58" y="19"/>
                </a:cubicBezTo>
                <a:cubicBezTo>
                  <a:pt x="58" y="19"/>
                  <a:pt x="59" y="19"/>
                  <a:pt x="60" y="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3" name="CustomShape 80"/>
          <p:cNvSpPr/>
          <p:nvPr/>
        </p:nvSpPr>
        <p:spPr>
          <a:xfrm>
            <a:off x="3172320" y="2151000"/>
            <a:ext cx="303480" cy="288000"/>
          </a:xfrm>
          <a:custGeom>
            <a:avLst/>
            <a:gdLst/>
            <a:ahLst/>
            <a:cxnLst/>
            <a:rect l="l" t="t" r="r" b="b"/>
            <a:pathLst>
              <a:path w="120" h="114">
                <a:moveTo>
                  <a:pt x="78" y="29"/>
                </a:moveTo>
                <a:cubicBezTo>
                  <a:pt x="83" y="0"/>
                  <a:pt x="83" y="0"/>
                  <a:pt x="83" y="0"/>
                </a:cubicBezTo>
                <a:cubicBezTo>
                  <a:pt x="120" y="52"/>
                  <a:pt x="120" y="52"/>
                  <a:pt x="120" y="52"/>
                </a:cubicBezTo>
                <a:cubicBezTo>
                  <a:pt x="68" y="90"/>
                  <a:pt x="68" y="90"/>
                  <a:pt x="68" y="90"/>
                </a:cubicBezTo>
                <a:cubicBezTo>
                  <a:pt x="73" y="60"/>
                  <a:pt x="73" y="60"/>
                  <a:pt x="73" y="60"/>
                </a:cubicBezTo>
                <a:cubicBezTo>
                  <a:pt x="21" y="51"/>
                  <a:pt x="18" y="88"/>
                  <a:pt x="27" y="114"/>
                </a:cubicBezTo>
                <a:cubicBezTo>
                  <a:pt x="0" y="73"/>
                  <a:pt x="16" y="18"/>
                  <a:pt x="78" y="2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4" name="CustomShape 81"/>
          <p:cNvSpPr/>
          <p:nvPr/>
        </p:nvSpPr>
        <p:spPr>
          <a:xfrm>
            <a:off x="3237840" y="1971000"/>
            <a:ext cx="190080" cy="199440"/>
          </a:xfrm>
          <a:custGeom>
            <a:avLst/>
            <a:gdLst/>
            <a:ahLst/>
            <a:cxnLst/>
            <a:rect l="l" t="t" r="r" b="b"/>
            <a:pathLst>
              <a:path w="123" h="129">
                <a:moveTo>
                  <a:pt x="59" y="129"/>
                </a:moveTo>
                <a:lnTo>
                  <a:pt x="59" y="72"/>
                </a:lnTo>
                <a:lnTo>
                  <a:pt x="0" y="129"/>
                </a:lnTo>
                <a:lnTo>
                  <a:pt x="0" y="0"/>
                </a:lnTo>
                <a:lnTo>
                  <a:pt x="59" y="59"/>
                </a:lnTo>
                <a:lnTo>
                  <a:pt x="59" y="0"/>
                </a:lnTo>
                <a:lnTo>
                  <a:pt x="123" y="65"/>
                </a:lnTo>
                <a:lnTo>
                  <a:pt x="59" y="129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5" name="CustomShape 82"/>
          <p:cNvSpPr/>
          <p:nvPr/>
        </p:nvSpPr>
        <p:spPr>
          <a:xfrm>
            <a:off x="3043440" y="3339720"/>
            <a:ext cx="239760" cy="239760"/>
          </a:xfrm>
          <a:custGeom>
            <a:avLst/>
            <a:gdLst/>
            <a:ahLst/>
            <a:cxnLst/>
            <a:rect l="l" t="t" r="r" b="b"/>
            <a:pathLst>
              <a:path w="95" h="95">
                <a:moveTo>
                  <a:pt x="95" y="35"/>
                </a:moveTo>
                <a:cubicBezTo>
                  <a:pt x="60" y="35"/>
                  <a:pt x="60" y="35"/>
                  <a:pt x="60" y="35"/>
                </a:cubicBezTo>
                <a:cubicBezTo>
                  <a:pt x="73" y="22"/>
                  <a:pt x="73" y="22"/>
                  <a:pt x="73" y="22"/>
                </a:cubicBezTo>
                <a:cubicBezTo>
                  <a:pt x="66" y="15"/>
                  <a:pt x="57" y="12"/>
                  <a:pt x="48" y="12"/>
                </a:cubicBezTo>
                <a:cubicBezTo>
                  <a:pt x="38" y="12"/>
                  <a:pt x="29" y="15"/>
                  <a:pt x="23" y="22"/>
                </a:cubicBezTo>
                <a:cubicBezTo>
                  <a:pt x="16" y="29"/>
                  <a:pt x="12" y="38"/>
                  <a:pt x="12" y="47"/>
                </a:cubicBezTo>
                <a:cubicBezTo>
                  <a:pt x="12" y="57"/>
                  <a:pt x="16" y="66"/>
                  <a:pt x="23" y="72"/>
                </a:cubicBezTo>
                <a:cubicBezTo>
                  <a:pt x="29" y="79"/>
                  <a:pt x="38" y="83"/>
                  <a:pt x="48" y="83"/>
                </a:cubicBezTo>
                <a:cubicBezTo>
                  <a:pt x="57" y="83"/>
                  <a:pt x="66" y="79"/>
                  <a:pt x="73" y="72"/>
                </a:cubicBezTo>
                <a:cubicBezTo>
                  <a:pt x="73" y="72"/>
                  <a:pt x="74" y="71"/>
                  <a:pt x="74" y="71"/>
                </a:cubicBezTo>
                <a:cubicBezTo>
                  <a:pt x="83" y="78"/>
                  <a:pt x="83" y="78"/>
                  <a:pt x="83" y="78"/>
                </a:cubicBezTo>
                <a:cubicBezTo>
                  <a:pt x="75" y="88"/>
                  <a:pt x="62" y="95"/>
                  <a:pt x="48" y="95"/>
                </a:cubicBezTo>
                <a:cubicBezTo>
                  <a:pt x="22" y="95"/>
                  <a:pt x="0" y="73"/>
                  <a:pt x="0" y="47"/>
                </a:cubicBezTo>
                <a:cubicBezTo>
                  <a:pt x="0" y="21"/>
                  <a:pt x="22" y="0"/>
                  <a:pt x="48" y="0"/>
                </a:cubicBezTo>
                <a:cubicBezTo>
                  <a:pt x="61" y="0"/>
                  <a:pt x="73" y="5"/>
                  <a:pt x="81" y="14"/>
                </a:cubicBezTo>
                <a:cubicBezTo>
                  <a:pt x="95" y="0"/>
                  <a:pt x="95" y="0"/>
                  <a:pt x="95" y="0"/>
                </a:cubicBezTo>
                <a:lnTo>
                  <a:pt x="95" y="35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6" name="CustomShape 83"/>
          <p:cNvSpPr/>
          <p:nvPr/>
        </p:nvSpPr>
        <p:spPr>
          <a:xfrm>
            <a:off x="2933280" y="2544120"/>
            <a:ext cx="263160" cy="266040"/>
          </a:xfrm>
          <a:custGeom>
            <a:avLst/>
            <a:gdLst/>
            <a:ahLst/>
            <a:cxnLst/>
            <a:rect l="l" t="t" r="r" b="b"/>
            <a:pathLst>
              <a:path w="104" h="105">
                <a:moveTo>
                  <a:pt x="86" y="0"/>
                </a:moveTo>
                <a:cubicBezTo>
                  <a:pt x="17" y="0"/>
                  <a:pt x="17" y="0"/>
                  <a:pt x="17" y="0"/>
                </a:cubicBezTo>
                <a:cubicBezTo>
                  <a:pt x="7" y="0"/>
                  <a:pt x="0" y="8"/>
                  <a:pt x="0" y="18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97"/>
                  <a:pt x="7" y="105"/>
                  <a:pt x="17" y="105"/>
                </a:cubicBezTo>
                <a:cubicBezTo>
                  <a:pt x="86" y="105"/>
                  <a:pt x="86" y="105"/>
                  <a:pt x="86" y="105"/>
                </a:cubicBezTo>
                <a:cubicBezTo>
                  <a:pt x="96" y="105"/>
                  <a:pt x="104" y="97"/>
                  <a:pt x="104" y="87"/>
                </a:cubicBezTo>
                <a:cubicBezTo>
                  <a:pt x="104" y="18"/>
                  <a:pt x="104" y="18"/>
                  <a:pt x="104" y="18"/>
                </a:cubicBezTo>
                <a:cubicBezTo>
                  <a:pt x="104" y="8"/>
                  <a:pt x="96" y="0"/>
                  <a:pt x="86" y="0"/>
                </a:cubicBezTo>
                <a:close/>
                <a:moveTo>
                  <a:pt x="28" y="85"/>
                </a:moveTo>
                <a:cubicBezTo>
                  <a:pt x="23" y="85"/>
                  <a:pt x="19" y="81"/>
                  <a:pt x="19" y="76"/>
                </a:cubicBezTo>
                <a:cubicBezTo>
                  <a:pt x="19" y="71"/>
                  <a:pt x="23" y="67"/>
                  <a:pt x="28" y="67"/>
                </a:cubicBezTo>
                <a:cubicBezTo>
                  <a:pt x="33" y="67"/>
                  <a:pt x="37" y="71"/>
                  <a:pt x="37" y="76"/>
                </a:cubicBezTo>
                <a:cubicBezTo>
                  <a:pt x="37" y="81"/>
                  <a:pt x="33" y="85"/>
                  <a:pt x="28" y="85"/>
                </a:cubicBezTo>
                <a:close/>
                <a:moveTo>
                  <a:pt x="50" y="85"/>
                </a:moveTo>
                <a:cubicBezTo>
                  <a:pt x="50" y="77"/>
                  <a:pt x="47" y="69"/>
                  <a:pt x="41" y="63"/>
                </a:cubicBezTo>
                <a:cubicBezTo>
                  <a:pt x="35" y="57"/>
                  <a:pt x="27" y="54"/>
                  <a:pt x="19" y="54"/>
                </a:cubicBezTo>
                <a:cubicBezTo>
                  <a:pt x="19" y="41"/>
                  <a:pt x="19" y="41"/>
                  <a:pt x="19" y="41"/>
                </a:cubicBezTo>
                <a:cubicBezTo>
                  <a:pt x="43" y="41"/>
                  <a:pt x="63" y="61"/>
                  <a:pt x="63" y="85"/>
                </a:cubicBezTo>
                <a:cubicBezTo>
                  <a:pt x="50" y="85"/>
                  <a:pt x="50" y="85"/>
                  <a:pt x="50" y="85"/>
                </a:cubicBezTo>
                <a:close/>
                <a:moveTo>
                  <a:pt x="73" y="85"/>
                </a:moveTo>
                <a:cubicBezTo>
                  <a:pt x="73" y="55"/>
                  <a:pt x="49" y="31"/>
                  <a:pt x="19" y="31"/>
                </a:cubicBezTo>
                <a:cubicBezTo>
                  <a:pt x="19" y="18"/>
                  <a:pt x="19" y="18"/>
                  <a:pt x="19" y="18"/>
                </a:cubicBezTo>
                <a:cubicBezTo>
                  <a:pt x="56" y="18"/>
                  <a:pt x="86" y="48"/>
                  <a:pt x="86" y="85"/>
                </a:cubicBezTo>
                <a:cubicBezTo>
                  <a:pt x="73" y="85"/>
                  <a:pt x="73" y="85"/>
                  <a:pt x="73" y="8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7" name="CustomShape 84"/>
          <p:cNvSpPr/>
          <p:nvPr/>
        </p:nvSpPr>
        <p:spPr>
          <a:xfrm>
            <a:off x="2911320" y="3577320"/>
            <a:ext cx="242640" cy="255240"/>
          </a:xfrm>
          <a:custGeom>
            <a:avLst/>
            <a:gdLst/>
            <a:ahLst/>
            <a:cxnLst/>
            <a:rect l="l" t="t" r="r" b="b"/>
            <a:pathLst>
              <a:path w="96" h="101">
                <a:moveTo>
                  <a:pt x="48" y="6"/>
                </a:moveTo>
                <a:cubicBezTo>
                  <a:pt x="46" y="6"/>
                  <a:pt x="43" y="6"/>
                  <a:pt x="41" y="6"/>
                </a:cubicBezTo>
                <a:cubicBezTo>
                  <a:pt x="41" y="6"/>
                  <a:pt x="41" y="6"/>
                  <a:pt x="41" y="6"/>
                </a:cubicBezTo>
                <a:cubicBezTo>
                  <a:pt x="42" y="5"/>
                  <a:pt x="43" y="4"/>
                  <a:pt x="42" y="2"/>
                </a:cubicBezTo>
                <a:cubicBezTo>
                  <a:pt x="42" y="1"/>
                  <a:pt x="40" y="0"/>
                  <a:pt x="38" y="0"/>
                </a:cubicBezTo>
                <a:cubicBezTo>
                  <a:pt x="37" y="0"/>
                  <a:pt x="37" y="0"/>
                  <a:pt x="36" y="0"/>
                </a:cubicBezTo>
                <a:cubicBezTo>
                  <a:pt x="33" y="0"/>
                  <a:pt x="31" y="3"/>
                  <a:pt x="32" y="5"/>
                </a:cubicBezTo>
                <a:cubicBezTo>
                  <a:pt x="32" y="6"/>
                  <a:pt x="33" y="7"/>
                  <a:pt x="35" y="7"/>
                </a:cubicBezTo>
                <a:cubicBezTo>
                  <a:pt x="35" y="8"/>
                  <a:pt x="35" y="8"/>
                  <a:pt x="35" y="8"/>
                </a:cubicBezTo>
                <a:cubicBezTo>
                  <a:pt x="15" y="13"/>
                  <a:pt x="0" y="32"/>
                  <a:pt x="0" y="54"/>
                </a:cubicBezTo>
                <a:cubicBezTo>
                  <a:pt x="0" y="80"/>
                  <a:pt x="22" y="101"/>
                  <a:pt x="48" y="101"/>
                </a:cubicBezTo>
                <a:cubicBezTo>
                  <a:pt x="74" y="101"/>
                  <a:pt x="96" y="80"/>
                  <a:pt x="96" y="54"/>
                </a:cubicBezTo>
                <a:cubicBezTo>
                  <a:pt x="96" y="27"/>
                  <a:pt x="74" y="6"/>
                  <a:pt x="48" y="6"/>
                </a:cubicBezTo>
                <a:close/>
                <a:moveTo>
                  <a:pt x="33" y="4"/>
                </a:moveTo>
                <a:cubicBezTo>
                  <a:pt x="33" y="3"/>
                  <a:pt x="35" y="2"/>
                  <a:pt x="37" y="1"/>
                </a:cubicBezTo>
                <a:cubicBezTo>
                  <a:pt x="37" y="1"/>
                  <a:pt x="37" y="1"/>
                  <a:pt x="38" y="1"/>
                </a:cubicBezTo>
                <a:cubicBezTo>
                  <a:pt x="39" y="1"/>
                  <a:pt x="41" y="2"/>
                  <a:pt x="41" y="3"/>
                </a:cubicBezTo>
                <a:cubicBezTo>
                  <a:pt x="41" y="4"/>
                  <a:pt x="41" y="4"/>
                  <a:pt x="40" y="5"/>
                </a:cubicBezTo>
                <a:cubicBezTo>
                  <a:pt x="39" y="4"/>
                  <a:pt x="38" y="4"/>
                  <a:pt x="37" y="4"/>
                </a:cubicBezTo>
                <a:cubicBezTo>
                  <a:pt x="36" y="5"/>
                  <a:pt x="36" y="5"/>
                  <a:pt x="35" y="6"/>
                </a:cubicBezTo>
                <a:cubicBezTo>
                  <a:pt x="34" y="6"/>
                  <a:pt x="33" y="5"/>
                  <a:pt x="33" y="4"/>
                </a:cubicBezTo>
                <a:close/>
                <a:moveTo>
                  <a:pt x="73" y="79"/>
                </a:moveTo>
                <a:cubicBezTo>
                  <a:pt x="69" y="84"/>
                  <a:pt x="64" y="87"/>
                  <a:pt x="58" y="88"/>
                </a:cubicBezTo>
                <a:cubicBezTo>
                  <a:pt x="54" y="81"/>
                  <a:pt x="54" y="81"/>
                  <a:pt x="54" y="81"/>
                </a:cubicBezTo>
                <a:cubicBezTo>
                  <a:pt x="53" y="89"/>
                  <a:pt x="53" y="89"/>
                  <a:pt x="53" y="89"/>
                </a:cubicBezTo>
                <a:cubicBezTo>
                  <a:pt x="51" y="90"/>
                  <a:pt x="50" y="90"/>
                  <a:pt x="48" y="90"/>
                </a:cubicBezTo>
                <a:cubicBezTo>
                  <a:pt x="38" y="90"/>
                  <a:pt x="29" y="86"/>
                  <a:pt x="22" y="79"/>
                </a:cubicBezTo>
                <a:cubicBezTo>
                  <a:pt x="18" y="75"/>
                  <a:pt x="15" y="70"/>
                  <a:pt x="13" y="64"/>
                </a:cubicBezTo>
                <a:cubicBezTo>
                  <a:pt x="20" y="60"/>
                  <a:pt x="20" y="60"/>
                  <a:pt x="20" y="60"/>
                </a:cubicBezTo>
                <a:cubicBezTo>
                  <a:pt x="12" y="58"/>
                  <a:pt x="12" y="58"/>
                  <a:pt x="12" y="58"/>
                </a:cubicBezTo>
                <a:cubicBezTo>
                  <a:pt x="12" y="57"/>
                  <a:pt x="12" y="55"/>
                  <a:pt x="12" y="54"/>
                </a:cubicBezTo>
                <a:cubicBezTo>
                  <a:pt x="12" y="44"/>
                  <a:pt x="15" y="35"/>
                  <a:pt x="22" y="28"/>
                </a:cubicBezTo>
                <a:cubicBezTo>
                  <a:pt x="27" y="24"/>
                  <a:pt x="32" y="21"/>
                  <a:pt x="38" y="19"/>
                </a:cubicBezTo>
                <a:cubicBezTo>
                  <a:pt x="42" y="26"/>
                  <a:pt x="42" y="26"/>
                  <a:pt x="42" y="26"/>
                </a:cubicBezTo>
                <a:cubicBezTo>
                  <a:pt x="43" y="18"/>
                  <a:pt x="43" y="18"/>
                  <a:pt x="43" y="18"/>
                </a:cubicBezTo>
                <a:cubicBezTo>
                  <a:pt x="45" y="18"/>
                  <a:pt x="46" y="17"/>
                  <a:pt x="48" y="17"/>
                </a:cubicBezTo>
                <a:cubicBezTo>
                  <a:pt x="58" y="17"/>
                  <a:pt x="67" y="21"/>
                  <a:pt x="73" y="28"/>
                </a:cubicBezTo>
                <a:cubicBezTo>
                  <a:pt x="78" y="32"/>
                  <a:pt x="81" y="38"/>
                  <a:pt x="83" y="43"/>
                </a:cubicBezTo>
                <a:cubicBezTo>
                  <a:pt x="76" y="48"/>
                  <a:pt x="76" y="48"/>
                  <a:pt x="76" y="48"/>
                </a:cubicBezTo>
                <a:cubicBezTo>
                  <a:pt x="84" y="49"/>
                  <a:pt x="84" y="49"/>
                  <a:pt x="84" y="49"/>
                </a:cubicBezTo>
                <a:cubicBezTo>
                  <a:pt x="84" y="50"/>
                  <a:pt x="84" y="52"/>
                  <a:pt x="84" y="54"/>
                </a:cubicBezTo>
                <a:cubicBezTo>
                  <a:pt x="84" y="63"/>
                  <a:pt x="80" y="72"/>
                  <a:pt x="73" y="79"/>
                </a:cubicBezTo>
                <a:close/>
                <a:moveTo>
                  <a:pt x="73" y="29"/>
                </a:moveTo>
                <a:cubicBezTo>
                  <a:pt x="53" y="44"/>
                  <a:pt x="53" y="44"/>
                  <a:pt x="53" y="44"/>
                </a:cubicBezTo>
                <a:cubicBezTo>
                  <a:pt x="52" y="43"/>
                  <a:pt x="50" y="43"/>
                  <a:pt x="48" y="42"/>
                </a:cubicBezTo>
                <a:cubicBezTo>
                  <a:pt x="43" y="32"/>
                  <a:pt x="43" y="32"/>
                  <a:pt x="43" y="32"/>
                </a:cubicBezTo>
                <a:cubicBezTo>
                  <a:pt x="43" y="44"/>
                  <a:pt x="43" y="44"/>
                  <a:pt x="43" y="44"/>
                </a:cubicBezTo>
                <a:cubicBezTo>
                  <a:pt x="42" y="44"/>
                  <a:pt x="40" y="45"/>
                  <a:pt x="40" y="46"/>
                </a:cubicBezTo>
                <a:cubicBezTo>
                  <a:pt x="33" y="44"/>
                  <a:pt x="33" y="44"/>
                  <a:pt x="33" y="44"/>
                </a:cubicBezTo>
                <a:cubicBezTo>
                  <a:pt x="38" y="49"/>
                  <a:pt x="38" y="49"/>
                  <a:pt x="38" y="49"/>
                </a:cubicBezTo>
                <a:cubicBezTo>
                  <a:pt x="37" y="50"/>
                  <a:pt x="37" y="52"/>
                  <a:pt x="37" y="53"/>
                </a:cubicBezTo>
                <a:cubicBezTo>
                  <a:pt x="26" y="58"/>
                  <a:pt x="26" y="58"/>
                  <a:pt x="26" y="58"/>
                </a:cubicBezTo>
                <a:cubicBezTo>
                  <a:pt x="38" y="59"/>
                  <a:pt x="38" y="59"/>
                  <a:pt x="38" y="59"/>
                </a:cubicBezTo>
                <a:cubicBezTo>
                  <a:pt x="38" y="59"/>
                  <a:pt x="38" y="59"/>
                  <a:pt x="38" y="59"/>
                </a:cubicBezTo>
                <a:cubicBezTo>
                  <a:pt x="23" y="78"/>
                  <a:pt x="23" y="78"/>
                  <a:pt x="23" y="78"/>
                </a:cubicBezTo>
                <a:cubicBezTo>
                  <a:pt x="43" y="63"/>
                  <a:pt x="43" y="63"/>
                  <a:pt x="43" y="63"/>
                </a:cubicBezTo>
                <a:cubicBezTo>
                  <a:pt x="44" y="64"/>
                  <a:pt x="46" y="65"/>
                  <a:pt x="47" y="65"/>
                </a:cubicBezTo>
                <a:cubicBezTo>
                  <a:pt x="53" y="75"/>
                  <a:pt x="53" y="75"/>
                  <a:pt x="53" y="75"/>
                </a:cubicBezTo>
                <a:cubicBezTo>
                  <a:pt x="53" y="64"/>
                  <a:pt x="53" y="64"/>
                  <a:pt x="53" y="64"/>
                </a:cubicBezTo>
                <a:cubicBezTo>
                  <a:pt x="54" y="63"/>
                  <a:pt x="55" y="62"/>
                  <a:pt x="56" y="61"/>
                </a:cubicBezTo>
                <a:cubicBezTo>
                  <a:pt x="63" y="63"/>
                  <a:pt x="63" y="63"/>
                  <a:pt x="63" y="63"/>
                </a:cubicBezTo>
                <a:cubicBezTo>
                  <a:pt x="58" y="58"/>
                  <a:pt x="58" y="58"/>
                  <a:pt x="58" y="58"/>
                </a:cubicBezTo>
                <a:cubicBezTo>
                  <a:pt x="59" y="57"/>
                  <a:pt x="59" y="56"/>
                  <a:pt x="59" y="54"/>
                </a:cubicBezTo>
                <a:cubicBezTo>
                  <a:pt x="70" y="49"/>
                  <a:pt x="70" y="49"/>
                  <a:pt x="70" y="49"/>
                </a:cubicBezTo>
                <a:cubicBezTo>
                  <a:pt x="58" y="49"/>
                  <a:pt x="58" y="49"/>
                  <a:pt x="58" y="49"/>
                </a:cubicBezTo>
                <a:cubicBezTo>
                  <a:pt x="58" y="49"/>
                  <a:pt x="58" y="49"/>
                  <a:pt x="58" y="48"/>
                </a:cubicBezTo>
                <a:lnTo>
                  <a:pt x="73" y="29"/>
                </a:lnTo>
                <a:close/>
                <a:moveTo>
                  <a:pt x="48" y="44"/>
                </a:moveTo>
                <a:cubicBezTo>
                  <a:pt x="48" y="44"/>
                  <a:pt x="48" y="44"/>
                  <a:pt x="48" y="44"/>
                </a:cubicBezTo>
                <a:cubicBezTo>
                  <a:pt x="48" y="44"/>
                  <a:pt x="48" y="44"/>
                  <a:pt x="48" y="44"/>
                </a:cubicBezTo>
                <a:close/>
                <a:moveTo>
                  <a:pt x="46" y="44"/>
                </a:moveTo>
                <a:cubicBezTo>
                  <a:pt x="47" y="44"/>
                  <a:pt x="47" y="44"/>
                  <a:pt x="48" y="44"/>
                </a:cubicBezTo>
                <a:cubicBezTo>
                  <a:pt x="48" y="44"/>
                  <a:pt x="49" y="44"/>
                  <a:pt x="49" y="44"/>
                </a:cubicBezTo>
                <a:cubicBezTo>
                  <a:pt x="49" y="44"/>
                  <a:pt x="49" y="44"/>
                  <a:pt x="49" y="44"/>
                </a:cubicBezTo>
                <a:cubicBezTo>
                  <a:pt x="49" y="44"/>
                  <a:pt x="49" y="44"/>
                  <a:pt x="49" y="44"/>
                </a:cubicBezTo>
                <a:cubicBezTo>
                  <a:pt x="50" y="44"/>
                  <a:pt x="51" y="44"/>
                  <a:pt x="52" y="45"/>
                </a:cubicBezTo>
                <a:cubicBezTo>
                  <a:pt x="45" y="50"/>
                  <a:pt x="45" y="50"/>
                  <a:pt x="45" y="50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57"/>
                  <a:pt x="39" y="56"/>
                  <a:pt x="39" y="56"/>
                </a:cubicBezTo>
                <a:cubicBezTo>
                  <a:pt x="37" y="50"/>
                  <a:pt x="41" y="45"/>
                  <a:pt x="46" y="44"/>
                </a:cubicBezTo>
                <a:close/>
                <a:moveTo>
                  <a:pt x="53" y="62"/>
                </a:moveTo>
                <a:cubicBezTo>
                  <a:pt x="53" y="62"/>
                  <a:pt x="53" y="62"/>
                  <a:pt x="53" y="62"/>
                </a:cubicBezTo>
                <a:cubicBezTo>
                  <a:pt x="53" y="62"/>
                  <a:pt x="53" y="62"/>
                  <a:pt x="53" y="62"/>
                </a:cubicBezTo>
                <a:cubicBezTo>
                  <a:pt x="52" y="62"/>
                  <a:pt x="51" y="63"/>
                  <a:pt x="50" y="63"/>
                </a:cubicBezTo>
                <a:cubicBezTo>
                  <a:pt x="49" y="63"/>
                  <a:pt x="49" y="63"/>
                  <a:pt x="48" y="63"/>
                </a:cubicBezTo>
                <a:cubicBezTo>
                  <a:pt x="47" y="63"/>
                  <a:pt x="47" y="63"/>
                  <a:pt x="47" y="63"/>
                </a:cubicBezTo>
                <a:cubicBezTo>
                  <a:pt x="47" y="63"/>
                  <a:pt x="47" y="63"/>
                  <a:pt x="47" y="63"/>
                </a:cubicBezTo>
                <a:cubicBezTo>
                  <a:pt x="47" y="63"/>
                  <a:pt x="47" y="63"/>
                  <a:pt x="47" y="63"/>
                </a:cubicBezTo>
                <a:cubicBezTo>
                  <a:pt x="46" y="63"/>
                  <a:pt x="45" y="63"/>
                  <a:pt x="44" y="62"/>
                </a:cubicBezTo>
                <a:cubicBezTo>
                  <a:pt x="51" y="57"/>
                  <a:pt x="51" y="57"/>
                  <a:pt x="51" y="57"/>
                </a:cubicBezTo>
                <a:cubicBezTo>
                  <a:pt x="57" y="50"/>
                  <a:pt x="57" y="50"/>
                  <a:pt x="57" y="50"/>
                </a:cubicBezTo>
                <a:cubicBezTo>
                  <a:pt x="57" y="50"/>
                  <a:pt x="57" y="51"/>
                  <a:pt x="57" y="52"/>
                </a:cubicBezTo>
                <a:cubicBezTo>
                  <a:pt x="58" y="56"/>
                  <a:pt x="56" y="60"/>
                  <a:pt x="53" y="6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8" name="CustomShape 85"/>
          <p:cNvSpPr/>
          <p:nvPr/>
        </p:nvSpPr>
        <p:spPr>
          <a:xfrm>
            <a:off x="2815200" y="2862720"/>
            <a:ext cx="269280" cy="269280"/>
          </a:xfrm>
          <a:custGeom>
            <a:avLst/>
            <a:gdLst/>
            <a:ahLst/>
            <a:cxnLst/>
            <a:rect l="l" t="t" r="r" b="b"/>
            <a:pathLst>
              <a:path w="107" h="107">
                <a:moveTo>
                  <a:pt x="90" y="74"/>
                </a:moveTo>
                <a:cubicBezTo>
                  <a:pt x="86" y="74"/>
                  <a:pt x="81" y="76"/>
                  <a:pt x="78" y="79"/>
                </a:cubicBezTo>
                <a:cubicBezTo>
                  <a:pt x="33" y="56"/>
                  <a:pt x="33" y="56"/>
                  <a:pt x="33" y="56"/>
                </a:cubicBezTo>
                <a:cubicBezTo>
                  <a:pt x="34" y="56"/>
                  <a:pt x="34" y="55"/>
                  <a:pt x="34" y="54"/>
                </a:cubicBezTo>
                <a:cubicBezTo>
                  <a:pt x="34" y="53"/>
                  <a:pt x="34" y="52"/>
                  <a:pt x="33" y="51"/>
                </a:cubicBezTo>
                <a:cubicBezTo>
                  <a:pt x="78" y="29"/>
                  <a:pt x="78" y="29"/>
                  <a:pt x="78" y="29"/>
                </a:cubicBezTo>
                <a:cubicBezTo>
                  <a:pt x="81" y="32"/>
                  <a:pt x="86" y="34"/>
                  <a:pt x="90" y="34"/>
                </a:cubicBezTo>
                <a:cubicBezTo>
                  <a:pt x="100" y="34"/>
                  <a:pt x="107" y="26"/>
                  <a:pt x="107" y="17"/>
                </a:cubicBezTo>
                <a:cubicBezTo>
                  <a:pt x="107" y="8"/>
                  <a:pt x="100" y="0"/>
                  <a:pt x="90" y="0"/>
                </a:cubicBezTo>
                <a:cubicBezTo>
                  <a:pt x="81" y="0"/>
                  <a:pt x="74" y="8"/>
                  <a:pt x="74" y="17"/>
                </a:cubicBezTo>
                <a:cubicBezTo>
                  <a:pt x="74" y="18"/>
                  <a:pt x="74" y="19"/>
                  <a:pt x="74" y="20"/>
                </a:cubicBezTo>
                <a:cubicBezTo>
                  <a:pt x="29" y="42"/>
                  <a:pt x="29" y="42"/>
                  <a:pt x="29" y="42"/>
                </a:cubicBezTo>
                <a:cubicBezTo>
                  <a:pt x="26" y="39"/>
                  <a:pt x="22" y="37"/>
                  <a:pt x="17" y="37"/>
                </a:cubicBezTo>
                <a:cubicBezTo>
                  <a:pt x="8" y="37"/>
                  <a:pt x="0" y="45"/>
                  <a:pt x="0" y="54"/>
                </a:cubicBezTo>
                <a:cubicBezTo>
                  <a:pt x="0" y="63"/>
                  <a:pt x="8" y="70"/>
                  <a:pt x="17" y="70"/>
                </a:cubicBezTo>
                <a:cubicBezTo>
                  <a:pt x="22" y="70"/>
                  <a:pt x="26" y="68"/>
                  <a:pt x="29" y="65"/>
                </a:cubicBezTo>
                <a:cubicBezTo>
                  <a:pt x="74" y="88"/>
                  <a:pt x="74" y="88"/>
                  <a:pt x="74" y="88"/>
                </a:cubicBezTo>
                <a:cubicBezTo>
                  <a:pt x="74" y="89"/>
                  <a:pt x="74" y="90"/>
                  <a:pt x="74" y="90"/>
                </a:cubicBezTo>
                <a:cubicBezTo>
                  <a:pt x="74" y="100"/>
                  <a:pt x="81" y="107"/>
                  <a:pt x="90" y="107"/>
                </a:cubicBezTo>
                <a:cubicBezTo>
                  <a:pt x="100" y="107"/>
                  <a:pt x="107" y="100"/>
                  <a:pt x="107" y="90"/>
                </a:cubicBezTo>
                <a:cubicBezTo>
                  <a:pt x="107" y="81"/>
                  <a:pt x="100" y="74"/>
                  <a:pt x="90" y="7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9" name="CustomShape 86"/>
          <p:cNvSpPr/>
          <p:nvPr/>
        </p:nvSpPr>
        <p:spPr>
          <a:xfrm>
            <a:off x="2903760" y="2224080"/>
            <a:ext cx="256680" cy="278640"/>
          </a:xfrm>
          <a:custGeom>
            <a:avLst/>
            <a:gdLst/>
            <a:ahLst/>
            <a:cxnLst/>
            <a:rect l="l" t="t" r="r" b="b"/>
            <a:pathLst>
              <a:path w="102" h="110">
                <a:moveTo>
                  <a:pt x="13" y="100"/>
                </a:moveTo>
                <a:cubicBezTo>
                  <a:pt x="13" y="105"/>
                  <a:pt x="18" y="110"/>
                  <a:pt x="24" y="110"/>
                </a:cubicBezTo>
                <a:cubicBezTo>
                  <a:pt x="29" y="110"/>
                  <a:pt x="34" y="105"/>
                  <a:pt x="34" y="100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34" y="94"/>
                  <a:pt x="29" y="89"/>
                  <a:pt x="24" y="89"/>
                </a:cubicBezTo>
                <a:cubicBezTo>
                  <a:pt x="18" y="89"/>
                  <a:pt x="13" y="94"/>
                  <a:pt x="13" y="100"/>
                </a:cubicBezTo>
                <a:close/>
                <a:moveTo>
                  <a:pt x="82" y="100"/>
                </a:moveTo>
                <a:cubicBezTo>
                  <a:pt x="82" y="105"/>
                  <a:pt x="86" y="110"/>
                  <a:pt x="92" y="110"/>
                </a:cubicBezTo>
                <a:cubicBezTo>
                  <a:pt x="98" y="110"/>
                  <a:pt x="102" y="105"/>
                  <a:pt x="102" y="100"/>
                </a:cubicBezTo>
                <a:cubicBezTo>
                  <a:pt x="102" y="100"/>
                  <a:pt x="102" y="100"/>
                  <a:pt x="102" y="100"/>
                </a:cubicBezTo>
                <a:cubicBezTo>
                  <a:pt x="102" y="94"/>
                  <a:pt x="98" y="89"/>
                  <a:pt x="92" y="89"/>
                </a:cubicBezTo>
                <a:cubicBezTo>
                  <a:pt x="86" y="89"/>
                  <a:pt x="82" y="94"/>
                  <a:pt x="82" y="100"/>
                </a:cubicBezTo>
                <a:close/>
                <a:moveTo>
                  <a:pt x="102" y="55"/>
                </a:moveTo>
                <a:cubicBezTo>
                  <a:pt x="102" y="14"/>
                  <a:pt x="102" y="14"/>
                  <a:pt x="102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6"/>
                  <a:pt x="7" y="0"/>
                  <a:pt x="0" y="0"/>
                </a:cubicBezTo>
                <a:cubicBezTo>
                  <a:pt x="0" y="7"/>
                  <a:pt x="0" y="7"/>
                  <a:pt x="0" y="7"/>
                </a:cubicBezTo>
                <a:cubicBezTo>
                  <a:pt x="3" y="7"/>
                  <a:pt x="7" y="10"/>
                  <a:pt x="7" y="14"/>
                </a:cubicBezTo>
                <a:cubicBezTo>
                  <a:pt x="12" y="58"/>
                  <a:pt x="12" y="58"/>
                  <a:pt x="12" y="58"/>
                </a:cubicBezTo>
                <a:cubicBezTo>
                  <a:pt x="9" y="61"/>
                  <a:pt x="7" y="64"/>
                  <a:pt x="7" y="69"/>
                </a:cubicBezTo>
                <a:cubicBezTo>
                  <a:pt x="7" y="76"/>
                  <a:pt x="13" y="82"/>
                  <a:pt x="20" y="82"/>
                </a:cubicBezTo>
                <a:cubicBezTo>
                  <a:pt x="102" y="82"/>
                  <a:pt x="102" y="82"/>
                  <a:pt x="102" y="82"/>
                </a:cubicBezTo>
                <a:cubicBezTo>
                  <a:pt x="102" y="76"/>
                  <a:pt x="102" y="76"/>
                  <a:pt x="102" y="76"/>
                </a:cubicBezTo>
                <a:cubicBezTo>
                  <a:pt x="20" y="76"/>
                  <a:pt x="20" y="76"/>
                  <a:pt x="20" y="76"/>
                </a:cubicBezTo>
                <a:cubicBezTo>
                  <a:pt x="16" y="76"/>
                  <a:pt x="13" y="73"/>
                  <a:pt x="13" y="69"/>
                </a:cubicBezTo>
                <a:cubicBezTo>
                  <a:pt x="13" y="69"/>
                  <a:pt x="13" y="69"/>
                  <a:pt x="13" y="69"/>
                </a:cubicBezTo>
                <a:lnTo>
                  <a:pt x="102" y="55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" name="CustomShape 87"/>
          <p:cNvSpPr/>
          <p:nvPr/>
        </p:nvSpPr>
        <p:spPr>
          <a:xfrm>
            <a:off x="2975040" y="2006640"/>
            <a:ext cx="216360" cy="211680"/>
          </a:xfrm>
          <a:custGeom>
            <a:avLst/>
            <a:gdLst/>
            <a:ahLst/>
            <a:cxnLst/>
            <a:rect l="l" t="t" r="r" b="b"/>
            <a:pathLst>
              <a:path w="86" h="84">
                <a:moveTo>
                  <a:pt x="82" y="47"/>
                </a:moveTo>
                <a:cubicBezTo>
                  <a:pt x="82" y="46"/>
                  <a:pt x="82" y="44"/>
                  <a:pt x="82" y="42"/>
                </a:cubicBezTo>
                <a:cubicBezTo>
                  <a:pt x="82" y="21"/>
                  <a:pt x="64" y="3"/>
                  <a:pt x="43" y="3"/>
                </a:cubicBezTo>
                <a:cubicBezTo>
                  <a:pt x="41" y="3"/>
                  <a:pt x="39" y="3"/>
                  <a:pt x="36" y="4"/>
                </a:cubicBezTo>
                <a:cubicBezTo>
                  <a:pt x="33" y="1"/>
                  <a:pt x="28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28"/>
                  <a:pt x="2" y="32"/>
                  <a:pt x="4" y="36"/>
                </a:cubicBezTo>
                <a:cubicBezTo>
                  <a:pt x="4" y="38"/>
                  <a:pt x="4" y="40"/>
                  <a:pt x="4" y="42"/>
                </a:cubicBezTo>
                <a:cubicBezTo>
                  <a:pt x="4" y="64"/>
                  <a:pt x="21" y="81"/>
                  <a:pt x="43" y="81"/>
                </a:cubicBezTo>
                <a:cubicBezTo>
                  <a:pt x="45" y="81"/>
                  <a:pt x="48" y="81"/>
                  <a:pt x="50" y="80"/>
                </a:cubicBezTo>
                <a:cubicBezTo>
                  <a:pt x="54" y="83"/>
                  <a:pt x="58" y="84"/>
                  <a:pt x="62" y="84"/>
                </a:cubicBezTo>
                <a:cubicBezTo>
                  <a:pt x="75" y="84"/>
                  <a:pt x="86" y="73"/>
                  <a:pt x="86" y="61"/>
                </a:cubicBezTo>
                <a:cubicBezTo>
                  <a:pt x="86" y="56"/>
                  <a:pt x="84" y="51"/>
                  <a:pt x="82" y="47"/>
                </a:cubicBezTo>
                <a:close/>
                <a:moveTo>
                  <a:pt x="46" y="71"/>
                </a:moveTo>
                <a:cubicBezTo>
                  <a:pt x="34" y="71"/>
                  <a:pt x="28" y="69"/>
                  <a:pt x="23" y="64"/>
                </a:cubicBezTo>
                <a:cubicBezTo>
                  <a:pt x="17" y="58"/>
                  <a:pt x="19" y="52"/>
                  <a:pt x="24" y="51"/>
                </a:cubicBezTo>
                <a:cubicBezTo>
                  <a:pt x="29" y="51"/>
                  <a:pt x="32" y="57"/>
                  <a:pt x="34" y="59"/>
                </a:cubicBezTo>
                <a:cubicBezTo>
                  <a:pt x="37" y="60"/>
                  <a:pt x="47" y="64"/>
                  <a:pt x="52" y="58"/>
                </a:cubicBezTo>
                <a:cubicBezTo>
                  <a:pt x="58" y="51"/>
                  <a:pt x="48" y="48"/>
                  <a:pt x="41" y="47"/>
                </a:cubicBezTo>
                <a:cubicBezTo>
                  <a:pt x="32" y="46"/>
                  <a:pt x="19" y="40"/>
                  <a:pt x="20" y="30"/>
                </a:cubicBezTo>
                <a:cubicBezTo>
                  <a:pt x="21" y="19"/>
                  <a:pt x="29" y="14"/>
                  <a:pt x="37" y="13"/>
                </a:cubicBezTo>
                <a:cubicBezTo>
                  <a:pt x="48" y="12"/>
                  <a:pt x="55" y="15"/>
                  <a:pt x="61" y="19"/>
                </a:cubicBezTo>
                <a:cubicBezTo>
                  <a:pt x="67" y="25"/>
                  <a:pt x="63" y="31"/>
                  <a:pt x="59" y="31"/>
                </a:cubicBezTo>
                <a:cubicBezTo>
                  <a:pt x="55" y="32"/>
                  <a:pt x="51" y="22"/>
                  <a:pt x="42" y="22"/>
                </a:cubicBezTo>
                <a:cubicBezTo>
                  <a:pt x="33" y="22"/>
                  <a:pt x="27" y="32"/>
                  <a:pt x="38" y="35"/>
                </a:cubicBezTo>
                <a:cubicBezTo>
                  <a:pt x="49" y="37"/>
                  <a:pt x="61" y="38"/>
                  <a:pt x="66" y="49"/>
                </a:cubicBezTo>
                <a:cubicBezTo>
                  <a:pt x="70" y="59"/>
                  <a:pt x="59" y="70"/>
                  <a:pt x="46" y="71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1" name="CustomShape 88"/>
          <p:cNvSpPr/>
          <p:nvPr/>
        </p:nvSpPr>
        <p:spPr>
          <a:xfrm>
            <a:off x="3068280" y="1821960"/>
            <a:ext cx="120240" cy="157320"/>
          </a:xfrm>
          <a:custGeom>
            <a:avLst/>
            <a:gdLst/>
            <a:ahLst/>
            <a:cxnLst/>
            <a:rect l="l" t="t" r="r" b="b"/>
            <a:pathLst>
              <a:path w="48" h="63">
                <a:moveTo>
                  <a:pt x="42" y="8"/>
                </a:moveTo>
                <a:cubicBezTo>
                  <a:pt x="6" y="8"/>
                  <a:pt x="6" y="8"/>
                  <a:pt x="6" y="8"/>
                </a:cubicBezTo>
                <a:cubicBezTo>
                  <a:pt x="3" y="8"/>
                  <a:pt x="0" y="11"/>
                  <a:pt x="0" y="14"/>
                </a:cubicBezTo>
                <a:cubicBezTo>
                  <a:pt x="0" y="16"/>
                  <a:pt x="0" y="16"/>
                  <a:pt x="0" y="16"/>
                </a:cubicBezTo>
                <a:cubicBezTo>
                  <a:pt x="48" y="16"/>
                  <a:pt x="48" y="16"/>
                  <a:pt x="48" y="16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1"/>
                  <a:pt x="45" y="8"/>
                  <a:pt x="42" y="8"/>
                </a:cubicBezTo>
                <a:close/>
                <a:moveTo>
                  <a:pt x="31" y="4"/>
                </a:moveTo>
                <a:cubicBezTo>
                  <a:pt x="32" y="10"/>
                  <a:pt x="32" y="10"/>
                  <a:pt x="32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7" y="4"/>
                  <a:pt x="17" y="4"/>
                  <a:pt x="17" y="4"/>
                </a:cubicBezTo>
                <a:cubicBezTo>
                  <a:pt x="31" y="4"/>
                  <a:pt x="31" y="4"/>
                  <a:pt x="31" y="4"/>
                </a:cubicBezTo>
                <a:moveTo>
                  <a:pt x="32" y="0"/>
                </a:moveTo>
                <a:cubicBezTo>
                  <a:pt x="16" y="0"/>
                  <a:pt x="16" y="0"/>
                  <a:pt x="16" y="0"/>
                </a:cubicBezTo>
                <a:cubicBezTo>
                  <a:pt x="15" y="0"/>
                  <a:pt x="13" y="1"/>
                  <a:pt x="13" y="3"/>
                </a:cubicBezTo>
                <a:cubicBezTo>
                  <a:pt x="12" y="11"/>
                  <a:pt x="12" y="11"/>
                  <a:pt x="12" y="11"/>
                </a:cubicBezTo>
                <a:cubicBezTo>
                  <a:pt x="11" y="13"/>
                  <a:pt x="13" y="14"/>
                  <a:pt x="14" y="14"/>
                </a:cubicBezTo>
                <a:cubicBezTo>
                  <a:pt x="34" y="14"/>
                  <a:pt x="34" y="14"/>
                  <a:pt x="34" y="14"/>
                </a:cubicBezTo>
                <a:cubicBezTo>
                  <a:pt x="36" y="14"/>
                  <a:pt x="37" y="13"/>
                  <a:pt x="36" y="11"/>
                </a:cubicBezTo>
                <a:cubicBezTo>
                  <a:pt x="35" y="3"/>
                  <a:pt x="35" y="3"/>
                  <a:pt x="35" y="3"/>
                </a:cubicBezTo>
                <a:cubicBezTo>
                  <a:pt x="35" y="1"/>
                  <a:pt x="34" y="0"/>
                  <a:pt x="32" y="0"/>
                </a:cubicBezTo>
                <a:close/>
                <a:moveTo>
                  <a:pt x="43" y="20"/>
                </a:moveTo>
                <a:cubicBezTo>
                  <a:pt x="5" y="20"/>
                  <a:pt x="5" y="20"/>
                  <a:pt x="5" y="20"/>
                </a:cubicBezTo>
                <a:cubicBezTo>
                  <a:pt x="3" y="20"/>
                  <a:pt x="2" y="22"/>
                  <a:pt x="2" y="24"/>
                </a:cubicBezTo>
                <a:cubicBezTo>
                  <a:pt x="5" y="59"/>
                  <a:pt x="5" y="59"/>
                  <a:pt x="5" y="59"/>
                </a:cubicBezTo>
                <a:cubicBezTo>
                  <a:pt x="5" y="61"/>
                  <a:pt x="7" y="63"/>
                  <a:pt x="9" y="63"/>
                </a:cubicBezTo>
                <a:cubicBezTo>
                  <a:pt x="39" y="63"/>
                  <a:pt x="39" y="63"/>
                  <a:pt x="39" y="63"/>
                </a:cubicBezTo>
                <a:cubicBezTo>
                  <a:pt x="41" y="63"/>
                  <a:pt x="43" y="61"/>
                  <a:pt x="43" y="59"/>
                </a:cubicBezTo>
                <a:cubicBezTo>
                  <a:pt x="46" y="24"/>
                  <a:pt x="46" y="24"/>
                  <a:pt x="46" y="24"/>
                </a:cubicBezTo>
                <a:cubicBezTo>
                  <a:pt x="47" y="22"/>
                  <a:pt x="45" y="20"/>
                  <a:pt x="43" y="20"/>
                </a:cubicBezTo>
                <a:close/>
                <a:moveTo>
                  <a:pt x="16" y="55"/>
                </a:moveTo>
                <a:cubicBezTo>
                  <a:pt x="10" y="55"/>
                  <a:pt x="10" y="55"/>
                  <a:pt x="10" y="55"/>
                </a:cubicBezTo>
                <a:cubicBezTo>
                  <a:pt x="8" y="28"/>
                  <a:pt x="8" y="28"/>
                  <a:pt x="8" y="28"/>
                </a:cubicBezTo>
                <a:cubicBezTo>
                  <a:pt x="16" y="28"/>
                  <a:pt x="16" y="28"/>
                  <a:pt x="16" y="28"/>
                </a:cubicBezTo>
                <a:lnTo>
                  <a:pt x="16" y="55"/>
                </a:lnTo>
                <a:close/>
                <a:moveTo>
                  <a:pt x="28" y="55"/>
                </a:moveTo>
                <a:cubicBezTo>
                  <a:pt x="20" y="55"/>
                  <a:pt x="20" y="55"/>
                  <a:pt x="20" y="55"/>
                </a:cubicBezTo>
                <a:cubicBezTo>
                  <a:pt x="20" y="28"/>
                  <a:pt x="20" y="28"/>
                  <a:pt x="20" y="28"/>
                </a:cubicBezTo>
                <a:cubicBezTo>
                  <a:pt x="28" y="28"/>
                  <a:pt x="28" y="28"/>
                  <a:pt x="28" y="28"/>
                </a:cubicBezTo>
                <a:lnTo>
                  <a:pt x="28" y="55"/>
                </a:lnTo>
                <a:close/>
                <a:moveTo>
                  <a:pt x="38" y="55"/>
                </a:moveTo>
                <a:cubicBezTo>
                  <a:pt x="32" y="55"/>
                  <a:pt x="32" y="55"/>
                  <a:pt x="32" y="55"/>
                </a:cubicBezTo>
                <a:cubicBezTo>
                  <a:pt x="32" y="28"/>
                  <a:pt x="32" y="28"/>
                  <a:pt x="32" y="28"/>
                </a:cubicBezTo>
                <a:cubicBezTo>
                  <a:pt x="40" y="28"/>
                  <a:pt x="40" y="28"/>
                  <a:pt x="40" y="28"/>
                </a:cubicBezTo>
                <a:lnTo>
                  <a:pt x="38" y="55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2" name="CustomShape 89"/>
          <p:cNvSpPr/>
          <p:nvPr/>
        </p:nvSpPr>
        <p:spPr>
          <a:xfrm>
            <a:off x="2712600" y="3119040"/>
            <a:ext cx="329760" cy="331200"/>
          </a:xfrm>
          <a:custGeom>
            <a:avLst/>
            <a:gdLst/>
            <a:ahLst/>
            <a:cxnLst/>
            <a:rect l="l" t="t" r="r" b="b"/>
            <a:pathLst>
              <a:path w="130" h="131">
                <a:moveTo>
                  <a:pt x="65" y="0"/>
                </a:moveTo>
                <a:cubicBezTo>
                  <a:pt x="29" y="0"/>
                  <a:pt x="0" y="29"/>
                  <a:pt x="0" y="65"/>
                </a:cubicBezTo>
                <a:cubicBezTo>
                  <a:pt x="0" y="101"/>
                  <a:pt x="29" y="131"/>
                  <a:pt x="65" y="131"/>
                </a:cubicBezTo>
                <a:cubicBezTo>
                  <a:pt x="101" y="131"/>
                  <a:pt x="130" y="101"/>
                  <a:pt x="130" y="65"/>
                </a:cubicBezTo>
                <a:cubicBezTo>
                  <a:pt x="130" y="29"/>
                  <a:pt x="101" y="0"/>
                  <a:pt x="65" y="0"/>
                </a:cubicBezTo>
                <a:close/>
                <a:moveTo>
                  <a:pt x="65" y="114"/>
                </a:moveTo>
                <a:cubicBezTo>
                  <a:pt x="38" y="114"/>
                  <a:pt x="16" y="92"/>
                  <a:pt x="16" y="65"/>
                </a:cubicBezTo>
                <a:cubicBezTo>
                  <a:pt x="16" y="38"/>
                  <a:pt x="38" y="17"/>
                  <a:pt x="65" y="17"/>
                </a:cubicBezTo>
                <a:cubicBezTo>
                  <a:pt x="92" y="17"/>
                  <a:pt x="114" y="38"/>
                  <a:pt x="114" y="65"/>
                </a:cubicBezTo>
                <a:cubicBezTo>
                  <a:pt x="114" y="92"/>
                  <a:pt x="92" y="114"/>
                  <a:pt x="65" y="114"/>
                </a:cubicBezTo>
                <a:close/>
                <a:moveTo>
                  <a:pt x="40" y="65"/>
                </a:moveTo>
                <a:cubicBezTo>
                  <a:pt x="40" y="79"/>
                  <a:pt x="51" y="90"/>
                  <a:pt x="65" y="90"/>
                </a:cubicBezTo>
                <a:cubicBezTo>
                  <a:pt x="78" y="90"/>
                  <a:pt x="89" y="79"/>
                  <a:pt x="89" y="65"/>
                </a:cubicBezTo>
                <a:cubicBezTo>
                  <a:pt x="89" y="52"/>
                  <a:pt x="78" y="41"/>
                  <a:pt x="65" y="41"/>
                </a:cubicBezTo>
                <a:cubicBezTo>
                  <a:pt x="51" y="41"/>
                  <a:pt x="40" y="52"/>
                  <a:pt x="40" y="6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3" name="CustomShape 90"/>
          <p:cNvSpPr/>
          <p:nvPr/>
        </p:nvSpPr>
        <p:spPr>
          <a:xfrm>
            <a:off x="2471760" y="1730160"/>
            <a:ext cx="547200" cy="236520"/>
          </a:xfrm>
          <a:custGeom>
            <a:avLst/>
            <a:gdLst/>
            <a:ahLst/>
            <a:cxnLst/>
            <a:rect l="l" t="t" r="r" b="b"/>
            <a:pathLst>
              <a:path w="216" h="94">
                <a:moveTo>
                  <a:pt x="188" y="41"/>
                </a:moveTo>
                <a:cubicBezTo>
                  <a:pt x="184" y="41"/>
                  <a:pt x="181" y="42"/>
                  <a:pt x="178" y="43"/>
                </a:cubicBezTo>
                <a:cubicBezTo>
                  <a:pt x="175" y="19"/>
                  <a:pt x="154" y="0"/>
                  <a:pt x="129" y="0"/>
                </a:cubicBezTo>
                <a:cubicBezTo>
                  <a:pt x="122" y="0"/>
                  <a:pt x="116" y="1"/>
                  <a:pt x="111" y="3"/>
                </a:cubicBezTo>
                <a:cubicBezTo>
                  <a:pt x="109" y="4"/>
                  <a:pt x="108" y="5"/>
                  <a:pt x="108" y="6"/>
                </a:cubicBezTo>
                <a:cubicBezTo>
                  <a:pt x="108" y="91"/>
                  <a:pt x="108" y="91"/>
                  <a:pt x="108" y="91"/>
                </a:cubicBezTo>
                <a:cubicBezTo>
                  <a:pt x="108" y="93"/>
                  <a:pt x="110" y="94"/>
                  <a:pt x="111" y="94"/>
                </a:cubicBezTo>
                <a:cubicBezTo>
                  <a:pt x="111" y="94"/>
                  <a:pt x="188" y="94"/>
                  <a:pt x="188" y="94"/>
                </a:cubicBezTo>
                <a:cubicBezTo>
                  <a:pt x="204" y="94"/>
                  <a:pt x="216" y="82"/>
                  <a:pt x="216" y="68"/>
                </a:cubicBezTo>
                <a:cubicBezTo>
                  <a:pt x="216" y="53"/>
                  <a:pt x="204" y="41"/>
                  <a:pt x="188" y="41"/>
                </a:cubicBezTo>
                <a:close/>
                <a:moveTo>
                  <a:pt x="85" y="94"/>
                </a:moveTo>
                <a:cubicBezTo>
                  <a:pt x="91" y="94"/>
                  <a:pt x="91" y="94"/>
                  <a:pt x="91" y="94"/>
                </a:cubicBezTo>
                <a:cubicBezTo>
                  <a:pt x="95" y="47"/>
                  <a:pt x="95" y="47"/>
                  <a:pt x="95" y="47"/>
                </a:cubicBezTo>
                <a:cubicBezTo>
                  <a:pt x="91" y="0"/>
                  <a:pt x="91" y="0"/>
                  <a:pt x="91" y="0"/>
                </a:cubicBezTo>
                <a:cubicBezTo>
                  <a:pt x="85" y="0"/>
                  <a:pt x="85" y="0"/>
                  <a:pt x="85" y="0"/>
                </a:cubicBezTo>
                <a:cubicBezTo>
                  <a:pt x="81" y="47"/>
                  <a:pt x="81" y="47"/>
                  <a:pt x="81" y="47"/>
                </a:cubicBezTo>
                <a:lnTo>
                  <a:pt x="85" y="94"/>
                </a:lnTo>
                <a:close/>
                <a:moveTo>
                  <a:pt x="64" y="94"/>
                </a:moveTo>
                <a:cubicBezTo>
                  <a:pt x="58" y="94"/>
                  <a:pt x="58" y="94"/>
                  <a:pt x="58" y="94"/>
                </a:cubicBezTo>
                <a:cubicBezTo>
                  <a:pt x="54" y="60"/>
                  <a:pt x="54" y="60"/>
                  <a:pt x="54" y="60"/>
                </a:cubicBezTo>
                <a:cubicBezTo>
                  <a:pt x="58" y="27"/>
                  <a:pt x="58" y="27"/>
                  <a:pt x="58" y="27"/>
                </a:cubicBezTo>
                <a:cubicBezTo>
                  <a:pt x="64" y="27"/>
                  <a:pt x="64" y="27"/>
                  <a:pt x="64" y="27"/>
                </a:cubicBezTo>
                <a:cubicBezTo>
                  <a:pt x="68" y="61"/>
                  <a:pt x="68" y="61"/>
                  <a:pt x="68" y="61"/>
                </a:cubicBezTo>
                <a:lnTo>
                  <a:pt x="64" y="94"/>
                </a:lnTo>
                <a:close/>
                <a:moveTo>
                  <a:pt x="31" y="94"/>
                </a:moveTo>
                <a:cubicBezTo>
                  <a:pt x="37" y="94"/>
                  <a:pt x="37" y="94"/>
                  <a:pt x="37" y="94"/>
                </a:cubicBezTo>
                <a:cubicBezTo>
                  <a:pt x="41" y="67"/>
                  <a:pt x="41" y="67"/>
                  <a:pt x="41" y="67"/>
                </a:cubicBezTo>
                <a:cubicBezTo>
                  <a:pt x="37" y="40"/>
                  <a:pt x="37" y="40"/>
                  <a:pt x="37" y="40"/>
                </a:cubicBezTo>
                <a:cubicBezTo>
                  <a:pt x="31" y="40"/>
                  <a:pt x="31" y="40"/>
                  <a:pt x="31" y="40"/>
                </a:cubicBezTo>
                <a:cubicBezTo>
                  <a:pt x="27" y="67"/>
                  <a:pt x="27" y="67"/>
                  <a:pt x="27" y="67"/>
                </a:cubicBezTo>
                <a:lnTo>
                  <a:pt x="31" y="94"/>
                </a:lnTo>
                <a:close/>
                <a:moveTo>
                  <a:pt x="4" y="81"/>
                </a:moveTo>
                <a:cubicBezTo>
                  <a:pt x="10" y="81"/>
                  <a:pt x="10" y="81"/>
                  <a:pt x="10" y="81"/>
                </a:cubicBezTo>
                <a:cubicBezTo>
                  <a:pt x="14" y="67"/>
                  <a:pt x="14" y="67"/>
                  <a:pt x="14" y="67"/>
                </a:cubicBezTo>
                <a:cubicBezTo>
                  <a:pt x="10" y="54"/>
                  <a:pt x="10" y="54"/>
                  <a:pt x="10" y="54"/>
                </a:cubicBezTo>
                <a:cubicBezTo>
                  <a:pt x="4" y="54"/>
                  <a:pt x="4" y="54"/>
                  <a:pt x="4" y="54"/>
                </a:cubicBezTo>
                <a:cubicBezTo>
                  <a:pt x="0" y="67"/>
                  <a:pt x="0" y="67"/>
                  <a:pt x="0" y="67"/>
                </a:cubicBezTo>
                <a:lnTo>
                  <a:pt x="4" y="8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CustomShape 91"/>
          <p:cNvSpPr/>
          <p:nvPr/>
        </p:nvSpPr>
        <p:spPr>
          <a:xfrm>
            <a:off x="2575800" y="2014560"/>
            <a:ext cx="303480" cy="270720"/>
          </a:xfrm>
          <a:custGeom>
            <a:avLst/>
            <a:gdLst/>
            <a:ahLst/>
            <a:cxnLst/>
            <a:rect l="l" t="t" r="r" b="b"/>
            <a:pathLst>
              <a:path w="120" h="107">
                <a:moveTo>
                  <a:pt x="50" y="0"/>
                </a:moveTo>
                <a:cubicBezTo>
                  <a:pt x="50" y="0"/>
                  <a:pt x="50" y="0"/>
                  <a:pt x="50" y="0"/>
                </a:cubicBezTo>
                <a:cubicBezTo>
                  <a:pt x="78" y="0"/>
                  <a:pt x="100" y="18"/>
                  <a:pt x="100" y="41"/>
                </a:cubicBezTo>
                <a:cubicBezTo>
                  <a:pt x="100" y="63"/>
                  <a:pt x="78" y="81"/>
                  <a:pt x="50" y="81"/>
                </a:cubicBezTo>
                <a:cubicBezTo>
                  <a:pt x="47" y="81"/>
                  <a:pt x="45" y="81"/>
                  <a:pt x="42" y="81"/>
                </a:cubicBezTo>
                <a:cubicBezTo>
                  <a:pt x="32" y="91"/>
                  <a:pt x="19" y="93"/>
                  <a:pt x="7" y="93"/>
                </a:cubicBezTo>
                <a:cubicBezTo>
                  <a:pt x="7" y="91"/>
                  <a:pt x="7" y="91"/>
                  <a:pt x="7" y="91"/>
                </a:cubicBezTo>
                <a:cubicBezTo>
                  <a:pt x="14" y="87"/>
                  <a:pt x="19" y="82"/>
                  <a:pt x="19" y="75"/>
                </a:cubicBezTo>
                <a:cubicBezTo>
                  <a:pt x="19" y="74"/>
                  <a:pt x="19" y="73"/>
                  <a:pt x="19" y="72"/>
                </a:cubicBezTo>
                <a:cubicBezTo>
                  <a:pt x="8" y="65"/>
                  <a:pt x="0" y="53"/>
                  <a:pt x="0" y="41"/>
                </a:cubicBezTo>
                <a:cubicBezTo>
                  <a:pt x="0" y="18"/>
                  <a:pt x="23" y="0"/>
                  <a:pt x="50" y="0"/>
                </a:cubicBezTo>
                <a:close/>
                <a:moveTo>
                  <a:pt x="104" y="91"/>
                </a:moveTo>
                <a:cubicBezTo>
                  <a:pt x="104" y="97"/>
                  <a:pt x="107" y="102"/>
                  <a:pt x="113" y="104"/>
                </a:cubicBezTo>
                <a:cubicBezTo>
                  <a:pt x="113" y="107"/>
                  <a:pt x="113" y="107"/>
                  <a:pt x="113" y="107"/>
                </a:cubicBezTo>
                <a:cubicBezTo>
                  <a:pt x="102" y="106"/>
                  <a:pt x="93" y="105"/>
                  <a:pt x="83" y="96"/>
                </a:cubicBezTo>
                <a:cubicBezTo>
                  <a:pt x="81" y="96"/>
                  <a:pt x="79" y="96"/>
                  <a:pt x="77" y="96"/>
                </a:cubicBezTo>
                <a:cubicBezTo>
                  <a:pt x="67" y="96"/>
                  <a:pt x="58" y="93"/>
                  <a:pt x="50" y="89"/>
                </a:cubicBezTo>
                <a:cubicBezTo>
                  <a:pt x="65" y="89"/>
                  <a:pt x="79" y="84"/>
                  <a:pt x="90" y="75"/>
                </a:cubicBezTo>
                <a:cubicBezTo>
                  <a:pt x="96" y="71"/>
                  <a:pt x="100" y="66"/>
                  <a:pt x="103" y="60"/>
                </a:cubicBezTo>
                <a:cubicBezTo>
                  <a:pt x="106" y="54"/>
                  <a:pt x="108" y="47"/>
                  <a:pt x="108" y="41"/>
                </a:cubicBezTo>
                <a:cubicBezTo>
                  <a:pt x="108" y="40"/>
                  <a:pt x="108" y="39"/>
                  <a:pt x="108" y="37"/>
                </a:cubicBezTo>
                <a:cubicBezTo>
                  <a:pt x="115" y="44"/>
                  <a:pt x="120" y="52"/>
                  <a:pt x="120" y="62"/>
                </a:cubicBezTo>
                <a:cubicBezTo>
                  <a:pt x="120" y="72"/>
                  <a:pt x="114" y="82"/>
                  <a:pt x="104" y="88"/>
                </a:cubicBezTo>
                <a:cubicBezTo>
                  <a:pt x="104" y="89"/>
                  <a:pt x="104" y="90"/>
                  <a:pt x="104" y="91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CustomShape 92"/>
          <p:cNvSpPr/>
          <p:nvPr/>
        </p:nvSpPr>
        <p:spPr>
          <a:xfrm>
            <a:off x="2607120" y="2315880"/>
            <a:ext cx="267840" cy="266040"/>
          </a:xfrm>
          <a:custGeom>
            <a:avLst/>
            <a:gdLst/>
            <a:ahLst/>
            <a:cxnLst/>
            <a:rect l="l" t="t" r="r" b="b"/>
            <a:pathLst>
              <a:path w="106" h="105">
                <a:moveTo>
                  <a:pt x="20" y="53"/>
                </a:moveTo>
                <a:cubicBezTo>
                  <a:pt x="20" y="51"/>
                  <a:pt x="20" y="50"/>
                  <a:pt x="20" y="49"/>
                </a:cubicBezTo>
                <a:cubicBezTo>
                  <a:pt x="1" y="43"/>
                  <a:pt x="1" y="43"/>
                  <a:pt x="1" y="43"/>
                </a:cubicBezTo>
                <a:cubicBezTo>
                  <a:pt x="1" y="46"/>
                  <a:pt x="0" y="49"/>
                  <a:pt x="0" y="53"/>
                </a:cubicBezTo>
                <a:cubicBezTo>
                  <a:pt x="0" y="68"/>
                  <a:pt x="7" y="81"/>
                  <a:pt x="17" y="91"/>
                </a:cubicBezTo>
                <a:cubicBezTo>
                  <a:pt x="29" y="75"/>
                  <a:pt x="29" y="75"/>
                  <a:pt x="29" y="75"/>
                </a:cubicBezTo>
                <a:cubicBezTo>
                  <a:pt x="23" y="69"/>
                  <a:pt x="20" y="61"/>
                  <a:pt x="20" y="53"/>
                </a:cubicBezTo>
                <a:close/>
                <a:moveTo>
                  <a:pt x="86" y="53"/>
                </a:moveTo>
                <a:cubicBezTo>
                  <a:pt x="86" y="61"/>
                  <a:pt x="83" y="69"/>
                  <a:pt x="77" y="75"/>
                </a:cubicBezTo>
                <a:cubicBezTo>
                  <a:pt x="89" y="91"/>
                  <a:pt x="89" y="91"/>
                  <a:pt x="89" y="91"/>
                </a:cubicBezTo>
                <a:cubicBezTo>
                  <a:pt x="99" y="81"/>
                  <a:pt x="106" y="68"/>
                  <a:pt x="106" y="53"/>
                </a:cubicBezTo>
                <a:cubicBezTo>
                  <a:pt x="106" y="49"/>
                  <a:pt x="105" y="46"/>
                  <a:pt x="105" y="43"/>
                </a:cubicBezTo>
                <a:cubicBezTo>
                  <a:pt x="86" y="49"/>
                  <a:pt x="86" y="49"/>
                  <a:pt x="86" y="49"/>
                </a:cubicBezTo>
                <a:cubicBezTo>
                  <a:pt x="86" y="50"/>
                  <a:pt x="86" y="51"/>
                  <a:pt x="86" y="53"/>
                </a:cubicBezTo>
                <a:close/>
                <a:moveTo>
                  <a:pt x="59" y="20"/>
                </a:moveTo>
                <a:cubicBezTo>
                  <a:pt x="69" y="22"/>
                  <a:pt x="77" y="28"/>
                  <a:pt x="82" y="36"/>
                </a:cubicBezTo>
                <a:cubicBezTo>
                  <a:pt x="101" y="30"/>
                  <a:pt x="101" y="30"/>
                  <a:pt x="101" y="30"/>
                </a:cubicBezTo>
                <a:cubicBezTo>
                  <a:pt x="93" y="14"/>
                  <a:pt x="78" y="3"/>
                  <a:pt x="59" y="0"/>
                </a:cubicBezTo>
                <a:lnTo>
                  <a:pt x="59" y="20"/>
                </a:lnTo>
                <a:close/>
                <a:moveTo>
                  <a:pt x="24" y="36"/>
                </a:moveTo>
                <a:cubicBezTo>
                  <a:pt x="29" y="28"/>
                  <a:pt x="37" y="22"/>
                  <a:pt x="46" y="20"/>
                </a:cubicBezTo>
                <a:cubicBezTo>
                  <a:pt x="46" y="0"/>
                  <a:pt x="46" y="0"/>
                  <a:pt x="46" y="0"/>
                </a:cubicBezTo>
                <a:cubicBezTo>
                  <a:pt x="28" y="3"/>
                  <a:pt x="13" y="14"/>
                  <a:pt x="5" y="30"/>
                </a:cubicBezTo>
                <a:lnTo>
                  <a:pt x="24" y="36"/>
                </a:lnTo>
                <a:close/>
                <a:moveTo>
                  <a:pt x="67" y="83"/>
                </a:moveTo>
                <a:cubicBezTo>
                  <a:pt x="62" y="84"/>
                  <a:pt x="58" y="85"/>
                  <a:pt x="53" y="85"/>
                </a:cubicBezTo>
                <a:cubicBezTo>
                  <a:pt x="48" y="85"/>
                  <a:pt x="43" y="84"/>
                  <a:pt x="39" y="83"/>
                </a:cubicBezTo>
                <a:cubicBezTo>
                  <a:pt x="28" y="99"/>
                  <a:pt x="28" y="99"/>
                  <a:pt x="28" y="99"/>
                </a:cubicBezTo>
                <a:cubicBezTo>
                  <a:pt x="35" y="103"/>
                  <a:pt x="44" y="105"/>
                  <a:pt x="53" y="105"/>
                </a:cubicBezTo>
                <a:cubicBezTo>
                  <a:pt x="62" y="105"/>
                  <a:pt x="71" y="103"/>
                  <a:pt x="78" y="99"/>
                </a:cubicBezTo>
                <a:lnTo>
                  <a:pt x="67" y="83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93"/>
          <p:cNvSpPr/>
          <p:nvPr/>
        </p:nvSpPr>
        <p:spPr>
          <a:xfrm>
            <a:off x="2624040" y="2638800"/>
            <a:ext cx="250560" cy="264600"/>
          </a:xfrm>
          <a:custGeom>
            <a:avLst/>
            <a:gdLst/>
            <a:ahLst/>
            <a:cxnLst/>
            <a:rect l="l" t="t" r="r" b="b"/>
            <a:pathLst>
              <a:path w="162" h="171">
                <a:moveTo>
                  <a:pt x="54" y="65"/>
                </a:moveTo>
                <a:lnTo>
                  <a:pt x="75" y="65"/>
                </a:lnTo>
                <a:lnTo>
                  <a:pt x="75" y="86"/>
                </a:lnTo>
                <a:lnTo>
                  <a:pt x="54" y="86"/>
                </a:lnTo>
                <a:lnTo>
                  <a:pt x="54" y="65"/>
                </a:lnTo>
                <a:close/>
                <a:moveTo>
                  <a:pt x="87" y="65"/>
                </a:moveTo>
                <a:lnTo>
                  <a:pt x="108" y="65"/>
                </a:lnTo>
                <a:lnTo>
                  <a:pt x="108" y="86"/>
                </a:lnTo>
                <a:lnTo>
                  <a:pt x="87" y="86"/>
                </a:lnTo>
                <a:lnTo>
                  <a:pt x="87" y="65"/>
                </a:lnTo>
                <a:close/>
                <a:moveTo>
                  <a:pt x="118" y="65"/>
                </a:moveTo>
                <a:lnTo>
                  <a:pt x="139" y="65"/>
                </a:lnTo>
                <a:lnTo>
                  <a:pt x="139" y="86"/>
                </a:lnTo>
                <a:lnTo>
                  <a:pt x="118" y="86"/>
                </a:lnTo>
                <a:lnTo>
                  <a:pt x="118" y="65"/>
                </a:lnTo>
                <a:close/>
                <a:moveTo>
                  <a:pt x="21" y="129"/>
                </a:moveTo>
                <a:lnTo>
                  <a:pt x="43" y="129"/>
                </a:lnTo>
                <a:lnTo>
                  <a:pt x="43" y="150"/>
                </a:lnTo>
                <a:lnTo>
                  <a:pt x="21" y="150"/>
                </a:lnTo>
                <a:lnTo>
                  <a:pt x="21" y="129"/>
                </a:lnTo>
                <a:close/>
                <a:moveTo>
                  <a:pt x="54" y="129"/>
                </a:moveTo>
                <a:lnTo>
                  <a:pt x="75" y="129"/>
                </a:lnTo>
                <a:lnTo>
                  <a:pt x="75" y="150"/>
                </a:lnTo>
                <a:lnTo>
                  <a:pt x="54" y="150"/>
                </a:lnTo>
                <a:lnTo>
                  <a:pt x="54" y="129"/>
                </a:lnTo>
                <a:close/>
                <a:moveTo>
                  <a:pt x="87" y="129"/>
                </a:moveTo>
                <a:lnTo>
                  <a:pt x="108" y="129"/>
                </a:lnTo>
                <a:lnTo>
                  <a:pt x="108" y="150"/>
                </a:lnTo>
                <a:lnTo>
                  <a:pt x="87" y="150"/>
                </a:lnTo>
                <a:lnTo>
                  <a:pt x="87" y="129"/>
                </a:lnTo>
                <a:close/>
                <a:moveTo>
                  <a:pt x="54" y="96"/>
                </a:moveTo>
                <a:lnTo>
                  <a:pt x="75" y="96"/>
                </a:lnTo>
                <a:lnTo>
                  <a:pt x="75" y="117"/>
                </a:lnTo>
                <a:lnTo>
                  <a:pt x="54" y="117"/>
                </a:lnTo>
                <a:lnTo>
                  <a:pt x="54" y="96"/>
                </a:lnTo>
                <a:close/>
                <a:moveTo>
                  <a:pt x="87" y="96"/>
                </a:moveTo>
                <a:lnTo>
                  <a:pt x="108" y="96"/>
                </a:lnTo>
                <a:lnTo>
                  <a:pt x="108" y="117"/>
                </a:lnTo>
                <a:lnTo>
                  <a:pt x="87" y="117"/>
                </a:lnTo>
                <a:lnTo>
                  <a:pt x="87" y="96"/>
                </a:lnTo>
                <a:close/>
                <a:moveTo>
                  <a:pt x="118" y="96"/>
                </a:moveTo>
                <a:lnTo>
                  <a:pt x="139" y="96"/>
                </a:lnTo>
                <a:lnTo>
                  <a:pt x="139" y="117"/>
                </a:lnTo>
                <a:lnTo>
                  <a:pt x="118" y="117"/>
                </a:lnTo>
                <a:lnTo>
                  <a:pt x="118" y="96"/>
                </a:lnTo>
                <a:close/>
                <a:moveTo>
                  <a:pt x="21" y="96"/>
                </a:moveTo>
                <a:lnTo>
                  <a:pt x="43" y="96"/>
                </a:lnTo>
                <a:lnTo>
                  <a:pt x="43" y="117"/>
                </a:lnTo>
                <a:lnTo>
                  <a:pt x="21" y="117"/>
                </a:lnTo>
                <a:lnTo>
                  <a:pt x="21" y="96"/>
                </a:lnTo>
                <a:close/>
                <a:moveTo>
                  <a:pt x="139" y="0"/>
                </a:moveTo>
                <a:lnTo>
                  <a:pt x="139" y="11"/>
                </a:lnTo>
                <a:lnTo>
                  <a:pt x="118" y="11"/>
                </a:lnTo>
                <a:lnTo>
                  <a:pt x="118" y="0"/>
                </a:lnTo>
                <a:lnTo>
                  <a:pt x="43" y="0"/>
                </a:lnTo>
                <a:lnTo>
                  <a:pt x="43" y="11"/>
                </a:lnTo>
                <a:lnTo>
                  <a:pt x="21" y="11"/>
                </a:lnTo>
                <a:lnTo>
                  <a:pt x="21" y="0"/>
                </a:lnTo>
                <a:lnTo>
                  <a:pt x="0" y="0"/>
                </a:lnTo>
                <a:lnTo>
                  <a:pt x="0" y="171"/>
                </a:lnTo>
                <a:lnTo>
                  <a:pt x="162" y="171"/>
                </a:lnTo>
                <a:lnTo>
                  <a:pt x="162" y="0"/>
                </a:lnTo>
                <a:lnTo>
                  <a:pt x="139" y="0"/>
                </a:lnTo>
                <a:close/>
                <a:moveTo>
                  <a:pt x="150" y="161"/>
                </a:moveTo>
                <a:lnTo>
                  <a:pt x="11" y="161"/>
                </a:lnTo>
                <a:lnTo>
                  <a:pt x="11" y="44"/>
                </a:lnTo>
                <a:lnTo>
                  <a:pt x="150" y="44"/>
                </a:lnTo>
                <a:lnTo>
                  <a:pt x="150" y="16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7" name="CustomShape 94"/>
          <p:cNvSpPr/>
          <p:nvPr/>
        </p:nvSpPr>
        <p:spPr>
          <a:xfrm>
            <a:off x="3023280" y="3867840"/>
            <a:ext cx="211680" cy="211680"/>
          </a:xfrm>
          <a:custGeom>
            <a:avLst/>
            <a:gdLst/>
            <a:ahLst/>
            <a:cxnLst/>
            <a:rect l="l" t="t" r="r" b="b"/>
            <a:pathLst>
              <a:path w="84" h="84">
                <a:moveTo>
                  <a:pt x="42" y="0"/>
                </a:moveTo>
                <a:cubicBezTo>
                  <a:pt x="19" y="0"/>
                  <a:pt x="0" y="19"/>
                  <a:pt x="0" y="42"/>
                </a:cubicBezTo>
                <a:cubicBezTo>
                  <a:pt x="0" y="65"/>
                  <a:pt x="19" y="84"/>
                  <a:pt x="42" y="84"/>
                </a:cubicBezTo>
                <a:cubicBezTo>
                  <a:pt x="65" y="84"/>
                  <a:pt x="84" y="65"/>
                  <a:pt x="84" y="42"/>
                </a:cubicBezTo>
                <a:cubicBezTo>
                  <a:pt x="84" y="19"/>
                  <a:pt x="65" y="0"/>
                  <a:pt x="42" y="0"/>
                </a:cubicBezTo>
                <a:close/>
                <a:moveTo>
                  <a:pt x="42" y="76"/>
                </a:moveTo>
                <a:cubicBezTo>
                  <a:pt x="23" y="76"/>
                  <a:pt x="8" y="61"/>
                  <a:pt x="8" y="42"/>
                </a:cubicBezTo>
                <a:cubicBezTo>
                  <a:pt x="8" y="23"/>
                  <a:pt x="23" y="8"/>
                  <a:pt x="42" y="8"/>
                </a:cubicBezTo>
                <a:cubicBezTo>
                  <a:pt x="61" y="8"/>
                  <a:pt x="76" y="23"/>
                  <a:pt x="76" y="42"/>
                </a:cubicBezTo>
                <a:cubicBezTo>
                  <a:pt x="76" y="61"/>
                  <a:pt x="61" y="76"/>
                  <a:pt x="42" y="76"/>
                </a:cubicBezTo>
                <a:close/>
                <a:moveTo>
                  <a:pt x="26" y="26"/>
                </a:moveTo>
                <a:cubicBezTo>
                  <a:pt x="58" y="26"/>
                  <a:pt x="58" y="26"/>
                  <a:pt x="58" y="26"/>
                </a:cubicBezTo>
                <a:cubicBezTo>
                  <a:pt x="58" y="58"/>
                  <a:pt x="58" y="58"/>
                  <a:pt x="58" y="58"/>
                </a:cubicBezTo>
                <a:cubicBezTo>
                  <a:pt x="26" y="58"/>
                  <a:pt x="26" y="58"/>
                  <a:pt x="26" y="58"/>
                </a:cubicBezTo>
                <a:lnTo>
                  <a:pt x="26" y="26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" name="CustomShape 95"/>
          <p:cNvSpPr/>
          <p:nvPr/>
        </p:nvSpPr>
        <p:spPr>
          <a:xfrm>
            <a:off x="2712600" y="3836520"/>
            <a:ext cx="370080" cy="370080"/>
          </a:xfrm>
          <a:custGeom>
            <a:avLst/>
            <a:gdLst/>
            <a:ahLst/>
            <a:cxnLst/>
            <a:rect l="l" t="t" r="r" b="b"/>
            <a:pathLst>
              <a:path w="146" h="146">
                <a:moveTo>
                  <a:pt x="140" y="123"/>
                </a:moveTo>
                <a:cubicBezTo>
                  <a:pt x="106" y="94"/>
                  <a:pt x="106" y="94"/>
                  <a:pt x="106" y="94"/>
                </a:cubicBezTo>
                <a:cubicBezTo>
                  <a:pt x="103" y="91"/>
                  <a:pt x="99" y="89"/>
                  <a:pt x="96" y="89"/>
                </a:cubicBezTo>
                <a:cubicBezTo>
                  <a:pt x="104" y="80"/>
                  <a:pt x="109" y="67"/>
                  <a:pt x="109" y="54"/>
                </a:cubicBezTo>
                <a:cubicBezTo>
                  <a:pt x="109" y="24"/>
                  <a:pt x="84" y="0"/>
                  <a:pt x="54" y="0"/>
                </a:cubicBezTo>
                <a:cubicBezTo>
                  <a:pt x="24" y="0"/>
                  <a:pt x="0" y="24"/>
                  <a:pt x="0" y="54"/>
                </a:cubicBezTo>
                <a:cubicBezTo>
                  <a:pt x="0" y="84"/>
                  <a:pt x="24" y="108"/>
                  <a:pt x="54" y="108"/>
                </a:cubicBezTo>
                <a:cubicBezTo>
                  <a:pt x="68" y="108"/>
                  <a:pt x="80" y="103"/>
                  <a:pt x="90" y="95"/>
                </a:cubicBezTo>
                <a:cubicBezTo>
                  <a:pt x="89" y="98"/>
                  <a:pt x="91" y="102"/>
                  <a:pt x="94" y="106"/>
                </a:cubicBezTo>
                <a:cubicBezTo>
                  <a:pt x="123" y="140"/>
                  <a:pt x="123" y="140"/>
                  <a:pt x="123" y="140"/>
                </a:cubicBezTo>
                <a:cubicBezTo>
                  <a:pt x="128" y="146"/>
                  <a:pt x="136" y="146"/>
                  <a:pt x="141" y="141"/>
                </a:cubicBezTo>
                <a:cubicBezTo>
                  <a:pt x="146" y="136"/>
                  <a:pt x="146" y="128"/>
                  <a:pt x="140" y="123"/>
                </a:cubicBezTo>
                <a:close/>
                <a:moveTo>
                  <a:pt x="54" y="90"/>
                </a:moveTo>
                <a:cubicBezTo>
                  <a:pt x="34" y="90"/>
                  <a:pt x="18" y="74"/>
                  <a:pt x="18" y="54"/>
                </a:cubicBezTo>
                <a:cubicBezTo>
                  <a:pt x="18" y="34"/>
                  <a:pt x="34" y="18"/>
                  <a:pt x="54" y="18"/>
                </a:cubicBezTo>
                <a:cubicBezTo>
                  <a:pt x="74" y="18"/>
                  <a:pt x="91" y="34"/>
                  <a:pt x="91" y="54"/>
                </a:cubicBezTo>
                <a:cubicBezTo>
                  <a:pt x="91" y="74"/>
                  <a:pt x="74" y="90"/>
                  <a:pt x="54" y="90"/>
                </a:cubicBezTo>
                <a:close/>
                <a:moveTo>
                  <a:pt x="63" y="27"/>
                </a:moveTo>
                <a:cubicBezTo>
                  <a:pt x="45" y="27"/>
                  <a:pt x="45" y="27"/>
                  <a:pt x="45" y="27"/>
                </a:cubicBezTo>
                <a:cubicBezTo>
                  <a:pt x="45" y="45"/>
                  <a:pt x="45" y="45"/>
                  <a:pt x="45" y="45"/>
                </a:cubicBezTo>
                <a:cubicBezTo>
                  <a:pt x="27" y="45"/>
                  <a:pt x="27" y="45"/>
                  <a:pt x="27" y="45"/>
                </a:cubicBezTo>
                <a:cubicBezTo>
                  <a:pt x="27" y="63"/>
                  <a:pt x="27" y="63"/>
                  <a:pt x="27" y="63"/>
                </a:cubicBezTo>
                <a:cubicBezTo>
                  <a:pt x="45" y="63"/>
                  <a:pt x="45" y="63"/>
                  <a:pt x="45" y="63"/>
                </a:cubicBezTo>
                <a:cubicBezTo>
                  <a:pt x="45" y="81"/>
                  <a:pt x="45" y="81"/>
                  <a:pt x="45" y="81"/>
                </a:cubicBezTo>
                <a:cubicBezTo>
                  <a:pt x="63" y="81"/>
                  <a:pt x="63" y="81"/>
                  <a:pt x="63" y="81"/>
                </a:cubicBezTo>
                <a:cubicBezTo>
                  <a:pt x="63" y="63"/>
                  <a:pt x="63" y="63"/>
                  <a:pt x="63" y="63"/>
                </a:cubicBezTo>
                <a:cubicBezTo>
                  <a:pt x="81" y="63"/>
                  <a:pt x="81" y="63"/>
                  <a:pt x="81" y="63"/>
                </a:cubicBezTo>
                <a:cubicBezTo>
                  <a:pt x="81" y="45"/>
                  <a:pt x="81" y="45"/>
                  <a:pt x="81" y="45"/>
                </a:cubicBezTo>
                <a:cubicBezTo>
                  <a:pt x="63" y="45"/>
                  <a:pt x="63" y="45"/>
                  <a:pt x="63" y="45"/>
                </a:cubicBezTo>
                <a:lnTo>
                  <a:pt x="63" y="2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CustomShape 96"/>
          <p:cNvSpPr/>
          <p:nvPr/>
        </p:nvSpPr>
        <p:spPr>
          <a:xfrm>
            <a:off x="3200400" y="4501440"/>
            <a:ext cx="214920" cy="217800"/>
          </a:xfrm>
          <a:custGeom>
            <a:avLst/>
            <a:gdLst/>
            <a:ahLst/>
            <a:cxnLst/>
            <a:rect l="l" t="t" r="r" b="b"/>
            <a:pathLst>
              <a:path w="85" h="86">
                <a:moveTo>
                  <a:pt x="16" y="49"/>
                </a:moveTo>
                <a:cubicBezTo>
                  <a:pt x="16" y="86"/>
                  <a:pt x="16" y="86"/>
                  <a:pt x="16" y="86"/>
                </a:cubicBezTo>
                <a:cubicBezTo>
                  <a:pt x="17" y="86"/>
                  <a:pt x="17" y="86"/>
                  <a:pt x="18" y="86"/>
                </a:cubicBezTo>
                <a:cubicBezTo>
                  <a:pt x="21" y="86"/>
                  <a:pt x="21" y="86"/>
                  <a:pt x="21" y="86"/>
                </a:cubicBezTo>
                <a:cubicBezTo>
                  <a:pt x="21" y="49"/>
                  <a:pt x="21" y="49"/>
                  <a:pt x="21" y="49"/>
                </a:cubicBezTo>
                <a:cubicBezTo>
                  <a:pt x="18" y="49"/>
                  <a:pt x="18" y="49"/>
                  <a:pt x="18" y="49"/>
                </a:cubicBezTo>
                <a:cubicBezTo>
                  <a:pt x="17" y="49"/>
                  <a:pt x="17" y="49"/>
                  <a:pt x="16" y="49"/>
                </a:cubicBezTo>
                <a:close/>
                <a:moveTo>
                  <a:pt x="64" y="49"/>
                </a:moveTo>
                <a:cubicBezTo>
                  <a:pt x="64" y="86"/>
                  <a:pt x="64" y="86"/>
                  <a:pt x="64" y="86"/>
                </a:cubicBezTo>
                <a:cubicBezTo>
                  <a:pt x="67" y="86"/>
                  <a:pt x="67" y="86"/>
                  <a:pt x="67" y="86"/>
                </a:cubicBezTo>
                <a:cubicBezTo>
                  <a:pt x="68" y="86"/>
                  <a:pt x="68" y="86"/>
                  <a:pt x="69" y="86"/>
                </a:cubicBezTo>
                <a:cubicBezTo>
                  <a:pt x="69" y="49"/>
                  <a:pt x="69" y="49"/>
                  <a:pt x="69" y="49"/>
                </a:cubicBezTo>
                <a:cubicBezTo>
                  <a:pt x="68" y="49"/>
                  <a:pt x="68" y="49"/>
                  <a:pt x="67" y="49"/>
                </a:cubicBezTo>
                <a:lnTo>
                  <a:pt x="64" y="49"/>
                </a:lnTo>
                <a:close/>
                <a:moveTo>
                  <a:pt x="85" y="43"/>
                </a:moveTo>
                <a:cubicBezTo>
                  <a:pt x="85" y="20"/>
                  <a:pt x="66" y="0"/>
                  <a:pt x="42" y="0"/>
                </a:cubicBezTo>
                <a:cubicBezTo>
                  <a:pt x="19" y="0"/>
                  <a:pt x="0" y="20"/>
                  <a:pt x="0" y="43"/>
                </a:cubicBezTo>
                <a:cubicBezTo>
                  <a:pt x="0" y="48"/>
                  <a:pt x="0" y="53"/>
                  <a:pt x="2" y="58"/>
                </a:cubicBezTo>
                <a:cubicBezTo>
                  <a:pt x="0" y="61"/>
                  <a:pt x="0" y="64"/>
                  <a:pt x="0" y="67"/>
                </a:cubicBezTo>
                <a:cubicBezTo>
                  <a:pt x="0" y="75"/>
                  <a:pt x="4" y="81"/>
                  <a:pt x="10" y="84"/>
                </a:cubicBezTo>
                <a:cubicBezTo>
                  <a:pt x="10" y="51"/>
                  <a:pt x="10" y="51"/>
                  <a:pt x="10" y="51"/>
                </a:cubicBezTo>
                <a:cubicBezTo>
                  <a:pt x="9" y="51"/>
                  <a:pt x="7" y="52"/>
                  <a:pt x="6" y="54"/>
                </a:cubicBezTo>
                <a:cubicBezTo>
                  <a:pt x="5" y="51"/>
                  <a:pt x="5" y="49"/>
                  <a:pt x="5" y="46"/>
                </a:cubicBezTo>
                <a:cubicBezTo>
                  <a:pt x="5" y="25"/>
                  <a:pt x="22" y="8"/>
                  <a:pt x="42" y="8"/>
                </a:cubicBezTo>
                <a:cubicBezTo>
                  <a:pt x="63" y="8"/>
                  <a:pt x="80" y="25"/>
                  <a:pt x="80" y="46"/>
                </a:cubicBezTo>
                <a:cubicBezTo>
                  <a:pt x="80" y="49"/>
                  <a:pt x="80" y="51"/>
                  <a:pt x="79" y="54"/>
                </a:cubicBezTo>
                <a:cubicBezTo>
                  <a:pt x="78" y="52"/>
                  <a:pt x="76" y="51"/>
                  <a:pt x="75" y="51"/>
                </a:cubicBezTo>
                <a:cubicBezTo>
                  <a:pt x="75" y="84"/>
                  <a:pt x="75" y="84"/>
                  <a:pt x="75" y="84"/>
                </a:cubicBezTo>
                <a:cubicBezTo>
                  <a:pt x="81" y="81"/>
                  <a:pt x="85" y="75"/>
                  <a:pt x="85" y="67"/>
                </a:cubicBezTo>
                <a:cubicBezTo>
                  <a:pt x="85" y="64"/>
                  <a:pt x="84" y="61"/>
                  <a:pt x="83" y="58"/>
                </a:cubicBezTo>
                <a:cubicBezTo>
                  <a:pt x="85" y="53"/>
                  <a:pt x="85" y="48"/>
                  <a:pt x="85" y="4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" name="CustomShape 97"/>
          <p:cNvSpPr/>
          <p:nvPr/>
        </p:nvSpPr>
        <p:spPr>
          <a:xfrm>
            <a:off x="2872800" y="4235760"/>
            <a:ext cx="263160" cy="261360"/>
          </a:xfrm>
          <a:custGeom>
            <a:avLst/>
            <a:gdLst/>
            <a:ahLst/>
            <a:cxnLst/>
            <a:rect l="l" t="t" r="r" b="b"/>
            <a:pathLst>
              <a:path w="104" h="104">
                <a:moveTo>
                  <a:pt x="52" y="0"/>
                </a:moveTo>
                <a:cubicBezTo>
                  <a:pt x="23" y="0"/>
                  <a:pt x="0" y="23"/>
                  <a:pt x="0" y="52"/>
                </a:cubicBezTo>
                <a:cubicBezTo>
                  <a:pt x="0" y="81"/>
                  <a:pt x="23" y="104"/>
                  <a:pt x="52" y="104"/>
                </a:cubicBezTo>
                <a:cubicBezTo>
                  <a:pt x="81" y="104"/>
                  <a:pt x="104" y="81"/>
                  <a:pt x="104" y="52"/>
                </a:cubicBezTo>
                <a:cubicBezTo>
                  <a:pt x="104" y="23"/>
                  <a:pt x="81" y="0"/>
                  <a:pt x="52" y="0"/>
                </a:cubicBezTo>
                <a:close/>
                <a:moveTo>
                  <a:pt x="32" y="52"/>
                </a:moveTo>
                <a:cubicBezTo>
                  <a:pt x="32" y="41"/>
                  <a:pt x="41" y="32"/>
                  <a:pt x="52" y="32"/>
                </a:cubicBezTo>
                <a:cubicBezTo>
                  <a:pt x="63" y="32"/>
                  <a:pt x="72" y="41"/>
                  <a:pt x="72" y="52"/>
                </a:cubicBezTo>
                <a:cubicBezTo>
                  <a:pt x="72" y="63"/>
                  <a:pt x="63" y="71"/>
                  <a:pt x="52" y="71"/>
                </a:cubicBezTo>
                <a:cubicBezTo>
                  <a:pt x="41" y="71"/>
                  <a:pt x="32" y="63"/>
                  <a:pt x="32" y="52"/>
                </a:cubicBezTo>
                <a:close/>
                <a:moveTo>
                  <a:pt x="94" y="69"/>
                </a:moveTo>
                <a:cubicBezTo>
                  <a:pt x="94" y="69"/>
                  <a:pt x="94" y="69"/>
                  <a:pt x="94" y="69"/>
                </a:cubicBezTo>
                <a:cubicBezTo>
                  <a:pt x="76" y="62"/>
                  <a:pt x="76" y="62"/>
                  <a:pt x="76" y="62"/>
                </a:cubicBezTo>
                <a:cubicBezTo>
                  <a:pt x="77" y="59"/>
                  <a:pt x="78" y="55"/>
                  <a:pt x="78" y="52"/>
                </a:cubicBezTo>
                <a:cubicBezTo>
                  <a:pt x="78" y="48"/>
                  <a:pt x="77" y="45"/>
                  <a:pt x="76" y="42"/>
                </a:cubicBezTo>
                <a:cubicBezTo>
                  <a:pt x="89" y="37"/>
                  <a:pt x="89" y="37"/>
                  <a:pt x="89" y="37"/>
                </a:cubicBezTo>
                <a:cubicBezTo>
                  <a:pt x="94" y="34"/>
                  <a:pt x="94" y="34"/>
                  <a:pt x="94" y="34"/>
                </a:cubicBezTo>
                <a:cubicBezTo>
                  <a:pt x="96" y="40"/>
                  <a:pt x="98" y="46"/>
                  <a:pt x="98" y="52"/>
                </a:cubicBezTo>
                <a:cubicBezTo>
                  <a:pt x="98" y="58"/>
                  <a:pt x="96" y="64"/>
                  <a:pt x="94" y="69"/>
                </a:cubicBezTo>
                <a:close/>
                <a:moveTo>
                  <a:pt x="69" y="10"/>
                </a:moveTo>
                <a:cubicBezTo>
                  <a:pt x="69" y="10"/>
                  <a:pt x="69" y="10"/>
                  <a:pt x="69" y="10"/>
                </a:cubicBezTo>
                <a:cubicBezTo>
                  <a:pt x="69" y="10"/>
                  <a:pt x="69" y="10"/>
                  <a:pt x="69" y="10"/>
                </a:cubicBezTo>
                <a:cubicBezTo>
                  <a:pt x="62" y="28"/>
                  <a:pt x="62" y="28"/>
                  <a:pt x="62" y="28"/>
                </a:cubicBezTo>
                <a:cubicBezTo>
                  <a:pt x="59" y="26"/>
                  <a:pt x="56" y="26"/>
                  <a:pt x="52" y="26"/>
                </a:cubicBezTo>
                <a:cubicBezTo>
                  <a:pt x="48" y="26"/>
                  <a:pt x="45" y="26"/>
                  <a:pt x="42" y="28"/>
                </a:cubicBezTo>
                <a:cubicBezTo>
                  <a:pt x="38" y="19"/>
                  <a:pt x="38" y="19"/>
                  <a:pt x="38" y="19"/>
                </a:cubicBezTo>
                <a:cubicBezTo>
                  <a:pt x="35" y="10"/>
                  <a:pt x="35" y="10"/>
                  <a:pt x="35" y="10"/>
                </a:cubicBezTo>
                <a:cubicBezTo>
                  <a:pt x="40" y="7"/>
                  <a:pt x="46" y="6"/>
                  <a:pt x="52" y="6"/>
                </a:cubicBezTo>
                <a:cubicBezTo>
                  <a:pt x="58" y="6"/>
                  <a:pt x="64" y="7"/>
                  <a:pt x="69" y="10"/>
                </a:cubicBezTo>
                <a:close/>
                <a:moveTo>
                  <a:pt x="10" y="34"/>
                </a:moveTo>
                <a:cubicBezTo>
                  <a:pt x="19" y="38"/>
                  <a:pt x="19" y="38"/>
                  <a:pt x="19" y="38"/>
                </a:cubicBezTo>
                <a:cubicBezTo>
                  <a:pt x="28" y="42"/>
                  <a:pt x="28" y="42"/>
                  <a:pt x="28" y="42"/>
                </a:cubicBezTo>
                <a:cubicBezTo>
                  <a:pt x="27" y="45"/>
                  <a:pt x="26" y="48"/>
                  <a:pt x="26" y="52"/>
                </a:cubicBezTo>
                <a:cubicBezTo>
                  <a:pt x="26" y="55"/>
                  <a:pt x="27" y="59"/>
                  <a:pt x="28" y="62"/>
                </a:cubicBezTo>
                <a:cubicBezTo>
                  <a:pt x="10" y="69"/>
                  <a:pt x="10" y="69"/>
                  <a:pt x="10" y="69"/>
                </a:cubicBezTo>
                <a:cubicBezTo>
                  <a:pt x="8" y="64"/>
                  <a:pt x="6" y="58"/>
                  <a:pt x="6" y="52"/>
                </a:cubicBezTo>
                <a:cubicBezTo>
                  <a:pt x="6" y="46"/>
                  <a:pt x="8" y="40"/>
                  <a:pt x="10" y="34"/>
                </a:cubicBezTo>
                <a:close/>
                <a:moveTo>
                  <a:pt x="35" y="94"/>
                </a:moveTo>
                <a:cubicBezTo>
                  <a:pt x="37" y="88"/>
                  <a:pt x="37" y="88"/>
                  <a:pt x="37" y="88"/>
                </a:cubicBezTo>
                <a:cubicBezTo>
                  <a:pt x="42" y="76"/>
                  <a:pt x="42" y="76"/>
                  <a:pt x="42" y="76"/>
                </a:cubicBezTo>
                <a:cubicBezTo>
                  <a:pt x="45" y="77"/>
                  <a:pt x="48" y="78"/>
                  <a:pt x="52" y="78"/>
                </a:cubicBezTo>
                <a:cubicBezTo>
                  <a:pt x="56" y="78"/>
                  <a:pt x="59" y="77"/>
                  <a:pt x="62" y="76"/>
                </a:cubicBezTo>
                <a:cubicBezTo>
                  <a:pt x="69" y="94"/>
                  <a:pt x="69" y="94"/>
                  <a:pt x="69" y="94"/>
                </a:cubicBezTo>
                <a:cubicBezTo>
                  <a:pt x="69" y="94"/>
                  <a:pt x="69" y="94"/>
                  <a:pt x="69" y="94"/>
                </a:cubicBezTo>
                <a:cubicBezTo>
                  <a:pt x="69" y="94"/>
                  <a:pt x="69" y="94"/>
                  <a:pt x="69" y="94"/>
                </a:cubicBezTo>
                <a:cubicBezTo>
                  <a:pt x="64" y="96"/>
                  <a:pt x="58" y="97"/>
                  <a:pt x="52" y="97"/>
                </a:cubicBezTo>
                <a:cubicBezTo>
                  <a:pt x="46" y="97"/>
                  <a:pt x="40" y="96"/>
                  <a:pt x="35" y="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CustomShape 98"/>
          <p:cNvSpPr/>
          <p:nvPr/>
        </p:nvSpPr>
        <p:spPr>
          <a:xfrm>
            <a:off x="2952000" y="4554360"/>
            <a:ext cx="303480" cy="306360"/>
          </a:xfrm>
          <a:custGeom>
            <a:avLst/>
            <a:gdLst/>
            <a:ahLst/>
            <a:cxnLst/>
            <a:rect l="l" t="t" r="r" b="b"/>
            <a:pathLst>
              <a:path w="120" h="121">
                <a:moveTo>
                  <a:pt x="0" y="70"/>
                </a:moveTo>
                <a:cubicBezTo>
                  <a:pt x="0" y="76"/>
                  <a:pt x="4" y="80"/>
                  <a:pt x="10" y="80"/>
                </a:cubicBezTo>
                <a:cubicBezTo>
                  <a:pt x="15" y="80"/>
                  <a:pt x="20" y="76"/>
                  <a:pt x="20" y="70"/>
                </a:cubicBezTo>
                <a:cubicBezTo>
                  <a:pt x="20" y="34"/>
                  <a:pt x="20" y="34"/>
                  <a:pt x="20" y="34"/>
                </a:cubicBezTo>
                <a:cubicBezTo>
                  <a:pt x="103" y="117"/>
                  <a:pt x="103" y="117"/>
                  <a:pt x="103" y="117"/>
                </a:cubicBezTo>
                <a:cubicBezTo>
                  <a:pt x="107" y="121"/>
                  <a:pt x="113" y="121"/>
                  <a:pt x="117" y="117"/>
                </a:cubicBezTo>
                <a:cubicBezTo>
                  <a:pt x="119" y="115"/>
                  <a:pt x="120" y="113"/>
                  <a:pt x="120" y="110"/>
                </a:cubicBezTo>
                <a:cubicBezTo>
                  <a:pt x="120" y="108"/>
                  <a:pt x="119" y="105"/>
                  <a:pt x="117" y="103"/>
                </a:cubicBezTo>
                <a:cubicBezTo>
                  <a:pt x="34" y="20"/>
                  <a:pt x="34" y="20"/>
                  <a:pt x="34" y="20"/>
                </a:cubicBezTo>
                <a:cubicBezTo>
                  <a:pt x="70" y="20"/>
                  <a:pt x="70" y="20"/>
                  <a:pt x="70" y="20"/>
                </a:cubicBezTo>
                <a:cubicBezTo>
                  <a:pt x="75" y="20"/>
                  <a:pt x="80" y="15"/>
                  <a:pt x="80" y="10"/>
                </a:cubicBezTo>
                <a:cubicBezTo>
                  <a:pt x="80" y="4"/>
                  <a:pt x="75" y="0"/>
                  <a:pt x="70" y="0"/>
                </a:cubicBezTo>
                <a:cubicBezTo>
                  <a:pt x="0" y="0"/>
                  <a:pt x="0" y="0"/>
                  <a:pt x="0" y="0"/>
                </a:cubicBezTo>
                <a:lnTo>
                  <a:pt x="0" y="7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CustomShape 99"/>
          <p:cNvSpPr/>
          <p:nvPr/>
        </p:nvSpPr>
        <p:spPr>
          <a:xfrm>
            <a:off x="2548080" y="3549240"/>
            <a:ext cx="315720" cy="261360"/>
          </a:xfrm>
          <a:custGeom>
            <a:avLst/>
            <a:gdLst/>
            <a:ahLst/>
            <a:cxnLst/>
            <a:rect l="l" t="t" r="r" b="b"/>
            <a:pathLst>
              <a:path w="125" h="103">
                <a:moveTo>
                  <a:pt x="125" y="55"/>
                </a:moveTo>
                <a:cubicBezTo>
                  <a:pt x="110" y="24"/>
                  <a:pt x="110" y="24"/>
                  <a:pt x="110" y="24"/>
                </a:cubicBezTo>
                <a:cubicBezTo>
                  <a:pt x="86" y="24"/>
                  <a:pt x="86" y="24"/>
                  <a:pt x="86" y="24"/>
                </a:cubicBezTo>
                <a:cubicBezTo>
                  <a:pt x="86" y="8"/>
                  <a:pt x="86" y="8"/>
                  <a:pt x="86" y="8"/>
                </a:cubicBezTo>
                <a:cubicBezTo>
                  <a:pt x="86" y="4"/>
                  <a:pt x="83" y="0"/>
                  <a:pt x="78" y="0"/>
                </a:cubicBezTo>
                <a:cubicBezTo>
                  <a:pt x="8" y="0"/>
                  <a:pt x="8" y="0"/>
                  <a:pt x="8" y="0"/>
                </a:cubicBezTo>
                <a:cubicBezTo>
                  <a:pt x="3" y="0"/>
                  <a:pt x="0" y="4"/>
                  <a:pt x="0" y="8"/>
                </a:cubicBezTo>
                <a:cubicBezTo>
                  <a:pt x="0" y="71"/>
                  <a:pt x="0" y="71"/>
                  <a:pt x="0" y="71"/>
                </a:cubicBezTo>
                <a:cubicBezTo>
                  <a:pt x="8" y="79"/>
                  <a:pt x="8" y="79"/>
                  <a:pt x="8" y="79"/>
                </a:cubicBezTo>
                <a:cubicBezTo>
                  <a:pt x="18" y="79"/>
                  <a:pt x="18" y="79"/>
                  <a:pt x="18" y="79"/>
                </a:cubicBezTo>
                <a:cubicBezTo>
                  <a:pt x="16" y="81"/>
                  <a:pt x="16" y="84"/>
                  <a:pt x="16" y="87"/>
                </a:cubicBezTo>
                <a:cubicBezTo>
                  <a:pt x="16" y="96"/>
                  <a:pt x="23" y="103"/>
                  <a:pt x="31" y="103"/>
                </a:cubicBezTo>
                <a:cubicBezTo>
                  <a:pt x="40" y="103"/>
                  <a:pt x="47" y="96"/>
                  <a:pt x="47" y="87"/>
                </a:cubicBezTo>
                <a:cubicBezTo>
                  <a:pt x="47" y="84"/>
                  <a:pt x="46" y="81"/>
                  <a:pt x="45" y="79"/>
                </a:cubicBezTo>
                <a:cubicBezTo>
                  <a:pt x="88" y="79"/>
                  <a:pt x="88" y="79"/>
                  <a:pt x="88" y="79"/>
                </a:cubicBezTo>
                <a:cubicBezTo>
                  <a:pt x="87" y="81"/>
                  <a:pt x="86" y="84"/>
                  <a:pt x="86" y="87"/>
                </a:cubicBezTo>
                <a:cubicBezTo>
                  <a:pt x="86" y="96"/>
                  <a:pt x="93" y="103"/>
                  <a:pt x="102" y="103"/>
                </a:cubicBezTo>
                <a:cubicBezTo>
                  <a:pt x="111" y="103"/>
                  <a:pt x="118" y="96"/>
                  <a:pt x="118" y="87"/>
                </a:cubicBezTo>
                <a:cubicBezTo>
                  <a:pt x="118" y="84"/>
                  <a:pt x="117" y="81"/>
                  <a:pt x="115" y="79"/>
                </a:cubicBezTo>
                <a:cubicBezTo>
                  <a:pt x="125" y="79"/>
                  <a:pt x="125" y="79"/>
                  <a:pt x="125" y="79"/>
                </a:cubicBezTo>
                <a:lnTo>
                  <a:pt x="125" y="55"/>
                </a:lnTo>
                <a:close/>
                <a:moveTo>
                  <a:pt x="86" y="55"/>
                </a:moveTo>
                <a:cubicBezTo>
                  <a:pt x="86" y="36"/>
                  <a:pt x="86" y="36"/>
                  <a:pt x="86" y="36"/>
                </a:cubicBezTo>
                <a:cubicBezTo>
                  <a:pt x="102" y="36"/>
                  <a:pt x="102" y="36"/>
                  <a:pt x="102" y="36"/>
                </a:cubicBezTo>
                <a:cubicBezTo>
                  <a:pt x="112" y="55"/>
                  <a:pt x="112" y="55"/>
                  <a:pt x="112" y="55"/>
                </a:cubicBezTo>
                <a:lnTo>
                  <a:pt x="86" y="55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CustomShape 100"/>
          <p:cNvSpPr/>
          <p:nvPr/>
        </p:nvSpPr>
        <p:spPr>
          <a:xfrm>
            <a:off x="2408040" y="3244680"/>
            <a:ext cx="266040" cy="266040"/>
          </a:xfrm>
          <a:custGeom>
            <a:avLst/>
            <a:gdLst/>
            <a:ahLst/>
            <a:cxnLst/>
            <a:rect l="l" t="t" r="r" b="b"/>
            <a:pathLst>
              <a:path w="105" h="105">
                <a:moveTo>
                  <a:pt x="101" y="29"/>
                </a:moveTo>
                <a:cubicBezTo>
                  <a:pt x="92" y="28"/>
                  <a:pt x="82" y="27"/>
                  <a:pt x="72" y="26"/>
                </a:cubicBezTo>
                <a:cubicBezTo>
                  <a:pt x="89" y="10"/>
                  <a:pt x="89" y="10"/>
                  <a:pt x="89" y="10"/>
                </a:cubicBezTo>
                <a:cubicBezTo>
                  <a:pt x="82" y="3"/>
                  <a:pt x="82" y="3"/>
                  <a:pt x="82" y="3"/>
                </a:cubicBezTo>
                <a:cubicBezTo>
                  <a:pt x="59" y="26"/>
                  <a:pt x="59" y="26"/>
                  <a:pt x="59" y="26"/>
                </a:cubicBezTo>
                <a:cubicBezTo>
                  <a:pt x="57" y="26"/>
                  <a:pt x="55" y="26"/>
                  <a:pt x="53" y="26"/>
                </a:cubicBezTo>
                <a:cubicBezTo>
                  <a:pt x="53" y="26"/>
                  <a:pt x="53" y="26"/>
                  <a:pt x="53" y="26"/>
                </a:cubicBezTo>
                <a:cubicBezTo>
                  <a:pt x="26" y="0"/>
                  <a:pt x="26" y="0"/>
                  <a:pt x="26" y="0"/>
                </a:cubicBezTo>
                <a:cubicBezTo>
                  <a:pt x="20" y="6"/>
                  <a:pt x="20" y="6"/>
                  <a:pt x="20" y="6"/>
                </a:cubicBezTo>
                <a:cubicBezTo>
                  <a:pt x="40" y="26"/>
                  <a:pt x="40" y="26"/>
                  <a:pt x="40" y="26"/>
                </a:cubicBezTo>
                <a:cubicBezTo>
                  <a:pt x="27" y="27"/>
                  <a:pt x="15" y="28"/>
                  <a:pt x="4" y="29"/>
                </a:cubicBezTo>
                <a:cubicBezTo>
                  <a:pt x="2" y="40"/>
                  <a:pt x="0" y="53"/>
                  <a:pt x="0" y="65"/>
                </a:cubicBezTo>
                <a:cubicBezTo>
                  <a:pt x="0" y="78"/>
                  <a:pt x="2" y="91"/>
                  <a:pt x="4" y="102"/>
                </a:cubicBezTo>
                <a:cubicBezTo>
                  <a:pt x="19" y="104"/>
                  <a:pt x="35" y="105"/>
                  <a:pt x="53" y="105"/>
                </a:cubicBezTo>
                <a:cubicBezTo>
                  <a:pt x="70" y="105"/>
                  <a:pt x="86" y="104"/>
                  <a:pt x="101" y="102"/>
                </a:cubicBezTo>
                <a:cubicBezTo>
                  <a:pt x="104" y="91"/>
                  <a:pt x="105" y="78"/>
                  <a:pt x="105" y="65"/>
                </a:cubicBezTo>
                <a:cubicBezTo>
                  <a:pt x="105" y="53"/>
                  <a:pt x="104" y="40"/>
                  <a:pt x="101" y="29"/>
                </a:cubicBezTo>
                <a:close/>
                <a:moveTo>
                  <a:pt x="89" y="90"/>
                </a:moveTo>
                <a:cubicBezTo>
                  <a:pt x="78" y="91"/>
                  <a:pt x="65" y="92"/>
                  <a:pt x="53" y="92"/>
                </a:cubicBezTo>
                <a:cubicBezTo>
                  <a:pt x="40" y="92"/>
                  <a:pt x="27" y="91"/>
                  <a:pt x="16" y="90"/>
                </a:cubicBezTo>
                <a:cubicBezTo>
                  <a:pt x="14" y="82"/>
                  <a:pt x="13" y="74"/>
                  <a:pt x="13" y="65"/>
                </a:cubicBezTo>
                <a:cubicBezTo>
                  <a:pt x="13" y="57"/>
                  <a:pt x="14" y="49"/>
                  <a:pt x="16" y="41"/>
                </a:cubicBezTo>
                <a:cubicBezTo>
                  <a:pt x="27" y="40"/>
                  <a:pt x="40" y="39"/>
                  <a:pt x="53" y="39"/>
                </a:cubicBezTo>
                <a:cubicBezTo>
                  <a:pt x="65" y="39"/>
                  <a:pt x="78" y="40"/>
                  <a:pt x="89" y="41"/>
                </a:cubicBezTo>
                <a:cubicBezTo>
                  <a:pt x="91" y="49"/>
                  <a:pt x="92" y="57"/>
                  <a:pt x="92" y="65"/>
                </a:cubicBezTo>
                <a:cubicBezTo>
                  <a:pt x="92" y="74"/>
                  <a:pt x="91" y="82"/>
                  <a:pt x="89" y="9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4" name="CustomShape 101"/>
          <p:cNvSpPr/>
          <p:nvPr/>
        </p:nvSpPr>
        <p:spPr>
          <a:xfrm>
            <a:off x="2426760" y="2938680"/>
            <a:ext cx="339120" cy="275400"/>
          </a:xfrm>
          <a:custGeom>
            <a:avLst/>
            <a:gdLst/>
            <a:ahLst/>
            <a:cxnLst/>
            <a:rect l="l" t="t" r="r" b="b"/>
            <a:pathLst>
              <a:path w="134" h="109">
                <a:moveTo>
                  <a:pt x="134" y="13"/>
                </a:moveTo>
                <a:cubicBezTo>
                  <a:pt x="129" y="15"/>
                  <a:pt x="124" y="17"/>
                  <a:pt x="118" y="17"/>
                </a:cubicBezTo>
                <a:cubicBezTo>
                  <a:pt x="124" y="14"/>
                  <a:pt x="128" y="9"/>
                  <a:pt x="130" y="2"/>
                </a:cubicBezTo>
                <a:cubicBezTo>
                  <a:pt x="125" y="5"/>
                  <a:pt x="119" y="8"/>
                  <a:pt x="113" y="9"/>
                </a:cubicBezTo>
                <a:cubicBezTo>
                  <a:pt x="108" y="3"/>
                  <a:pt x="101" y="0"/>
                  <a:pt x="93" y="0"/>
                </a:cubicBezTo>
                <a:cubicBezTo>
                  <a:pt x="78" y="0"/>
                  <a:pt x="65" y="12"/>
                  <a:pt x="65" y="28"/>
                </a:cubicBezTo>
                <a:cubicBezTo>
                  <a:pt x="65" y="30"/>
                  <a:pt x="66" y="32"/>
                  <a:pt x="66" y="34"/>
                </a:cubicBezTo>
                <a:cubicBezTo>
                  <a:pt x="43" y="33"/>
                  <a:pt x="23" y="22"/>
                  <a:pt x="10" y="5"/>
                </a:cubicBezTo>
                <a:cubicBezTo>
                  <a:pt x="7" y="9"/>
                  <a:pt x="6" y="14"/>
                  <a:pt x="6" y="19"/>
                </a:cubicBezTo>
                <a:cubicBezTo>
                  <a:pt x="6" y="28"/>
                  <a:pt x="11" y="37"/>
                  <a:pt x="18" y="42"/>
                </a:cubicBezTo>
                <a:cubicBezTo>
                  <a:pt x="14" y="42"/>
                  <a:pt x="9" y="40"/>
                  <a:pt x="6" y="38"/>
                </a:cubicBezTo>
                <a:cubicBezTo>
                  <a:pt x="6" y="38"/>
                  <a:pt x="6" y="39"/>
                  <a:pt x="6" y="39"/>
                </a:cubicBezTo>
                <a:cubicBezTo>
                  <a:pt x="6" y="52"/>
                  <a:pt x="15" y="63"/>
                  <a:pt x="28" y="66"/>
                </a:cubicBezTo>
                <a:cubicBezTo>
                  <a:pt x="25" y="66"/>
                  <a:pt x="23" y="67"/>
                  <a:pt x="20" y="67"/>
                </a:cubicBezTo>
                <a:cubicBezTo>
                  <a:pt x="19" y="67"/>
                  <a:pt x="17" y="66"/>
                  <a:pt x="15" y="66"/>
                </a:cubicBezTo>
                <a:cubicBezTo>
                  <a:pt x="19" y="77"/>
                  <a:pt x="29" y="85"/>
                  <a:pt x="41" y="85"/>
                </a:cubicBezTo>
                <a:cubicBezTo>
                  <a:pt x="31" y="92"/>
                  <a:pt x="20" y="97"/>
                  <a:pt x="7" y="97"/>
                </a:cubicBezTo>
                <a:cubicBezTo>
                  <a:pt x="5" y="97"/>
                  <a:pt x="2" y="97"/>
                  <a:pt x="0" y="96"/>
                </a:cubicBezTo>
                <a:cubicBezTo>
                  <a:pt x="12" y="104"/>
                  <a:pt x="27" y="109"/>
                  <a:pt x="42" y="109"/>
                </a:cubicBezTo>
                <a:cubicBezTo>
                  <a:pt x="93" y="109"/>
                  <a:pt x="120" y="67"/>
                  <a:pt x="120" y="31"/>
                </a:cubicBezTo>
                <a:cubicBezTo>
                  <a:pt x="120" y="30"/>
                  <a:pt x="120" y="28"/>
                  <a:pt x="120" y="27"/>
                </a:cubicBezTo>
                <a:cubicBezTo>
                  <a:pt x="126" y="23"/>
                  <a:pt x="130" y="18"/>
                  <a:pt x="134" y="1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5" name="CustomShape 102"/>
          <p:cNvSpPr/>
          <p:nvPr/>
        </p:nvSpPr>
        <p:spPr>
          <a:xfrm>
            <a:off x="2579040" y="4353840"/>
            <a:ext cx="328320" cy="309600"/>
          </a:xfrm>
          <a:custGeom>
            <a:avLst/>
            <a:gdLst/>
            <a:ahLst/>
            <a:cxnLst/>
            <a:rect l="l" t="t" r="r" b="b"/>
            <a:pathLst>
              <a:path w="212" h="200">
                <a:moveTo>
                  <a:pt x="93" y="107"/>
                </a:moveTo>
                <a:lnTo>
                  <a:pt x="119" y="107"/>
                </a:lnTo>
                <a:lnTo>
                  <a:pt x="119" y="54"/>
                </a:lnTo>
                <a:lnTo>
                  <a:pt x="158" y="54"/>
                </a:lnTo>
                <a:lnTo>
                  <a:pt x="106" y="0"/>
                </a:lnTo>
                <a:lnTo>
                  <a:pt x="52" y="54"/>
                </a:lnTo>
                <a:lnTo>
                  <a:pt x="93" y="54"/>
                </a:lnTo>
                <a:lnTo>
                  <a:pt x="93" y="107"/>
                </a:lnTo>
                <a:close/>
                <a:moveTo>
                  <a:pt x="132" y="77"/>
                </a:moveTo>
                <a:lnTo>
                  <a:pt x="132" y="97"/>
                </a:lnTo>
                <a:lnTo>
                  <a:pt x="192" y="120"/>
                </a:lnTo>
                <a:lnTo>
                  <a:pt x="106" y="152"/>
                </a:lnTo>
                <a:lnTo>
                  <a:pt x="18" y="120"/>
                </a:lnTo>
                <a:lnTo>
                  <a:pt x="78" y="97"/>
                </a:lnTo>
                <a:lnTo>
                  <a:pt x="78" y="77"/>
                </a:lnTo>
                <a:lnTo>
                  <a:pt x="0" y="107"/>
                </a:lnTo>
                <a:lnTo>
                  <a:pt x="0" y="160"/>
                </a:lnTo>
                <a:lnTo>
                  <a:pt x="106" y="200"/>
                </a:lnTo>
                <a:lnTo>
                  <a:pt x="212" y="160"/>
                </a:lnTo>
                <a:lnTo>
                  <a:pt x="212" y="107"/>
                </a:lnTo>
                <a:lnTo>
                  <a:pt x="132" y="7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6" name="CustomShape 103"/>
          <p:cNvSpPr/>
          <p:nvPr/>
        </p:nvSpPr>
        <p:spPr>
          <a:xfrm>
            <a:off x="2563560" y="4689720"/>
            <a:ext cx="250560" cy="190080"/>
          </a:xfrm>
          <a:custGeom>
            <a:avLst/>
            <a:gdLst/>
            <a:ahLst/>
            <a:cxnLst/>
            <a:rect l="l" t="t" r="r" b="b"/>
            <a:pathLst>
              <a:path w="99" h="75">
                <a:moveTo>
                  <a:pt x="37" y="16"/>
                </a:moveTo>
                <a:cubicBezTo>
                  <a:pt x="37" y="24"/>
                  <a:pt x="44" y="31"/>
                  <a:pt x="53" y="31"/>
                </a:cubicBezTo>
                <a:cubicBezTo>
                  <a:pt x="61" y="31"/>
                  <a:pt x="68" y="24"/>
                  <a:pt x="68" y="16"/>
                </a:cubicBezTo>
                <a:cubicBezTo>
                  <a:pt x="68" y="7"/>
                  <a:pt x="61" y="0"/>
                  <a:pt x="53" y="0"/>
                </a:cubicBezTo>
                <a:cubicBezTo>
                  <a:pt x="44" y="0"/>
                  <a:pt x="37" y="7"/>
                  <a:pt x="37" y="16"/>
                </a:cubicBezTo>
                <a:close/>
                <a:moveTo>
                  <a:pt x="0" y="16"/>
                </a:moveTo>
                <a:cubicBezTo>
                  <a:pt x="0" y="24"/>
                  <a:pt x="7" y="31"/>
                  <a:pt x="16" y="31"/>
                </a:cubicBezTo>
                <a:cubicBezTo>
                  <a:pt x="24" y="31"/>
                  <a:pt x="31" y="24"/>
                  <a:pt x="31" y="16"/>
                </a:cubicBezTo>
                <a:cubicBezTo>
                  <a:pt x="31" y="7"/>
                  <a:pt x="24" y="0"/>
                  <a:pt x="16" y="0"/>
                </a:cubicBezTo>
                <a:cubicBezTo>
                  <a:pt x="7" y="0"/>
                  <a:pt x="0" y="7"/>
                  <a:pt x="0" y="16"/>
                </a:cubicBezTo>
                <a:close/>
                <a:moveTo>
                  <a:pt x="74" y="47"/>
                </a:moveTo>
                <a:cubicBezTo>
                  <a:pt x="74" y="37"/>
                  <a:pt x="74" y="37"/>
                  <a:pt x="74" y="37"/>
                </a:cubicBezTo>
                <a:cubicBezTo>
                  <a:pt x="74" y="34"/>
                  <a:pt x="72" y="31"/>
                  <a:pt x="68" y="31"/>
                </a:cubicBezTo>
                <a:cubicBezTo>
                  <a:pt x="53" y="31"/>
                  <a:pt x="53" y="31"/>
                  <a:pt x="53" y="31"/>
                </a:cubicBezTo>
                <a:cubicBezTo>
                  <a:pt x="16" y="31"/>
                  <a:pt x="16" y="31"/>
                  <a:pt x="1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3" y="31"/>
                  <a:pt x="0" y="34"/>
                  <a:pt x="0" y="37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72"/>
                  <a:pt x="3" y="75"/>
                  <a:pt x="6" y="75"/>
                </a:cubicBezTo>
                <a:cubicBezTo>
                  <a:pt x="68" y="75"/>
                  <a:pt x="68" y="75"/>
                  <a:pt x="68" y="75"/>
                </a:cubicBezTo>
                <a:cubicBezTo>
                  <a:pt x="72" y="75"/>
                  <a:pt x="74" y="72"/>
                  <a:pt x="74" y="68"/>
                </a:cubicBezTo>
                <a:cubicBezTo>
                  <a:pt x="74" y="59"/>
                  <a:pt x="74" y="59"/>
                  <a:pt x="74" y="59"/>
                </a:cubicBezTo>
                <a:cubicBezTo>
                  <a:pt x="99" y="75"/>
                  <a:pt x="99" y="75"/>
                  <a:pt x="99" y="75"/>
                </a:cubicBezTo>
                <a:cubicBezTo>
                  <a:pt x="99" y="31"/>
                  <a:pt x="99" y="31"/>
                  <a:pt x="99" y="31"/>
                </a:cubicBezTo>
                <a:lnTo>
                  <a:pt x="74" y="47"/>
                </a:lnTo>
                <a:close/>
                <a:moveTo>
                  <a:pt x="62" y="62"/>
                </a:moveTo>
                <a:cubicBezTo>
                  <a:pt x="13" y="62"/>
                  <a:pt x="13" y="62"/>
                  <a:pt x="13" y="62"/>
                </a:cubicBezTo>
                <a:cubicBezTo>
                  <a:pt x="13" y="44"/>
                  <a:pt x="13" y="44"/>
                  <a:pt x="13" y="44"/>
                </a:cubicBezTo>
                <a:cubicBezTo>
                  <a:pt x="62" y="44"/>
                  <a:pt x="62" y="44"/>
                  <a:pt x="62" y="44"/>
                </a:cubicBezTo>
                <a:lnTo>
                  <a:pt x="62" y="62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7" name="CustomShape 104"/>
          <p:cNvSpPr/>
          <p:nvPr/>
        </p:nvSpPr>
        <p:spPr>
          <a:xfrm>
            <a:off x="2504520" y="4069800"/>
            <a:ext cx="266040" cy="269280"/>
          </a:xfrm>
          <a:custGeom>
            <a:avLst/>
            <a:gdLst/>
            <a:ahLst/>
            <a:cxnLst/>
            <a:rect l="l" t="t" r="r" b="b"/>
            <a:pathLst>
              <a:path w="105" h="106">
                <a:moveTo>
                  <a:pt x="53" y="0"/>
                </a:moveTo>
                <a:cubicBezTo>
                  <a:pt x="23" y="0"/>
                  <a:pt x="0" y="24"/>
                  <a:pt x="0" y="53"/>
                </a:cubicBezTo>
                <a:cubicBezTo>
                  <a:pt x="0" y="82"/>
                  <a:pt x="23" y="106"/>
                  <a:pt x="53" y="106"/>
                </a:cubicBezTo>
                <a:cubicBezTo>
                  <a:pt x="82" y="106"/>
                  <a:pt x="105" y="82"/>
                  <a:pt x="105" y="53"/>
                </a:cubicBezTo>
                <a:cubicBezTo>
                  <a:pt x="105" y="24"/>
                  <a:pt x="82" y="0"/>
                  <a:pt x="53" y="0"/>
                </a:cubicBezTo>
                <a:close/>
                <a:moveTo>
                  <a:pt x="84" y="45"/>
                </a:moveTo>
                <a:cubicBezTo>
                  <a:pt x="80" y="65"/>
                  <a:pt x="61" y="82"/>
                  <a:pt x="55" y="85"/>
                </a:cubicBezTo>
                <a:cubicBezTo>
                  <a:pt x="49" y="89"/>
                  <a:pt x="43" y="84"/>
                  <a:pt x="41" y="80"/>
                </a:cubicBezTo>
                <a:cubicBezTo>
                  <a:pt x="39" y="75"/>
                  <a:pt x="33" y="50"/>
                  <a:pt x="31" y="48"/>
                </a:cubicBezTo>
                <a:cubicBezTo>
                  <a:pt x="29" y="46"/>
                  <a:pt x="24" y="50"/>
                  <a:pt x="24" y="50"/>
                </a:cubicBezTo>
                <a:cubicBezTo>
                  <a:pt x="21" y="47"/>
                  <a:pt x="21" y="47"/>
                  <a:pt x="21" y="47"/>
                </a:cubicBezTo>
                <a:cubicBezTo>
                  <a:pt x="21" y="47"/>
                  <a:pt x="32" y="34"/>
                  <a:pt x="40" y="33"/>
                </a:cubicBezTo>
                <a:cubicBezTo>
                  <a:pt x="49" y="31"/>
                  <a:pt x="49" y="46"/>
                  <a:pt x="51" y="54"/>
                </a:cubicBezTo>
                <a:cubicBezTo>
                  <a:pt x="53" y="62"/>
                  <a:pt x="54" y="67"/>
                  <a:pt x="56" y="67"/>
                </a:cubicBezTo>
                <a:cubicBezTo>
                  <a:pt x="58" y="67"/>
                  <a:pt x="61" y="62"/>
                  <a:pt x="64" y="55"/>
                </a:cubicBezTo>
                <a:cubicBezTo>
                  <a:pt x="68" y="49"/>
                  <a:pt x="64" y="43"/>
                  <a:pt x="57" y="47"/>
                </a:cubicBezTo>
                <a:cubicBezTo>
                  <a:pt x="60" y="30"/>
                  <a:pt x="87" y="26"/>
                  <a:pt x="84" y="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8" name="CustomShape 105"/>
          <p:cNvSpPr/>
          <p:nvPr/>
        </p:nvSpPr>
        <p:spPr>
          <a:xfrm>
            <a:off x="2420640" y="3832200"/>
            <a:ext cx="258480" cy="219600"/>
          </a:xfrm>
          <a:custGeom>
            <a:avLst/>
            <a:gdLst/>
            <a:ahLst/>
            <a:cxnLst/>
            <a:rect l="l" t="t" r="r" b="b"/>
            <a:pathLst>
              <a:path w="102" h="87">
                <a:moveTo>
                  <a:pt x="84" y="82"/>
                </a:moveTo>
                <a:cubicBezTo>
                  <a:pt x="83" y="82"/>
                  <a:pt x="81" y="82"/>
                  <a:pt x="81" y="81"/>
                </a:cubicBezTo>
                <a:cubicBezTo>
                  <a:pt x="79" y="79"/>
                  <a:pt x="79" y="76"/>
                  <a:pt x="81" y="74"/>
                </a:cubicBezTo>
                <a:cubicBezTo>
                  <a:pt x="89" y="66"/>
                  <a:pt x="93" y="55"/>
                  <a:pt x="93" y="44"/>
                </a:cubicBezTo>
                <a:cubicBezTo>
                  <a:pt x="93" y="32"/>
                  <a:pt x="89" y="21"/>
                  <a:pt x="81" y="13"/>
                </a:cubicBezTo>
                <a:cubicBezTo>
                  <a:pt x="79" y="11"/>
                  <a:pt x="79" y="8"/>
                  <a:pt x="81" y="6"/>
                </a:cubicBezTo>
                <a:cubicBezTo>
                  <a:pt x="82" y="4"/>
                  <a:pt x="85" y="4"/>
                  <a:pt x="87" y="6"/>
                </a:cubicBezTo>
                <a:cubicBezTo>
                  <a:pt x="97" y="16"/>
                  <a:pt x="102" y="29"/>
                  <a:pt x="102" y="44"/>
                </a:cubicBezTo>
                <a:cubicBezTo>
                  <a:pt x="102" y="58"/>
                  <a:pt x="97" y="71"/>
                  <a:pt x="87" y="81"/>
                </a:cubicBezTo>
                <a:cubicBezTo>
                  <a:pt x="86" y="82"/>
                  <a:pt x="85" y="82"/>
                  <a:pt x="84" y="82"/>
                </a:cubicBezTo>
                <a:close/>
                <a:moveTo>
                  <a:pt x="68" y="74"/>
                </a:moveTo>
                <a:cubicBezTo>
                  <a:pt x="67" y="74"/>
                  <a:pt x="65" y="73"/>
                  <a:pt x="65" y="72"/>
                </a:cubicBezTo>
                <a:cubicBezTo>
                  <a:pt x="63" y="70"/>
                  <a:pt x="63" y="68"/>
                  <a:pt x="65" y="66"/>
                </a:cubicBezTo>
                <a:cubicBezTo>
                  <a:pt x="77" y="54"/>
                  <a:pt x="77" y="33"/>
                  <a:pt x="65" y="21"/>
                </a:cubicBezTo>
                <a:cubicBezTo>
                  <a:pt x="63" y="19"/>
                  <a:pt x="63" y="17"/>
                  <a:pt x="65" y="15"/>
                </a:cubicBezTo>
                <a:cubicBezTo>
                  <a:pt x="66" y="13"/>
                  <a:pt x="69" y="13"/>
                  <a:pt x="71" y="15"/>
                </a:cubicBezTo>
                <a:cubicBezTo>
                  <a:pt x="79" y="22"/>
                  <a:pt x="83" y="33"/>
                  <a:pt x="83" y="44"/>
                </a:cubicBezTo>
                <a:cubicBezTo>
                  <a:pt x="83" y="54"/>
                  <a:pt x="79" y="65"/>
                  <a:pt x="71" y="72"/>
                </a:cubicBezTo>
                <a:cubicBezTo>
                  <a:pt x="70" y="73"/>
                  <a:pt x="69" y="74"/>
                  <a:pt x="68" y="74"/>
                </a:cubicBezTo>
                <a:close/>
                <a:moveTo>
                  <a:pt x="52" y="65"/>
                </a:moveTo>
                <a:cubicBezTo>
                  <a:pt x="51" y="65"/>
                  <a:pt x="49" y="65"/>
                  <a:pt x="49" y="64"/>
                </a:cubicBezTo>
                <a:cubicBezTo>
                  <a:pt x="47" y="62"/>
                  <a:pt x="47" y="59"/>
                  <a:pt x="49" y="57"/>
                </a:cubicBezTo>
                <a:cubicBezTo>
                  <a:pt x="56" y="50"/>
                  <a:pt x="56" y="37"/>
                  <a:pt x="49" y="30"/>
                </a:cubicBezTo>
                <a:cubicBezTo>
                  <a:pt x="47" y="28"/>
                  <a:pt x="47" y="25"/>
                  <a:pt x="49" y="23"/>
                </a:cubicBezTo>
                <a:cubicBezTo>
                  <a:pt x="50" y="22"/>
                  <a:pt x="53" y="22"/>
                  <a:pt x="55" y="23"/>
                </a:cubicBezTo>
                <a:cubicBezTo>
                  <a:pt x="66" y="34"/>
                  <a:pt x="66" y="53"/>
                  <a:pt x="55" y="64"/>
                </a:cubicBezTo>
                <a:cubicBezTo>
                  <a:pt x="54" y="65"/>
                  <a:pt x="53" y="65"/>
                  <a:pt x="52" y="65"/>
                </a:cubicBezTo>
                <a:close/>
                <a:moveTo>
                  <a:pt x="38" y="3"/>
                </a:moveTo>
                <a:cubicBezTo>
                  <a:pt x="40" y="0"/>
                  <a:pt x="42" y="1"/>
                  <a:pt x="42" y="5"/>
                </a:cubicBezTo>
                <a:cubicBezTo>
                  <a:pt x="42" y="82"/>
                  <a:pt x="42" y="82"/>
                  <a:pt x="42" y="82"/>
                </a:cubicBezTo>
                <a:cubicBezTo>
                  <a:pt x="42" y="86"/>
                  <a:pt x="40" y="87"/>
                  <a:pt x="38" y="84"/>
                </a:cubicBezTo>
                <a:cubicBezTo>
                  <a:pt x="15" y="62"/>
                  <a:pt x="15" y="62"/>
                  <a:pt x="15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25"/>
                  <a:pt x="0" y="25"/>
                  <a:pt x="0" y="25"/>
                </a:cubicBezTo>
                <a:cubicBezTo>
                  <a:pt x="15" y="25"/>
                  <a:pt x="15" y="25"/>
                  <a:pt x="15" y="25"/>
                </a:cubicBezTo>
                <a:lnTo>
                  <a:pt x="38" y="3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9" name="CustomShape 106"/>
          <p:cNvSpPr/>
          <p:nvPr/>
        </p:nvSpPr>
        <p:spPr>
          <a:xfrm>
            <a:off x="2198520" y="3549240"/>
            <a:ext cx="292680" cy="258480"/>
          </a:xfrm>
          <a:custGeom>
            <a:avLst/>
            <a:gdLst/>
            <a:ahLst/>
            <a:cxnLst/>
            <a:rect l="l" t="t" r="r" b="b"/>
            <a:pathLst>
              <a:path w="189" h="167">
                <a:moveTo>
                  <a:pt x="124" y="23"/>
                </a:moveTo>
                <a:lnTo>
                  <a:pt x="65" y="0"/>
                </a:lnTo>
                <a:lnTo>
                  <a:pt x="0" y="23"/>
                </a:lnTo>
                <a:lnTo>
                  <a:pt x="0" y="167"/>
                </a:lnTo>
                <a:lnTo>
                  <a:pt x="65" y="142"/>
                </a:lnTo>
                <a:lnTo>
                  <a:pt x="124" y="167"/>
                </a:lnTo>
                <a:lnTo>
                  <a:pt x="189" y="142"/>
                </a:lnTo>
                <a:lnTo>
                  <a:pt x="189" y="0"/>
                </a:lnTo>
                <a:lnTo>
                  <a:pt x="124" y="23"/>
                </a:lnTo>
                <a:close/>
                <a:moveTo>
                  <a:pt x="70" y="15"/>
                </a:moveTo>
                <a:lnTo>
                  <a:pt x="119" y="35"/>
                </a:lnTo>
                <a:lnTo>
                  <a:pt x="119" y="152"/>
                </a:lnTo>
                <a:lnTo>
                  <a:pt x="70" y="133"/>
                </a:lnTo>
                <a:lnTo>
                  <a:pt x="70" y="15"/>
                </a:lnTo>
                <a:close/>
                <a:moveTo>
                  <a:pt x="11" y="31"/>
                </a:moveTo>
                <a:lnTo>
                  <a:pt x="58" y="15"/>
                </a:lnTo>
                <a:lnTo>
                  <a:pt x="58" y="133"/>
                </a:lnTo>
                <a:lnTo>
                  <a:pt x="11" y="151"/>
                </a:lnTo>
                <a:lnTo>
                  <a:pt x="11" y="31"/>
                </a:lnTo>
                <a:close/>
                <a:moveTo>
                  <a:pt x="178" y="134"/>
                </a:moveTo>
                <a:lnTo>
                  <a:pt x="130" y="152"/>
                </a:lnTo>
                <a:lnTo>
                  <a:pt x="130" y="35"/>
                </a:lnTo>
                <a:lnTo>
                  <a:pt x="178" y="17"/>
                </a:lnTo>
                <a:lnTo>
                  <a:pt x="178" y="134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0" name="CustomShape 107"/>
          <p:cNvSpPr/>
          <p:nvPr/>
        </p:nvSpPr>
        <p:spPr>
          <a:xfrm>
            <a:off x="2271600" y="2579760"/>
            <a:ext cx="320400" cy="323640"/>
          </a:xfrm>
          <a:custGeom>
            <a:avLst/>
            <a:gdLst/>
            <a:ahLst/>
            <a:cxnLst/>
            <a:rect l="l" t="t" r="r" b="b"/>
            <a:pathLst>
              <a:path w="127" h="128">
                <a:moveTo>
                  <a:pt x="63" y="0"/>
                </a:moveTo>
                <a:cubicBezTo>
                  <a:pt x="28" y="0"/>
                  <a:pt x="0" y="29"/>
                  <a:pt x="0" y="64"/>
                </a:cubicBezTo>
                <a:cubicBezTo>
                  <a:pt x="0" y="99"/>
                  <a:pt x="28" y="128"/>
                  <a:pt x="63" y="128"/>
                </a:cubicBezTo>
                <a:cubicBezTo>
                  <a:pt x="99" y="128"/>
                  <a:pt x="127" y="99"/>
                  <a:pt x="127" y="64"/>
                </a:cubicBezTo>
                <a:cubicBezTo>
                  <a:pt x="127" y="29"/>
                  <a:pt x="99" y="0"/>
                  <a:pt x="63" y="0"/>
                </a:cubicBezTo>
                <a:close/>
                <a:moveTo>
                  <a:pt x="52" y="104"/>
                </a:moveTo>
                <a:cubicBezTo>
                  <a:pt x="25" y="69"/>
                  <a:pt x="25" y="69"/>
                  <a:pt x="25" y="69"/>
                </a:cubicBezTo>
                <a:cubicBezTo>
                  <a:pt x="37" y="57"/>
                  <a:pt x="37" y="57"/>
                  <a:pt x="37" y="57"/>
                </a:cubicBezTo>
                <a:cubicBezTo>
                  <a:pt x="52" y="76"/>
                  <a:pt x="52" y="76"/>
                  <a:pt x="52" y="76"/>
                </a:cubicBezTo>
                <a:cubicBezTo>
                  <a:pt x="98" y="38"/>
                  <a:pt x="98" y="38"/>
                  <a:pt x="98" y="38"/>
                </a:cubicBezTo>
                <a:cubicBezTo>
                  <a:pt x="103" y="44"/>
                  <a:pt x="103" y="44"/>
                  <a:pt x="103" y="44"/>
                </a:cubicBezTo>
                <a:lnTo>
                  <a:pt x="52" y="104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1" name="CustomShape 108"/>
          <p:cNvSpPr/>
          <p:nvPr/>
        </p:nvSpPr>
        <p:spPr>
          <a:xfrm>
            <a:off x="3208320" y="4854240"/>
            <a:ext cx="242640" cy="242640"/>
          </a:xfrm>
          <a:custGeom>
            <a:avLst/>
            <a:gdLst/>
            <a:ahLst/>
            <a:cxnLst/>
            <a:rect l="l" t="t" r="r" b="b"/>
            <a:pathLst>
              <a:path w="157" h="157">
                <a:moveTo>
                  <a:pt x="0" y="74"/>
                </a:moveTo>
                <a:lnTo>
                  <a:pt x="0" y="23"/>
                </a:lnTo>
                <a:lnTo>
                  <a:pt x="64" y="13"/>
                </a:lnTo>
                <a:lnTo>
                  <a:pt x="64" y="74"/>
                </a:lnTo>
                <a:lnTo>
                  <a:pt x="0" y="74"/>
                </a:lnTo>
                <a:close/>
                <a:moveTo>
                  <a:pt x="73" y="12"/>
                </a:moveTo>
                <a:lnTo>
                  <a:pt x="157" y="0"/>
                </a:lnTo>
                <a:lnTo>
                  <a:pt x="157" y="74"/>
                </a:lnTo>
                <a:lnTo>
                  <a:pt x="73" y="74"/>
                </a:lnTo>
                <a:lnTo>
                  <a:pt x="73" y="12"/>
                </a:lnTo>
                <a:close/>
                <a:moveTo>
                  <a:pt x="157" y="84"/>
                </a:moveTo>
                <a:lnTo>
                  <a:pt x="157" y="157"/>
                </a:lnTo>
                <a:lnTo>
                  <a:pt x="73" y="146"/>
                </a:lnTo>
                <a:lnTo>
                  <a:pt x="73" y="84"/>
                </a:lnTo>
                <a:lnTo>
                  <a:pt x="157" y="84"/>
                </a:lnTo>
                <a:close/>
                <a:moveTo>
                  <a:pt x="64" y="144"/>
                </a:moveTo>
                <a:lnTo>
                  <a:pt x="0" y="136"/>
                </a:lnTo>
                <a:lnTo>
                  <a:pt x="0" y="84"/>
                </a:lnTo>
                <a:lnTo>
                  <a:pt x="64" y="84"/>
                </a:lnTo>
                <a:lnTo>
                  <a:pt x="64" y="144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2" name="CustomShape 109"/>
          <p:cNvSpPr/>
          <p:nvPr/>
        </p:nvSpPr>
        <p:spPr>
          <a:xfrm>
            <a:off x="2940840" y="4801320"/>
            <a:ext cx="214920" cy="214920"/>
          </a:xfrm>
          <a:custGeom>
            <a:avLst/>
            <a:gdLst/>
            <a:ahLst/>
            <a:cxnLst/>
            <a:rect l="l" t="t" r="r" b="b"/>
            <a:pathLst>
              <a:path w="85" h="85">
                <a:moveTo>
                  <a:pt x="11" y="42"/>
                </a:moveTo>
                <a:cubicBezTo>
                  <a:pt x="11" y="55"/>
                  <a:pt x="18" y="65"/>
                  <a:pt x="29" y="70"/>
                </a:cubicBezTo>
                <a:cubicBezTo>
                  <a:pt x="14" y="30"/>
                  <a:pt x="14" y="30"/>
                  <a:pt x="14" y="30"/>
                </a:cubicBezTo>
                <a:cubicBezTo>
                  <a:pt x="12" y="34"/>
                  <a:pt x="11" y="38"/>
                  <a:pt x="11" y="42"/>
                </a:cubicBezTo>
                <a:close/>
                <a:moveTo>
                  <a:pt x="64" y="41"/>
                </a:moveTo>
                <a:cubicBezTo>
                  <a:pt x="64" y="37"/>
                  <a:pt x="63" y="34"/>
                  <a:pt x="62" y="32"/>
                </a:cubicBezTo>
                <a:cubicBezTo>
                  <a:pt x="60" y="30"/>
                  <a:pt x="59" y="28"/>
                  <a:pt x="59" y="25"/>
                </a:cubicBezTo>
                <a:cubicBezTo>
                  <a:pt x="59" y="22"/>
                  <a:pt x="61" y="20"/>
                  <a:pt x="64" y="20"/>
                </a:cubicBezTo>
                <a:cubicBezTo>
                  <a:pt x="64" y="20"/>
                  <a:pt x="64" y="20"/>
                  <a:pt x="64" y="20"/>
                </a:cubicBezTo>
                <a:cubicBezTo>
                  <a:pt x="59" y="15"/>
                  <a:pt x="51" y="11"/>
                  <a:pt x="43" y="11"/>
                </a:cubicBezTo>
                <a:cubicBezTo>
                  <a:pt x="32" y="11"/>
                  <a:pt x="22" y="17"/>
                  <a:pt x="16" y="25"/>
                </a:cubicBezTo>
                <a:cubicBezTo>
                  <a:pt x="17" y="25"/>
                  <a:pt x="18" y="25"/>
                  <a:pt x="18" y="25"/>
                </a:cubicBezTo>
                <a:cubicBezTo>
                  <a:pt x="22" y="25"/>
                  <a:pt x="27" y="25"/>
                  <a:pt x="27" y="25"/>
                </a:cubicBezTo>
                <a:cubicBezTo>
                  <a:pt x="29" y="25"/>
                  <a:pt x="29" y="27"/>
                  <a:pt x="27" y="28"/>
                </a:cubicBezTo>
                <a:cubicBezTo>
                  <a:pt x="27" y="28"/>
                  <a:pt x="25" y="28"/>
                  <a:pt x="23" y="28"/>
                </a:cubicBezTo>
                <a:cubicBezTo>
                  <a:pt x="35" y="61"/>
                  <a:pt x="35" y="61"/>
                  <a:pt x="35" y="61"/>
                </a:cubicBezTo>
                <a:cubicBezTo>
                  <a:pt x="42" y="41"/>
                  <a:pt x="42" y="41"/>
                  <a:pt x="42" y="41"/>
                </a:cubicBezTo>
                <a:cubicBezTo>
                  <a:pt x="37" y="28"/>
                  <a:pt x="37" y="28"/>
                  <a:pt x="37" y="28"/>
                </a:cubicBezTo>
                <a:cubicBezTo>
                  <a:pt x="35" y="28"/>
                  <a:pt x="34" y="28"/>
                  <a:pt x="34" y="28"/>
                </a:cubicBezTo>
                <a:cubicBezTo>
                  <a:pt x="32" y="27"/>
                  <a:pt x="32" y="25"/>
                  <a:pt x="34" y="25"/>
                </a:cubicBezTo>
                <a:cubicBezTo>
                  <a:pt x="34" y="25"/>
                  <a:pt x="39" y="25"/>
                  <a:pt x="42" y="25"/>
                </a:cubicBezTo>
                <a:cubicBezTo>
                  <a:pt x="46" y="25"/>
                  <a:pt x="51" y="25"/>
                  <a:pt x="51" y="25"/>
                </a:cubicBezTo>
                <a:cubicBezTo>
                  <a:pt x="52" y="25"/>
                  <a:pt x="53" y="27"/>
                  <a:pt x="51" y="28"/>
                </a:cubicBezTo>
                <a:cubicBezTo>
                  <a:pt x="51" y="28"/>
                  <a:pt x="49" y="28"/>
                  <a:pt x="47" y="28"/>
                </a:cubicBezTo>
                <a:cubicBezTo>
                  <a:pt x="59" y="61"/>
                  <a:pt x="59" y="61"/>
                  <a:pt x="59" y="61"/>
                </a:cubicBezTo>
                <a:cubicBezTo>
                  <a:pt x="62" y="51"/>
                  <a:pt x="62" y="51"/>
                  <a:pt x="62" y="51"/>
                </a:cubicBezTo>
                <a:cubicBezTo>
                  <a:pt x="63" y="47"/>
                  <a:pt x="64" y="43"/>
                  <a:pt x="64" y="41"/>
                </a:cubicBezTo>
                <a:close/>
                <a:moveTo>
                  <a:pt x="43" y="45"/>
                </a:moveTo>
                <a:cubicBezTo>
                  <a:pt x="34" y="72"/>
                  <a:pt x="34" y="72"/>
                  <a:pt x="34" y="72"/>
                </a:cubicBezTo>
                <a:cubicBezTo>
                  <a:pt x="37" y="73"/>
                  <a:pt x="40" y="73"/>
                  <a:pt x="43" y="73"/>
                </a:cubicBezTo>
                <a:cubicBezTo>
                  <a:pt x="47" y="73"/>
                  <a:pt x="50" y="73"/>
                  <a:pt x="53" y="72"/>
                </a:cubicBezTo>
                <a:cubicBezTo>
                  <a:pt x="53" y="71"/>
                  <a:pt x="53" y="71"/>
                  <a:pt x="53" y="71"/>
                </a:cubicBezTo>
                <a:lnTo>
                  <a:pt x="43" y="45"/>
                </a:lnTo>
                <a:close/>
                <a:moveTo>
                  <a:pt x="71" y="28"/>
                </a:moveTo>
                <a:cubicBezTo>
                  <a:pt x="71" y="29"/>
                  <a:pt x="71" y="30"/>
                  <a:pt x="71" y="31"/>
                </a:cubicBezTo>
                <a:cubicBezTo>
                  <a:pt x="71" y="34"/>
                  <a:pt x="70" y="37"/>
                  <a:pt x="69" y="42"/>
                </a:cubicBezTo>
                <a:cubicBezTo>
                  <a:pt x="59" y="69"/>
                  <a:pt x="59" y="69"/>
                  <a:pt x="59" y="69"/>
                </a:cubicBezTo>
                <a:cubicBezTo>
                  <a:pt x="68" y="64"/>
                  <a:pt x="75" y="54"/>
                  <a:pt x="75" y="42"/>
                </a:cubicBezTo>
                <a:cubicBezTo>
                  <a:pt x="75" y="37"/>
                  <a:pt x="73" y="32"/>
                  <a:pt x="71" y="28"/>
                </a:cubicBezTo>
                <a:close/>
                <a:moveTo>
                  <a:pt x="43" y="0"/>
                </a:moveTo>
                <a:cubicBezTo>
                  <a:pt x="19" y="0"/>
                  <a:pt x="0" y="19"/>
                  <a:pt x="0" y="42"/>
                </a:cubicBezTo>
                <a:cubicBezTo>
                  <a:pt x="0" y="66"/>
                  <a:pt x="19" y="85"/>
                  <a:pt x="43" y="85"/>
                </a:cubicBezTo>
                <a:cubicBezTo>
                  <a:pt x="66" y="85"/>
                  <a:pt x="85" y="66"/>
                  <a:pt x="85" y="42"/>
                </a:cubicBezTo>
                <a:cubicBezTo>
                  <a:pt x="85" y="19"/>
                  <a:pt x="66" y="0"/>
                  <a:pt x="43" y="0"/>
                </a:cubicBezTo>
                <a:close/>
                <a:moveTo>
                  <a:pt x="43" y="79"/>
                </a:moveTo>
                <a:cubicBezTo>
                  <a:pt x="22" y="79"/>
                  <a:pt x="6" y="63"/>
                  <a:pt x="6" y="42"/>
                </a:cubicBezTo>
                <a:cubicBezTo>
                  <a:pt x="6" y="22"/>
                  <a:pt x="22" y="5"/>
                  <a:pt x="43" y="5"/>
                </a:cubicBezTo>
                <a:cubicBezTo>
                  <a:pt x="63" y="5"/>
                  <a:pt x="80" y="22"/>
                  <a:pt x="80" y="42"/>
                </a:cubicBezTo>
                <a:cubicBezTo>
                  <a:pt x="80" y="63"/>
                  <a:pt x="63" y="79"/>
                  <a:pt x="43" y="7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3" name="CustomShape 110"/>
          <p:cNvSpPr/>
          <p:nvPr/>
        </p:nvSpPr>
        <p:spPr>
          <a:xfrm>
            <a:off x="3208320" y="5197680"/>
            <a:ext cx="288000" cy="284760"/>
          </a:xfrm>
          <a:custGeom>
            <a:avLst/>
            <a:gdLst/>
            <a:ahLst/>
            <a:cxnLst/>
            <a:rect l="l" t="t" r="r" b="b"/>
            <a:pathLst>
              <a:path w="114" h="113">
                <a:moveTo>
                  <a:pt x="110" y="90"/>
                </a:moveTo>
                <a:cubicBezTo>
                  <a:pt x="60" y="47"/>
                  <a:pt x="60" y="47"/>
                  <a:pt x="60" y="47"/>
                </a:cubicBezTo>
                <a:cubicBezTo>
                  <a:pt x="62" y="42"/>
                  <a:pt x="64" y="37"/>
                  <a:pt x="64" y="32"/>
                </a:cubicBezTo>
                <a:cubicBezTo>
                  <a:pt x="64" y="14"/>
                  <a:pt x="49" y="0"/>
                  <a:pt x="32" y="0"/>
                </a:cubicBezTo>
                <a:cubicBezTo>
                  <a:pt x="29" y="0"/>
                  <a:pt x="26" y="0"/>
                  <a:pt x="23" y="1"/>
                </a:cubicBezTo>
                <a:cubicBezTo>
                  <a:pt x="41" y="20"/>
                  <a:pt x="41" y="20"/>
                  <a:pt x="41" y="20"/>
                </a:cubicBezTo>
                <a:cubicBezTo>
                  <a:pt x="44" y="22"/>
                  <a:pt x="44" y="27"/>
                  <a:pt x="41" y="30"/>
                </a:cubicBezTo>
                <a:cubicBezTo>
                  <a:pt x="30" y="41"/>
                  <a:pt x="30" y="41"/>
                  <a:pt x="30" y="41"/>
                </a:cubicBezTo>
                <a:cubicBezTo>
                  <a:pt x="27" y="44"/>
                  <a:pt x="23" y="44"/>
                  <a:pt x="20" y="41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5"/>
                  <a:pt x="0" y="29"/>
                  <a:pt x="0" y="32"/>
                </a:cubicBezTo>
                <a:cubicBezTo>
                  <a:pt x="0" y="49"/>
                  <a:pt x="14" y="63"/>
                  <a:pt x="32" y="63"/>
                </a:cubicBezTo>
                <a:cubicBezTo>
                  <a:pt x="37" y="63"/>
                  <a:pt x="42" y="62"/>
                  <a:pt x="47" y="60"/>
                </a:cubicBezTo>
                <a:cubicBezTo>
                  <a:pt x="90" y="110"/>
                  <a:pt x="90" y="110"/>
                  <a:pt x="90" y="110"/>
                </a:cubicBezTo>
                <a:cubicBezTo>
                  <a:pt x="93" y="113"/>
                  <a:pt x="97" y="113"/>
                  <a:pt x="100" y="111"/>
                </a:cubicBezTo>
                <a:cubicBezTo>
                  <a:pt x="111" y="100"/>
                  <a:pt x="111" y="100"/>
                  <a:pt x="111" y="100"/>
                </a:cubicBezTo>
                <a:cubicBezTo>
                  <a:pt x="114" y="97"/>
                  <a:pt x="113" y="93"/>
                  <a:pt x="110" y="9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4" name="CustomShape 111"/>
          <p:cNvSpPr/>
          <p:nvPr/>
        </p:nvSpPr>
        <p:spPr>
          <a:xfrm>
            <a:off x="2336760" y="4922640"/>
            <a:ext cx="283320" cy="435600"/>
          </a:xfrm>
          <a:custGeom>
            <a:avLst/>
            <a:gdLst/>
            <a:ahLst/>
            <a:cxnLst/>
            <a:rect l="l" t="t" r="r" b="b"/>
            <a:pathLst>
              <a:path w="112" h="172">
                <a:moveTo>
                  <a:pt x="84" y="3"/>
                </a:moveTo>
                <a:cubicBezTo>
                  <a:pt x="96" y="0"/>
                  <a:pt x="108" y="7"/>
                  <a:pt x="111" y="19"/>
                </a:cubicBezTo>
                <a:cubicBezTo>
                  <a:pt x="112" y="24"/>
                  <a:pt x="112" y="29"/>
                  <a:pt x="110" y="33"/>
                </a:cubicBezTo>
                <a:cubicBezTo>
                  <a:pt x="103" y="44"/>
                  <a:pt x="103" y="44"/>
                  <a:pt x="103" y="44"/>
                </a:cubicBezTo>
                <a:cubicBezTo>
                  <a:pt x="65" y="21"/>
                  <a:pt x="65" y="21"/>
                  <a:pt x="65" y="21"/>
                </a:cubicBezTo>
                <a:cubicBezTo>
                  <a:pt x="72" y="10"/>
                  <a:pt x="72" y="10"/>
                  <a:pt x="72" y="10"/>
                </a:cubicBezTo>
                <a:cubicBezTo>
                  <a:pt x="75" y="7"/>
                  <a:pt x="79" y="4"/>
                  <a:pt x="84" y="3"/>
                </a:cubicBezTo>
                <a:close/>
                <a:moveTo>
                  <a:pt x="0" y="130"/>
                </a:moveTo>
                <a:cubicBezTo>
                  <a:pt x="1" y="172"/>
                  <a:pt x="1" y="172"/>
                  <a:pt x="1" y="172"/>
                </a:cubicBezTo>
                <a:cubicBezTo>
                  <a:pt x="38" y="153"/>
                  <a:pt x="38" y="153"/>
                  <a:pt x="38" y="153"/>
                </a:cubicBezTo>
                <a:cubicBezTo>
                  <a:pt x="98" y="52"/>
                  <a:pt x="98" y="52"/>
                  <a:pt x="98" y="52"/>
                </a:cubicBezTo>
                <a:cubicBezTo>
                  <a:pt x="60" y="29"/>
                  <a:pt x="60" y="29"/>
                  <a:pt x="60" y="29"/>
                </a:cubicBezTo>
                <a:lnTo>
                  <a:pt x="0" y="130"/>
                </a:lnTo>
                <a:close/>
                <a:moveTo>
                  <a:pt x="76" y="57"/>
                </a:moveTo>
                <a:cubicBezTo>
                  <a:pt x="30" y="134"/>
                  <a:pt x="30" y="134"/>
                  <a:pt x="30" y="134"/>
                </a:cubicBezTo>
                <a:cubicBezTo>
                  <a:pt x="20" y="128"/>
                  <a:pt x="20" y="128"/>
                  <a:pt x="20" y="128"/>
                </a:cubicBezTo>
                <a:cubicBezTo>
                  <a:pt x="66" y="52"/>
                  <a:pt x="66" y="52"/>
                  <a:pt x="66" y="52"/>
                </a:cubicBezTo>
                <a:lnTo>
                  <a:pt x="76" y="5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5" name="CustomShape 112"/>
          <p:cNvSpPr/>
          <p:nvPr/>
        </p:nvSpPr>
        <p:spPr>
          <a:xfrm>
            <a:off x="2676960" y="4938120"/>
            <a:ext cx="241200" cy="275400"/>
          </a:xfrm>
          <a:custGeom>
            <a:avLst/>
            <a:gdLst/>
            <a:ahLst/>
            <a:cxnLst/>
            <a:rect l="l" t="t" r="r" b="b"/>
            <a:pathLst>
              <a:path w="95" h="109">
                <a:moveTo>
                  <a:pt x="40" y="61"/>
                </a:moveTo>
                <a:cubicBezTo>
                  <a:pt x="34" y="54"/>
                  <a:pt x="34" y="54"/>
                  <a:pt x="34" y="54"/>
                </a:cubicBezTo>
                <a:cubicBezTo>
                  <a:pt x="13" y="75"/>
                  <a:pt x="13" y="75"/>
                  <a:pt x="13" y="75"/>
                </a:cubicBezTo>
                <a:cubicBezTo>
                  <a:pt x="34" y="95"/>
                  <a:pt x="34" y="95"/>
                  <a:pt x="34" y="95"/>
                </a:cubicBezTo>
                <a:cubicBezTo>
                  <a:pt x="40" y="88"/>
                  <a:pt x="40" y="88"/>
                  <a:pt x="40" y="88"/>
                </a:cubicBezTo>
                <a:cubicBezTo>
                  <a:pt x="27" y="75"/>
                  <a:pt x="27" y="75"/>
                  <a:pt x="27" y="75"/>
                </a:cubicBezTo>
                <a:lnTo>
                  <a:pt x="40" y="61"/>
                </a:lnTo>
                <a:close/>
                <a:moveTo>
                  <a:pt x="54" y="88"/>
                </a:moveTo>
                <a:cubicBezTo>
                  <a:pt x="61" y="95"/>
                  <a:pt x="61" y="95"/>
                  <a:pt x="61" y="95"/>
                </a:cubicBezTo>
                <a:cubicBezTo>
                  <a:pt x="81" y="75"/>
                  <a:pt x="81" y="75"/>
                  <a:pt x="81" y="75"/>
                </a:cubicBezTo>
                <a:cubicBezTo>
                  <a:pt x="61" y="54"/>
                  <a:pt x="61" y="54"/>
                  <a:pt x="61" y="54"/>
                </a:cubicBezTo>
                <a:cubicBezTo>
                  <a:pt x="54" y="61"/>
                  <a:pt x="54" y="61"/>
                  <a:pt x="54" y="61"/>
                </a:cubicBezTo>
                <a:cubicBezTo>
                  <a:pt x="68" y="75"/>
                  <a:pt x="68" y="75"/>
                  <a:pt x="68" y="75"/>
                </a:cubicBezTo>
                <a:lnTo>
                  <a:pt x="54" y="88"/>
                </a:lnTo>
                <a:close/>
                <a:moveTo>
                  <a:pt x="89" y="21"/>
                </a:moveTo>
                <a:cubicBezTo>
                  <a:pt x="74" y="6"/>
                  <a:pt x="74" y="6"/>
                  <a:pt x="74" y="6"/>
                </a:cubicBezTo>
                <a:cubicBezTo>
                  <a:pt x="70" y="3"/>
                  <a:pt x="64" y="0"/>
                  <a:pt x="59" y="0"/>
                </a:cubicBezTo>
                <a:cubicBezTo>
                  <a:pt x="8" y="0"/>
                  <a:pt x="8" y="0"/>
                  <a:pt x="8" y="0"/>
                </a:cubicBezTo>
                <a:cubicBezTo>
                  <a:pt x="3" y="0"/>
                  <a:pt x="0" y="4"/>
                  <a:pt x="0" y="8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105"/>
                  <a:pt x="3" y="109"/>
                  <a:pt x="8" y="109"/>
                </a:cubicBezTo>
                <a:cubicBezTo>
                  <a:pt x="86" y="109"/>
                  <a:pt x="86" y="109"/>
                  <a:pt x="86" y="109"/>
                </a:cubicBezTo>
                <a:cubicBezTo>
                  <a:pt x="91" y="109"/>
                  <a:pt x="95" y="105"/>
                  <a:pt x="95" y="100"/>
                </a:cubicBezTo>
                <a:cubicBezTo>
                  <a:pt x="95" y="36"/>
                  <a:pt x="95" y="36"/>
                  <a:pt x="95" y="36"/>
                </a:cubicBezTo>
                <a:cubicBezTo>
                  <a:pt x="95" y="31"/>
                  <a:pt x="92" y="24"/>
                  <a:pt x="89" y="21"/>
                </a:cubicBezTo>
                <a:close/>
                <a:moveTo>
                  <a:pt x="84" y="26"/>
                </a:moveTo>
                <a:cubicBezTo>
                  <a:pt x="84" y="26"/>
                  <a:pt x="85" y="27"/>
                  <a:pt x="85" y="27"/>
                </a:cubicBezTo>
                <a:cubicBezTo>
                  <a:pt x="68" y="27"/>
                  <a:pt x="68" y="27"/>
                  <a:pt x="68" y="27"/>
                </a:cubicBezTo>
                <a:cubicBezTo>
                  <a:pt x="68" y="10"/>
                  <a:pt x="68" y="10"/>
                  <a:pt x="68" y="10"/>
                </a:cubicBezTo>
                <a:cubicBezTo>
                  <a:pt x="68" y="10"/>
                  <a:pt x="68" y="10"/>
                  <a:pt x="69" y="11"/>
                </a:cubicBezTo>
                <a:lnTo>
                  <a:pt x="84" y="26"/>
                </a:lnTo>
                <a:close/>
                <a:moveTo>
                  <a:pt x="88" y="100"/>
                </a:moveTo>
                <a:cubicBezTo>
                  <a:pt x="88" y="101"/>
                  <a:pt x="87" y="102"/>
                  <a:pt x="86" y="102"/>
                </a:cubicBezTo>
                <a:cubicBezTo>
                  <a:pt x="8" y="102"/>
                  <a:pt x="8" y="102"/>
                  <a:pt x="8" y="102"/>
                </a:cubicBezTo>
                <a:cubicBezTo>
                  <a:pt x="7" y="102"/>
                  <a:pt x="6" y="101"/>
                  <a:pt x="6" y="100"/>
                </a:cubicBezTo>
                <a:cubicBezTo>
                  <a:pt x="6" y="8"/>
                  <a:pt x="6" y="8"/>
                  <a:pt x="6" y="8"/>
                </a:cubicBezTo>
                <a:cubicBezTo>
                  <a:pt x="6" y="7"/>
                  <a:pt x="7" y="7"/>
                  <a:pt x="8" y="7"/>
                </a:cubicBezTo>
                <a:cubicBezTo>
                  <a:pt x="59" y="7"/>
                  <a:pt x="59" y="7"/>
                  <a:pt x="59" y="7"/>
                </a:cubicBezTo>
                <a:cubicBezTo>
                  <a:pt x="60" y="7"/>
                  <a:pt x="60" y="7"/>
                  <a:pt x="61" y="7"/>
                </a:cubicBezTo>
                <a:cubicBezTo>
                  <a:pt x="61" y="34"/>
                  <a:pt x="61" y="34"/>
                  <a:pt x="61" y="34"/>
                </a:cubicBezTo>
                <a:cubicBezTo>
                  <a:pt x="88" y="34"/>
                  <a:pt x="88" y="34"/>
                  <a:pt x="88" y="34"/>
                </a:cubicBezTo>
                <a:cubicBezTo>
                  <a:pt x="88" y="34"/>
                  <a:pt x="88" y="35"/>
                  <a:pt x="88" y="36"/>
                </a:cubicBezTo>
                <a:lnTo>
                  <a:pt x="88" y="10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" name="CustomShape 113"/>
          <p:cNvSpPr/>
          <p:nvPr/>
        </p:nvSpPr>
        <p:spPr>
          <a:xfrm>
            <a:off x="2232720" y="2280240"/>
            <a:ext cx="317520" cy="235080"/>
          </a:xfrm>
          <a:custGeom>
            <a:avLst/>
            <a:gdLst/>
            <a:ahLst/>
            <a:cxnLst/>
            <a:rect l="l" t="t" r="r" b="b"/>
            <a:pathLst>
              <a:path w="125" h="93">
                <a:moveTo>
                  <a:pt x="101" y="0"/>
                </a:moveTo>
                <a:cubicBezTo>
                  <a:pt x="23" y="0"/>
                  <a:pt x="23" y="0"/>
                  <a:pt x="23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83"/>
                  <a:pt x="11" y="93"/>
                  <a:pt x="23" y="93"/>
                </a:cubicBezTo>
                <a:cubicBezTo>
                  <a:pt x="101" y="93"/>
                  <a:pt x="101" y="93"/>
                  <a:pt x="101" y="93"/>
                </a:cubicBezTo>
                <a:cubicBezTo>
                  <a:pt x="114" y="93"/>
                  <a:pt x="125" y="83"/>
                  <a:pt x="125" y="70"/>
                </a:cubicBezTo>
                <a:cubicBezTo>
                  <a:pt x="125" y="23"/>
                  <a:pt x="125" y="23"/>
                  <a:pt x="125" y="23"/>
                </a:cubicBezTo>
                <a:cubicBezTo>
                  <a:pt x="125" y="10"/>
                  <a:pt x="114" y="0"/>
                  <a:pt x="101" y="0"/>
                </a:cubicBezTo>
                <a:close/>
                <a:moveTo>
                  <a:pt x="47" y="78"/>
                </a:moveTo>
                <a:cubicBezTo>
                  <a:pt x="47" y="15"/>
                  <a:pt x="47" y="15"/>
                  <a:pt x="47" y="15"/>
                </a:cubicBezTo>
                <a:cubicBezTo>
                  <a:pt x="86" y="46"/>
                  <a:pt x="86" y="46"/>
                  <a:pt x="86" y="46"/>
                </a:cubicBezTo>
                <a:lnTo>
                  <a:pt x="47" y="7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7" name="CustomShape 114"/>
          <p:cNvSpPr/>
          <p:nvPr/>
        </p:nvSpPr>
        <p:spPr>
          <a:xfrm>
            <a:off x="1839600" y="4197240"/>
            <a:ext cx="163440" cy="166680"/>
          </a:xfrm>
          <a:custGeom>
            <a:avLst/>
            <a:gdLst/>
            <a:ahLst/>
            <a:cxnLst/>
            <a:rect l="l" t="t" r="r" b="b"/>
            <a:pathLst>
              <a:path w="65" h="66">
                <a:moveTo>
                  <a:pt x="61" y="19"/>
                </a:moveTo>
                <a:cubicBezTo>
                  <a:pt x="47" y="4"/>
                  <a:pt x="47" y="4"/>
                  <a:pt x="47" y="4"/>
                </a:cubicBezTo>
                <a:cubicBezTo>
                  <a:pt x="51" y="0"/>
                  <a:pt x="51" y="0"/>
                  <a:pt x="51" y="0"/>
                </a:cubicBezTo>
                <a:cubicBezTo>
                  <a:pt x="65" y="15"/>
                  <a:pt x="65" y="15"/>
                  <a:pt x="65" y="15"/>
                </a:cubicBezTo>
                <a:lnTo>
                  <a:pt x="61" y="19"/>
                </a:lnTo>
                <a:close/>
                <a:moveTo>
                  <a:pt x="57" y="23"/>
                </a:moveTo>
                <a:cubicBezTo>
                  <a:pt x="55" y="46"/>
                  <a:pt x="55" y="46"/>
                  <a:pt x="55" y="46"/>
                </a:cubicBezTo>
                <a:cubicBezTo>
                  <a:pt x="37" y="46"/>
                  <a:pt x="10" y="66"/>
                  <a:pt x="10" y="66"/>
                </a:cubicBezTo>
                <a:cubicBezTo>
                  <a:pt x="6" y="63"/>
                  <a:pt x="6" y="63"/>
                  <a:pt x="6" y="63"/>
                </a:cubicBezTo>
                <a:cubicBezTo>
                  <a:pt x="24" y="45"/>
                  <a:pt x="24" y="45"/>
                  <a:pt x="24" y="45"/>
                </a:cubicBezTo>
                <a:cubicBezTo>
                  <a:pt x="25" y="45"/>
                  <a:pt x="25" y="46"/>
                  <a:pt x="26" y="46"/>
                </a:cubicBezTo>
                <a:cubicBezTo>
                  <a:pt x="30" y="46"/>
                  <a:pt x="32" y="43"/>
                  <a:pt x="32" y="39"/>
                </a:cubicBezTo>
                <a:cubicBezTo>
                  <a:pt x="32" y="36"/>
                  <a:pt x="30" y="33"/>
                  <a:pt x="26" y="33"/>
                </a:cubicBezTo>
                <a:cubicBezTo>
                  <a:pt x="23" y="33"/>
                  <a:pt x="20" y="36"/>
                  <a:pt x="20" y="39"/>
                </a:cubicBezTo>
                <a:cubicBezTo>
                  <a:pt x="20" y="40"/>
                  <a:pt x="20" y="41"/>
                  <a:pt x="21" y="42"/>
                </a:cubicBezTo>
                <a:cubicBezTo>
                  <a:pt x="3" y="59"/>
                  <a:pt x="3" y="59"/>
                  <a:pt x="3" y="5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20" y="29"/>
                  <a:pt x="20" y="10"/>
                </a:cubicBezTo>
                <a:cubicBezTo>
                  <a:pt x="43" y="8"/>
                  <a:pt x="43" y="8"/>
                  <a:pt x="43" y="8"/>
                </a:cubicBezTo>
                <a:lnTo>
                  <a:pt x="57" y="23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8" name="CustomShape 115"/>
          <p:cNvSpPr/>
          <p:nvPr/>
        </p:nvSpPr>
        <p:spPr>
          <a:xfrm>
            <a:off x="2122200" y="4001400"/>
            <a:ext cx="221040" cy="211680"/>
          </a:xfrm>
          <a:custGeom>
            <a:avLst/>
            <a:gdLst/>
            <a:ahLst/>
            <a:cxnLst/>
            <a:rect l="l" t="t" r="r" b="b"/>
            <a:pathLst>
              <a:path w="88" h="84">
                <a:moveTo>
                  <a:pt x="55" y="59"/>
                </a:moveTo>
                <a:cubicBezTo>
                  <a:pt x="53" y="59"/>
                  <a:pt x="53" y="53"/>
                  <a:pt x="53" y="53"/>
                </a:cubicBezTo>
                <a:cubicBezTo>
                  <a:pt x="53" y="53"/>
                  <a:pt x="59" y="46"/>
                  <a:pt x="61" y="38"/>
                </a:cubicBezTo>
                <a:cubicBezTo>
                  <a:pt x="64" y="38"/>
                  <a:pt x="67" y="29"/>
                  <a:pt x="63" y="26"/>
                </a:cubicBezTo>
                <a:cubicBezTo>
                  <a:pt x="63" y="22"/>
                  <a:pt x="68" y="0"/>
                  <a:pt x="44" y="0"/>
                </a:cubicBezTo>
                <a:cubicBezTo>
                  <a:pt x="21" y="0"/>
                  <a:pt x="25" y="22"/>
                  <a:pt x="25" y="26"/>
                </a:cubicBezTo>
                <a:cubicBezTo>
                  <a:pt x="22" y="29"/>
                  <a:pt x="24" y="38"/>
                  <a:pt x="28" y="38"/>
                </a:cubicBezTo>
                <a:cubicBezTo>
                  <a:pt x="29" y="46"/>
                  <a:pt x="36" y="53"/>
                  <a:pt x="36" y="53"/>
                </a:cubicBezTo>
                <a:cubicBezTo>
                  <a:pt x="36" y="53"/>
                  <a:pt x="35" y="59"/>
                  <a:pt x="33" y="59"/>
                </a:cubicBezTo>
                <a:cubicBezTo>
                  <a:pt x="26" y="60"/>
                  <a:pt x="0" y="72"/>
                  <a:pt x="0" y="84"/>
                </a:cubicBezTo>
                <a:cubicBezTo>
                  <a:pt x="44" y="84"/>
                  <a:pt x="44" y="84"/>
                  <a:pt x="44" y="84"/>
                </a:cubicBezTo>
                <a:cubicBezTo>
                  <a:pt x="88" y="84"/>
                  <a:pt x="88" y="84"/>
                  <a:pt x="88" y="84"/>
                </a:cubicBezTo>
                <a:cubicBezTo>
                  <a:pt x="88" y="72"/>
                  <a:pt x="62" y="60"/>
                  <a:pt x="55" y="5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9" name="CustomShape 116"/>
          <p:cNvSpPr/>
          <p:nvPr/>
        </p:nvSpPr>
        <p:spPr>
          <a:xfrm>
            <a:off x="1446480" y="4372560"/>
            <a:ext cx="207000" cy="207000"/>
          </a:xfrm>
          <a:custGeom>
            <a:avLst/>
            <a:gdLst/>
            <a:ahLst/>
            <a:cxnLst/>
            <a:rect l="l" t="t" r="r" b="b"/>
            <a:pathLst>
              <a:path w="82" h="82">
                <a:moveTo>
                  <a:pt x="41" y="0"/>
                </a:moveTo>
                <a:cubicBezTo>
                  <a:pt x="18" y="0"/>
                  <a:pt x="0" y="18"/>
                  <a:pt x="0" y="41"/>
                </a:cubicBezTo>
                <a:cubicBezTo>
                  <a:pt x="0" y="64"/>
                  <a:pt x="18" y="82"/>
                  <a:pt x="41" y="82"/>
                </a:cubicBezTo>
                <a:cubicBezTo>
                  <a:pt x="64" y="82"/>
                  <a:pt x="82" y="64"/>
                  <a:pt x="82" y="41"/>
                </a:cubicBezTo>
                <a:cubicBezTo>
                  <a:pt x="82" y="18"/>
                  <a:pt x="64" y="0"/>
                  <a:pt x="41" y="0"/>
                </a:cubicBezTo>
                <a:close/>
                <a:moveTo>
                  <a:pt x="64" y="55"/>
                </a:moveTo>
                <a:cubicBezTo>
                  <a:pt x="65" y="51"/>
                  <a:pt x="66" y="47"/>
                  <a:pt x="66" y="44"/>
                </a:cubicBezTo>
                <a:cubicBezTo>
                  <a:pt x="77" y="44"/>
                  <a:pt x="77" y="44"/>
                  <a:pt x="77" y="44"/>
                </a:cubicBezTo>
                <a:cubicBezTo>
                  <a:pt x="76" y="47"/>
                  <a:pt x="76" y="51"/>
                  <a:pt x="74" y="55"/>
                </a:cubicBezTo>
                <a:lnTo>
                  <a:pt x="64" y="55"/>
                </a:lnTo>
                <a:close/>
                <a:moveTo>
                  <a:pt x="18" y="27"/>
                </a:moveTo>
                <a:cubicBezTo>
                  <a:pt x="17" y="31"/>
                  <a:pt x="17" y="34"/>
                  <a:pt x="16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4"/>
                  <a:pt x="7" y="31"/>
                  <a:pt x="8" y="27"/>
                </a:cubicBezTo>
                <a:lnTo>
                  <a:pt x="18" y="27"/>
                </a:lnTo>
                <a:close/>
                <a:moveTo>
                  <a:pt x="59" y="27"/>
                </a:moveTo>
                <a:cubicBezTo>
                  <a:pt x="60" y="31"/>
                  <a:pt x="60" y="34"/>
                  <a:pt x="60" y="38"/>
                </a:cubicBezTo>
                <a:cubicBezTo>
                  <a:pt x="44" y="38"/>
                  <a:pt x="44" y="38"/>
                  <a:pt x="44" y="38"/>
                </a:cubicBezTo>
                <a:cubicBezTo>
                  <a:pt x="44" y="27"/>
                  <a:pt x="44" y="27"/>
                  <a:pt x="44" y="27"/>
                </a:cubicBezTo>
                <a:lnTo>
                  <a:pt x="59" y="27"/>
                </a:lnTo>
                <a:close/>
                <a:moveTo>
                  <a:pt x="44" y="22"/>
                </a:moveTo>
                <a:cubicBezTo>
                  <a:pt x="44" y="5"/>
                  <a:pt x="44" y="5"/>
                  <a:pt x="44" y="5"/>
                </a:cubicBezTo>
                <a:cubicBezTo>
                  <a:pt x="45" y="6"/>
                  <a:pt x="46" y="6"/>
                  <a:pt x="48" y="7"/>
                </a:cubicBezTo>
                <a:cubicBezTo>
                  <a:pt x="50" y="9"/>
                  <a:pt x="52" y="11"/>
                  <a:pt x="54" y="14"/>
                </a:cubicBezTo>
                <a:cubicBezTo>
                  <a:pt x="55" y="17"/>
                  <a:pt x="56" y="19"/>
                  <a:pt x="57" y="22"/>
                </a:cubicBezTo>
                <a:cubicBezTo>
                  <a:pt x="44" y="22"/>
                  <a:pt x="44" y="22"/>
                  <a:pt x="44" y="22"/>
                </a:cubicBezTo>
                <a:close/>
                <a:moveTo>
                  <a:pt x="28" y="14"/>
                </a:moveTo>
                <a:cubicBezTo>
                  <a:pt x="30" y="11"/>
                  <a:pt x="32" y="9"/>
                  <a:pt x="35" y="7"/>
                </a:cubicBezTo>
                <a:cubicBezTo>
                  <a:pt x="36" y="6"/>
                  <a:pt x="37" y="6"/>
                  <a:pt x="38" y="5"/>
                </a:cubicBezTo>
                <a:cubicBezTo>
                  <a:pt x="38" y="22"/>
                  <a:pt x="38" y="22"/>
                  <a:pt x="38" y="22"/>
                </a:cubicBezTo>
                <a:cubicBezTo>
                  <a:pt x="25" y="22"/>
                  <a:pt x="25" y="22"/>
                  <a:pt x="25" y="22"/>
                </a:cubicBezTo>
                <a:cubicBezTo>
                  <a:pt x="26" y="19"/>
                  <a:pt x="27" y="17"/>
                  <a:pt x="28" y="14"/>
                </a:cubicBezTo>
                <a:close/>
                <a:moveTo>
                  <a:pt x="38" y="27"/>
                </a:moveTo>
                <a:cubicBezTo>
                  <a:pt x="38" y="38"/>
                  <a:pt x="38" y="38"/>
                  <a:pt x="38" y="38"/>
                </a:cubicBezTo>
                <a:cubicBezTo>
                  <a:pt x="22" y="38"/>
                  <a:pt x="22" y="38"/>
                  <a:pt x="22" y="38"/>
                </a:cubicBezTo>
                <a:cubicBezTo>
                  <a:pt x="22" y="34"/>
                  <a:pt x="23" y="31"/>
                  <a:pt x="23" y="27"/>
                </a:cubicBezTo>
                <a:lnTo>
                  <a:pt x="38" y="27"/>
                </a:lnTo>
                <a:close/>
                <a:moveTo>
                  <a:pt x="8" y="55"/>
                </a:moveTo>
                <a:cubicBezTo>
                  <a:pt x="7" y="51"/>
                  <a:pt x="6" y="47"/>
                  <a:pt x="6" y="44"/>
                </a:cubicBezTo>
                <a:cubicBezTo>
                  <a:pt x="16" y="44"/>
                  <a:pt x="16" y="44"/>
                  <a:pt x="16" y="44"/>
                </a:cubicBezTo>
                <a:cubicBezTo>
                  <a:pt x="17" y="47"/>
                  <a:pt x="17" y="51"/>
                  <a:pt x="18" y="55"/>
                </a:cubicBezTo>
                <a:lnTo>
                  <a:pt x="8" y="55"/>
                </a:lnTo>
                <a:close/>
                <a:moveTo>
                  <a:pt x="22" y="44"/>
                </a:moveTo>
                <a:cubicBezTo>
                  <a:pt x="38" y="44"/>
                  <a:pt x="38" y="44"/>
                  <a:pt x="38" y="44"/>
                </a:cubicBezTo>
                <a:cubicBezTo>
                  <a:pt x="38" y="55"/>
                  <a:pt x="38" y="55"/>
                  <a:pt x="38" y="55"/>
                </a:cubicBezTo>
                <a:cubicBezTo>
                  <a:pt x="23" y="55"/>
                  <a:pt x="23" y="55"/>
                  <a:pt x="23" y="55"/>
                </a:cubicBezTo>
                <a:cubicBezTo>
                  <a:pt x="23" y="51"/>
                  <a:pt x="22" y="47"/>
                  <a:pt x="22" y="44"/>
                </a:cubicBezTo>
                <a:close/>
                <a:moveTo>
                  <a:pt x="38" y="60"/>
                </a:moveTo>
                <a:cubicBezTo>
                  <a:pt x="38" y="76"/>
                  <a:pt x="38" y="76"/>
                  <a:pt x="38" y="76"/>
                </a:cubicBezTo>
                <a:cubicBezTo>
                  <a:pt x="37" y="76"/>
                  <a:pt x="36" y="75"/>
                  <a:pt x="35" y="74"/>
                </a:cubicBezTo>
                <a:cubicBezTo>
                  <a:pt x="32" y="73"/>
                  <a:pt x="30" y="70"/>
                  <a:pt x="28" y="67"/>
                </a:cubicBezTo>
                <a:cubicBezTo>
                  <a:pt x="27" y="65"/>
                  <a:pt x="26" y="63"/>
                  <a:pt x="25" y="60"/>
                </a:cubicBezTo>
                <a:cubicBezTo>
                  <a:pt x="38" y="60"/>
                  <a:pt x="38" y="60"/>
                  <a:pt x="38" y="60"/>
                </a:cubicBezTo>
                <a:close/>
                <a:moveTo>
                  <a:pt x="54" y="67"/>
                </a:moveTo>
                <a:cubicBezTo>
                  <a:pt x="52" y="70"/>
                  <a:pt x="50" y="73"/>
                  <a:pt x="48" y="74"/>
                </a:cubicBezTo>
                <a:cubicBezTo>
                  <a:pt x="46" y="75"/>
                  <a:pt x="45" y="76"/>
                  <a:pt x="44" y="76"/>
                </a:cubicBezTo>
                <a:cubicBezTo>
                  <a:pt x="44" y="60"/>
                  <a:pt x="44" y="60"/>
                  <a:pt x="44" y="60"/>
                </a:cubicBezTo>
                <a:cubicBezTo>
                  <a:pt x="57" y="60"/>
                  <a:pt x="57" y="60"/>
                  <a:pt x="57" y="60"/>
                </a:cubicBezTo>
                <a:cubicBezTo>
                  <a:pt x="56" y="63"/>
                  <a:pt x="55" y="65"/>
                  <a:pt x="54" y="67"/>
                </a:cubicBezTo>
                <a:close/>
                <a:moveTo>
                  <a:pt x="44" y="55"/>
                </a:moveTo>
                <a:cubicBezTo>
                  <a:pt x="44" y="44"/>
                  <a:pt x="44" y="44"/>
                  <a:pt x="44" y="44"/>
                </a:cubicBezTo>
                <a:cubicBezTo>
                  <a:pt x="60" y="44"/>
                  <a:pt x="60" y="44"/>
                  <a:pt x="60" y="44"/>
                </a:cubicBezTo>
                <a:cubicBezTo>
                  <a:pt x="60" y="47"/>
                  <a:pt x="60" y="51"/>
                  <a:pt x="59" y="55"/>
                </a:cubicBezTo>
                <a:lnTo>
                  <a:pt x="44" y="55"/>
                </a:lnTo>
                <a:close/>
                <a:moveTo>
                  <a:pt x="66" y="38"/>
                </a:moveTo>
                <a:cubicBezTo>
                  <a:pt x="66" y="34"/>
                  <a:pt x="65" y="31"/>
                  <a:pt x="64" y="27"/>
                </a:cubicBezTo>
                <a:cubicBezTo>
                  <a:pt x="74" y="27"/>
                  <a:pt x="74" y="27"/>
                  <a:pt x="74" y="27"/>
                </a:cubicBezTo>
                <a:cubicBezTo>
                  <a:pt x="76" y="31"/>
                  <a:pt x="76" y="34"/>
                  <a:pt x="77" y="38"/>
                </a:cubicBezTo>
                <a:lnTo>
                  <a:pt x="66" y="38"/>
                </a:lnTo>
                <a:close/>
                <a:moveTo>
                  <a:pt x="71" y="22"/>
                </a:moveTo>
                <a:cubicBezTo>
                  <a:pt x="63" y="22"/>
                  <a:pt x="63" y="22"/>
                  <a:pt x="63" y="22"/>
                </a:cubicBezTo>
                <a:cubicBezTo>
                  <a:pt x="61" y="17"/>
                  <a:pt x="59" y="12"/>
                  <a:pt x="57" y="9"/>
                </a:cubicBezTo>
                <a:cubicBezTo>
                  <a:pt x="60" y="10"/>
                  <a:pt x="63" y="13"/>
                  <a:pt x="66" y="16"/>
                </a:cubicBezTo>
                <a:cubicBezTo>
                  <a:pt x="68" y="17"/>
                  <a:pt x="70" y="19"/>
                  <a:pt x="71" y="22"/>
                </a:cubicBezTo>
                <a:close/>
                <a:moveTo>
                  <a:pt x="16" y="16"/>
                </a:moveTo>
                <a:cubicBezTo>
                  <a:pt x="19" y="13"/>
                  <a:pt x="22" y="10"/>
                  <a:pt x="26" y="9"/>
                </a:cubicBezTo>
                <a:cubicBezTo>
                  <a:pt x="23" y="12"/>
                  <a:pt x="21" y="17"/>
                  <a:pt x="19" y="22"/>
                </a:cubicBezTo>
                <a:cubicBezTo>
                  <a:pt x="11" y="22"/>
                  <a:pt x="11" y="22"/>
                  <a:pt x="11" y="22"/>
                </a:cubicBezTo>
                <a:cubicBezTo>
                  <a:pt x="12" y="19"/>
                  <a:pt x="14" y="17"/>
                  <a:pt x="16" y="16"/>
                </a:cubicBezTo>
                <a:close/>
                <a:moveTo>
                  <a:pt x="11" y="60"/>
                </a:moveTo>
                <a:cubicBezTo>
                  <a:pt x="19" y="60"/>
                  <a:pt x="19" y="60"/>
                  <a:pt x="19" y="60"/>
                </a:cubicBezTo>
                <a:cubicBezTo>
                  <a:pt x="21" y="65"/>
                  <a:pt x="23" y="69"/>
                  <a:pt x="26" y="73"/>
                </a:cubicBezTo>
                <a:cubicBezTo>
                  <a:pt x="22" y="71"/>
                  <a:pt x="19" y="69"/>
                  <a:pt x="16" y="66"/>
                </a:cubicBezTo>
                <a:cubicBezTo>
                  <a:pt x="14" y="64"/>
                  <a:pt x="12" y="62"/>
                  <a:pt x="11" y="60"/>
                </a:cubicBezTo>
                <a:close/>
                <a:moveTo>
                  <a:pt x="66" y="66"/>
                </a:moveTo>
                <a:cubicBezTo>
                  <a:pt x="63" y="69"/>
                  <a:pt x="60" y="71"/>
                  <a:pt x="57" y="73"/>
                </a:cubicBezTo>
                <a:cubicBezTo>
                  <a:pt x="59" y="69"/>
                  <a:pt x="61" y="65"/>
                  <a:pt x="63" y="60"/>
                </a:cubicBezTo>
                <a:cubicBezTo>
                  <a:pt x="71" y="60"/>
                  <a:pt x="71" y="60"/>
                  <a:pt x="71" y="60"/>
                </a:cubicBezTo>
                <a:cubicBezTo>
                  <a:pt x="70" y="62"/>
                  <a:pt x="68" y="64"/>
                  <a:pt x="66" y="6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0" name="CustomShape 117"/>
          <p:cNvSpPr/>
          <p:nvPr/>
        </p:nvSpPr>
        <p:spPr>
          <a:xfrm>
            <a:off x="2066400" y="3062880"/>
            <a:ext cx="172800" cy="183960"/>
          </a:xfrm>
          <a:custGeom>
            <a:avLst/>
            <a:gdLst/>
            <a:ahLst/>
            <a:cxnLst/>
            <a:rect l="l" t="t" r="r" b="b"/>
            <a:pathLst>
              <a:path w="69" h="73">
                <a:moveTo>
                  <a:pt x="62" y="0"/>
                </a:moveTo>
                <a:cubicBezTo>
                  <a:pt x="7" y="0"/>
                  <a:pt x="7" y="0"/>
                  <a:pt x="7" y="0"/>
                </a:cubicBezTo>
                <a:cubicBezTo>
                  <a:pt x="4" y="0"/>
                  <a:pt x="0" y="3"/>
                  <a:pt x="0" y="7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70"/>
                  <a:pt x="4" y="73"/>
                  <a:pt x="7" y="73"/>
                </a:cubicBezTo>
                <a:cubicBezTo>
                  <a:pt x="62" y="73"/>
                  <a:pt x="62" y="73"/>
                  <a:pt x="62" y="73"/>
                </a:cubicBezTo>
                <a:cubicBezTo>
                  <a:pt x="66" y="73"/>
                  <a:pt x="69" y="70"/>
                  <a:pt x="69" y="66"/>
                </a:cubicBezTo>
                <a:cubicBezTo>
                  <a:pt x="69" y="7"/>
                  <a:pt x="69" y="7"/>
                  <a:pt x="69" y="7"/>
                </a:cubicBezTo>
                <a:cubicBezTo>
                  <a:pt x="69" y="3"/>
                  <a:pt x="66" y="0"/>
                  <a:pt x="62" y="0"/>
                </a:cubicBezTo>
                <a:close/>
                <a:moveTo>
                  <a:pt x="60" y="64"/>
                </a:moveTo>
                <a:cubicBezTo>
                  <a:pt x="10" y="64"/>
                  <a:pt x="10" y="64"/>
                  <a:pt x="10" y="64"/>
                </a:cubicBezTo>
                <a:cubicBezTo>
                  <a:pt x="10" y="9"/>
                  <a:pt x="10" y="9"/>
                  <a:pt x="10" y="9"/>
                </a:cubicBezTo>
                <a:cubicBezTo>
                  <a:pt x="60" y="9"/>
                  <a:pt x="60" y="9"/>
                  <a:pt x="60" y="9"/>
                </a:cubicBezTo>
                <a:lnTo>
                  <a:pt x="60" y="64"/>
                </a:lnTo>
                <a:close/>
                <a:moveTo>
                  <a:pt x="19" y="32"/>
                </a:moveTo>
                <a:cubicBezTo>
                  <a:pt x="51" y="32"/>
                  <a:pt x="51" y="32"/>
                  <a:pt x="51" y="32"/>
                </a:cubicBezTo>
                <a:cubicBezTo>
                  <a:pt x="51" y="37"/>
                  <a:pt x="51" y="37"/>
                  <a:pt x="51" y="37"/>
                </a:cubicBezTo>
                <a:cubicBezTo>
                  <a:pt x="19" y="37"/>
                  <a:pt x="19" y="37"/>
                  <a:pt x="19" y="37"/>
                </a:cubicBezTo>
                <a:lnTo>
                  <a:pt x="19" y="32"/>
                </a:lnTo>
                <a:close/>
                <a:moveTo>
                  <a:pt x="19" y="41"/>
                </a:moveTo>
                <a:cubicBezTo>
                  <a:pt x="51" y="41"/>
                  <a:pt x="51" y="41"/>
                  <a:pt x="51" y="41"/>
                </a:cubicBezTo>
                <a:cubicBezTo>
                  <a:pt x="51" y="46"/>
                  <a:pt x="51" y="46"/>
                  <a:pt x="51" y="46"/>
                </a:cubicBezTo>
                <a:cubicBezTo>
                  <a:pt x="19" y="46"/>
                  <a:pt x="19" y="46"/>
                  <a:pt x="19" y="46"/>
                </a:cubicBezTo>
                <a:lnTo>
                  <a:pt x="19" y="41"/>
                </a:lnTo>
                <a:close/>
                <a:moveTo>
                  <a:pt x="19" y="50"/>
                </a:moveTo>
                <a:cubicBezTo>
                  <a:pt x="51" y="50"/>
                  <a:pt x="51" y="50"/>
                  <a:pt x="51" y="50"/>
                </a:cubicBezTo>
                <a:cubicBezTo>
                  <a:pt x="51" y="55"/>
                  <a:pt x="51" y="55"/>
                  <a:pt x="51" y="55"/>
                </a:cubicBezTo>
                <a:cubicBezTo>
                  <a:pt x="19" y="55"/>
                  <a:pt x="19" y="55"/>
                  <a:pt x="19" y="55"/>
                </a:cubicBezTo>
                <a:lnTo>
                  <a:pt x="19" y="50"/>
                </a:lnTo>
                <a:close/>
                <a:moveTo>
                  <a:pt x="19" y="23"/>
                </a:moveTo>
                <a:cubicBezTo>
                  <a:pt x="51" y="23"/>
                  <a:pt x="51" y="23"/>
                  <a:pt x="51" y="23"/>
                </a:cubicBezTo>
                <a:cubicBezTo>
                  <a:pt x="51" y="27"/>
                  <a:pt x="51" y="27"/>
                  <a:pt x="51" y="27"/>
                </a:cubicBezTo>
                <a:cubicBezTo>
                  <a:pt x="19" y="27"/>
                  <a:pt x="19" y="27"/>
                  <a:pt x="19" y="27"/>
                </a:cubicBezTo>
                <a:lnTo>
                  <a:pt x="19" y="23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1" name="CustomShape 118"/>
          <p:cNvSpPr/>
          <p:nvPr/>
        </p:nvSpPr>
        <p:spPr>
          <a:xfrm>
            <a:off x="2207880" y="1955520"/>
            <a:ext cx="191520" cy="222480"/>
          </a:xfrm>
          <a:custGeom>
            <a:avLst/>
            <a:gdLst/>
            <a:ahLst/>
            <a:cxnLst/>
            <a:rect l="l" t="t" r="r" b="b"/>
            <a:pathLst>
              <a:path w="76" h="88">
                <a:moveTo>
                  <a:pt x="54" y="0"/>
                </a:moveTo>
                <a:cubicBezTo>
                  <a:pt x="41" y="23"/>
                  <a:pt x="30" y="12"/>
                  <a:pt x="14" y="28"/>
                </a:cubicBezTo>
                <a:cubicBezTo>
                  <a:pt x="0" y="42"/>
                  <a:pt x="5" y="59"/>
                  <a:pt x="17" y="65"/>
                </a:cubicBezTo>
                <a:cubicBezTo>
                  <a:pt x="28" y="59"/>
                  <a:pt x="40" y="46"/>
                  <a:pt x="49" y="27"/>
                </a:cubicBezTo>
                <a:cubicBezTo>
                  <a:pt x="49" y="27"/>
                  <a:pt x="57" y="51"/>
                  <a:pt x="33" y="74"/>
                </a:cubicBezTo>
                <a:cubicBezTo>
                  <a:pt x="45" y="88"/>
                  <a:pt x="64" y="79"/>
                  <a:pt x="70" y="57"/>
                </a:cubicBezTo>
                <a:cubicBezTo>
                  <a:pt x="76" y="33"/>
                  <a:pt x="60" y="9"/>
                  <a:pt x="54" y="0"/>
                </a:cubicBezTo>
                <a:close/>
                <a:moveTo>
                  <a:pt x="4" y="78"/>
                </a:moveTo>
                <a:cubicBezTo>
                  <a:pt x="4" y="78"/>
                  <a:pt x="5" y="83"/>
                  <a:pt x="10" y="83"/>
                </a:cubicBezTo>
                <a:cubicBezTo>
                  <a:pt x="15" y="83"/>
                  <a:pt x="36" y="71"/>
                  <a:pt x="47" y="41"/>
                </a:cubicBezTo>
                <a:cubicBezTo>
                  <a:pt x="30" y="70"/>
                  <a:pt x="6" y="78"/>
                  <a:pt x="4" y="78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2" name="CustomShape 119"/>
          <p:cNvSpPr/>
          <p:nvPr/>
        </p:nvSpPr>
        <p:spPr>
          <a:xfrm>
            <a:off x="1959120" y="3407760"/>
            <a:ext cx="194760" cy="194760"/>
          </a:xfrm>
          <a:custGeom>
            <a:avLst/>
            <a:gdLst/>
            <a:ahLst/>
            <a:cxnLst/>
            <a:rect l="l" t="t" r="r" b="b"/>
            <a:pathLst>
              <a:path w="77" h="77">
                <a:moveTo>
                  <a:pt x="53" y="30"/>
                </a:moveTo>
                <a:cubicBezTo>
                  <a:pt x="25" y="2"/>
                  <a:pt x="25" y="2"/>
                  <a:pt x="25" y="2"/>
                </a:cubicBezTo>
                <a:cubicBezTo>
                  <a:pt x="29" y="1"/>
                  <a:pt x="34" y="0"/>
                  <a:pt x="38" y="0"/>
                </a:cubicBezTo>
                <a:cubicBezTo>
                  <a:pt x="43" y="0"/>
                  <a:pt x="48" y="1"/>
                  <a:pt x="53" y="3"/>
                </a:cubicBezTo>
                <a:lnTo>
                  <a:pt x="53" y="30"/>
                </a:lnTo>
                <a:close/>
                <a:moveTo>
                  <a:pt x="58" y="53"/>
                </a:moveTo>
                <a:cubicBezTo>
                  <a:pt x="58" y="5"/>
                  <a:pt x="58" y="5"/>
                  <a:pt x="58" y="5"/>
                </a:cubicBezTo>
                <a:cubicBezTo>
                  <a:pt x="69" y="12"/>
                  <a:pt x="77" y="24"/>
                  <a:pt x="77" y="39"/>
                </a:cubicBezTo>
                <a:cubicBezTo>
                  <a:pt x="77" y="44"/>
                  <a:pt x="76" y="49"/>
                  <a:pt x="74" y="53"/>
                </a:cubicBezTo>
                <a:lnTo>
                  <a:pt x="58" y="53"/>
                </a:lnTo>
                <a:close/>
                <a:moveTo>
                  <a:pt x="24" y="58"/>
                </a:moveTo>
                <a:cubicBezTo>
                  <a:pt x="72" y="58"/>
                  <a:pt x="72" y="58"/>
                  <a:pt x="72" y="58"/>
                </a:cubicBezTo>
                <a:cubicBezTo>
                  <a:pt x="65" y="69"/>
                  <a:pt x="53" y="77"/>
                  <a:pt x="38" y="77"/>
                </a:cubicBezTo>
                <a:cubicBezTo>
                  <a:pt x="33" y="77"/>
                  <a:pt x="28" y="76"/>
                  <a:pt x="24" y="74"/>
                </a:cubicBezTo>
                <a:lnTo>
                  <a:pt x="24" y="58"/>
                </a:lnTo>
                <a:close/>
                <a:moveTo>
                  <a:pt x="32" y="17"/>
                </a:moveTo>
                <a:cubicBezTo>
                  <a:pt x="1" y="48"/>
                  <a:pt x="1" y="48"/>
                  <a:pt x="1" y="48"/>
                </a:cubicBezTo>
                <a:cubicBezTo>
                  <a:pt x="0" y="45"/>
                  <a:pt x="0" y="42"/>
                  <a:pt x="0" y="39"/>
                </a:cubicBezTo>
                <a:cubicBezTo>
                  <a:pt x="0" y="24"/>
                  <a:pt x="8" y="12"/>
                  <a:pt x="20" y="5"/>
                </a:cubicBezTo>
                <a:lnTo>
                  <a:pt x="32" y="17"/>
                </a:lnTo>
                <a:close/>
                <a:moveTo>
                  <a:pt x="19" y="38"/>
                </a:moveTo>
                <a:cubicBezTo>
                  <a:pt x="19" y="72"/>
                  <a:pt x="19" y="72"/>
                  <a:pt x="19" y="72"/>
                </a:cubicBezTo>
                <a:cubicBezTo>
                  <a:pt x="12" y="68"/>
                  <a:pt x="6" y="62"/>
                  <a:pt x="3" y="54"/>
                </a:cubicBezTo>
                <a:lnTo>
                  <a:pt x="19" y="3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3" name="CustomShape 120"/>
          <p:cNvSpPr/>
          <p:nvPr/>
        </p:nvSpPr>
        <p:spPr>
          <a:xfrm>
            <a:off x="1622160" y="3936240"/>
            <a:ext cx="180720" cy="155880"/>
          </a:xfrm>
          <a:custGeom>
            <a:avLst/>
            <a:gdLst/>
            <a:ahLst/>
            <a:cxnLst/>
            <a:rect l="l" t="t" r="r" b="b"/>
            <a:pathLst>
              <a:path w="72" h="62">
                <a:moveTo>
                  <a:pt x="18" y="0"/>
                </a:moveTo>
                <a:cubicBezTo>
                  <a:pt x="54" y="0"/>
                  <a:pt x="54" y="0"/>
                  <a:pt x="54" y="0"/>
                </a:cubicBezTo>
                <a:cubicBezTo>
                  <a:pt x="54" y="9"/>
                  <a:pt x="54" y="9"/>
                  <a:pt x="54" y="9"/>
                </a:cubicBezTo>
                <a:cubicBezTo>
                  <a:pt x="18" y="9"/>
                  <a:pt x="18" y="9"/>
                  <a:pt x="18" y="9"/>
                </a:cubicBezTo>
                <a:lnTo>
                  <a:pt x="18" y="0"/>
                </a:lnTo>
                <a:close/>
                <a:moveTo>
                  <a:pt x="67" y="13"/>
                </a:moveTo>
                <a:cubicBezTo>
                  <a:pt x="4" y="13"/>
                  <a:pt x="4" y="13"/>
                  <a:pt x="4" y="13"/>
                </a:cubicBezTo>
                <a:cubicBezTo>
                  <a:pt x="2" y="13"/>
                  <a:pt x="0" y="15"/>
                  <a:pt x="0" y="18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42"/>
                  <a:pt x="2" y="44"/>
                  <a:pt x="4" y="44"/>
                </a:cubicBezTo>
                <a:cubicBezTo>
                  <a:pt x="18" y="44"/>
                  <a:pt x="18" y="44"/>
                  <a:pt x="18" y="44"/>
                </a:cubicBezTo>
                <a:cubicBezTo>
                  <a:pt x="18" y="62"/>
                  <a:pt x="18" y="62"/>
                  <a:pt x="18" y="62"/>
                </a:cubicBezTo>
                <a:cubicBezTo>
                  <a:pt x="54" y="62"/>
                  <a:pt x="54" y="62"/>
                  <a:pt x="54" y="62"/>
                </a:cubicBezTo>
                <a:cubicBezTo>
                  <a:pt x="54" y="44"/>
                  <a:pt x="54" y="44"/>
                  <a:pt x="54" y="44"/>
                </a:cubicBezTo>
                <a:cubicBezTo>
                  <a:pt x="67" y="44"/>
                  <a:pt x="67" y="44"/>
                  <a:pt x="67" y="44"/>
                </a:cubicBezTo>
                <a:cubicBezTo>
                  <a:pt x="70" y="44"/>
                  <a:pt x="72" y="42"/>
                  <a:pt x="72" y="40"/>
                </a:cubicBezTo>
                <a:cubicBezTo>
                  <a:pt x="72" y="18"/>
                  <a:pt x="72" y="18"/>
                  <a:pt x="72" y="18"/>
                </a:cubicBezTo>
                <a:cubicBezTo>
                  <a:pt x="72" y="15"/>
                  <a:pt x="70" y="13"/>
                  <a:pt x="67" y="13"/>
                </a:cubicBezTo>
                <a:close/>
                <a:moveTo>
                  <a:pt x="49" y="58"/>
                </a:moveTo>
                <a:cubicBezTo>
                  <a:pt x="22" y="58"/>
                  <a:pt x="22" y="58"/>
                  <a:pt x="22" y="58"/>
                </a:cubicBezTo>
                <a:cubicBezTo>
                  <a:pt x="22" y="35"/>
                  <a:pt x="22" y="35"/>
                  <a:pt x="22" y="35"/>
                </a:cubicBezTo>
                <a:cubicBezTo>
                  <a:pt x="49" y="35"/>
                  <a:pt x="49" y="35"/>
                  <a:pt x="49" y="35"/>
                </a:cubicBezTo>
                <a:lnTo>
                  <a:pt x="49" y="58"/>
                </a:lnTo>
                <a:close/>
                <a:moveTo>
                  <a:pt x="68" y="20"/>
                </a:moveTo>
                <a:cubicBezTo>
                  <a:pt x="68" y="22"/>
                  <a:pt x="67" y="23"/>
                  <a:pt x="65" y="23"/>
                </a:cubicBezTo>
                <a:cubicBezTo>
                  <a:pt x="63" y="23"/>
                  <a:pt x="62" y="22"/>
                  <a:pt x="62" y="20"/>
                </a:cubicBezTo>
                <a:cubicBezTo>
                  <a:pt x="62" y="18"/>
                  <a:pt x="63" y="17"/>
                  <a:pt x="65" y="17"/>
                </a:cubicBezTo>
                <a:cubicBezTo>
                  <a:pt x="67" y="17"/>
                  <a:pt x="68" y="18"/>
                  <a:pt x="68" y="2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4" name="CustomShape 121"/>
          <p:cNvSpPr/>
          <p:nvPr/>
        </p:nvSpPr>
        <p:spPr>
          <a:xfrm>
            <a:off x="1900080" y="3785400"/>
            <a:ext cx="182160" cy="182160"/>
          </a:xfrm>
          <a:custGeom>
            <a:avLst/>
            <a:gdLst/>
            <a:ahLst/>
            <a:cxnLst/>
            <a:rect l="l" t="t" r="r" b="b"/>
            <a:pathLst>
              <a:path w="72" h="72">
                <a:moveTo>
                  <a:pt x="13" y="36"/>
                </a:moveTo>
                <a:cubicBezTo>
                  <a:pt x="13" y="35"/>
                  <a:pt x="13" y="34"/>
                  <a:pt x="13" y="33"/>
                </a:cubicBezTo>
                <a:cubicBezTo>
                  <a:pt x="1" y="29"/>
                  <a:pt x="1" y="29"/>
                  <a:pt x="1" y="29"/>
                </a:cubicBezTo>
                <a:cubicBezTo>
                  <a:pt x="0" y="31"/>
                  <a:pt x="0" y="34"/>
                  <a:pt x="0" y="36"/>
                </a:cubicBezTo>
                <a:cubicBezTo>
                  <a:pt x="0" y="46"/>
                  <a:pt x="4" y="56"/>
                  <a:pt x="11" y="62"/>
                </a:cubicBezTo>
                <a:cubicBezTo>
                  <a:pt x="19" y="51"/>
                  <a:pt x="19" y="51"/>
                  <a:pt x="19" y="51"/>
                </a:cubicBezTo>
                <a:cubicBezTo>
                  <a:pt x="16" y="47"/>
                  <a:pt x="13" y="42"/>
                  <a:pt x="13" y="36"/>
                </a:cubicBezTo>
                <a:close/>
                <a:moveTo>
                  <a:pt x="58" y="36"/>
                </a:moveTo>
                <a:cubicBezTo>
                  <a:pt x="58" y="42"/>
                  <a:pt x="56" y="47"/>
                  <a:pt x="52" y="51"/>
                </a:cubicBezTo>
                <a:cubicBezTo>
                  <a:pt x="60" y="62"/>
                  <a:pt x="60" y="62"/>
                  <a:pt x="60" y="62"/>
                </a:cubicBezTo>
                <a:cubicBezTo>
                  <a:pt x="67" y="56"/>
                  <a:pt x="72" y="46"/>
                  <a:pt x="72" y="36"/>
                </a:cubicBezTo>
                <a:cubicBezTo>
                  <a:pt x="72" y="34"/>
                  <a:pt x="71" y="31"/>
                  <a:pt x="71" y="29"/>
                </a:cubicBezTo>
                <a:cubicBezTo>
                  <a:pt x="58" y="33"/>
                  <a:pt x="58" y="33"/>
                  <a:pt x="58" y="33"/>
                </a:cubicBezTo>
                <a:cubicBezTo>
                  <a:pt x="58" y="34"/>
                  <a:pt x="58" y="35"/>
                  <a:pt x="58" y="36"/>
                </a:cubicBezTo>
                <a:close/>
                <a:moveTo>
                  <a:pt x="40" y="14"/>
                </a:moveTo>
                <a:cubicBezTo>
                  <a:pt x="47" y="15"/>
                  <a:pt x="52" y="19"/>
                  <a:pt x="55" y="25"/>
                </a:cubicBezTo>
                <a:cubicBezTo>
                  <a:pt x="68" y="21"/>
                  <a:pt x="68" y="21"/>
                  <a:pt x="68" y="21"/>
                </a:cubicBezTo>
                <a:cubicBezTo>
                  <a:pt x="63" y="10"/>
                  <a:pt x="53" y="2"/>
                  <a:pt x="40" y="0"/>
                </a:cubicBezTo>
                <a:lnTo>
                  <a:pt x="40" y="14"/>
                </a:lnTo>
                <a:close/>
                <a:moveTo>
                  <a:pt x="16" y="25"/>
                </a:moveTo>
                <a:cubicBezTo>
                  <a:pt x="19" y="19"/>
                  <a:pt x="25" y="15"/>
                  <a:pt x="31" y="14"/>
                </a:cubicBezTo>
                <a:cubicBezTo>
                  <a:pt x="31" y="0"/>
                  <a:pt x="31" y="0"/>
                  <a:pt x="31" y="0"/>
                </a:cubicBezTo>
                <a:cubicBezTo>
                  <a:pt x="19" y="2"/>
                  <a:pt x="8" y="10"/>
                  <a:pt x="3" y="21"/>
                </a:cubicBezTo>
                <a:lnTo>
                  <a:pt x="16" y="25"/>
                </a:lnTo>
                <a:close/>
                <a:moveTo>
                  <a:pt x="45" y="56"/>
                </a:moveTo>
                <a:cubicBezTo>
                  <a:pt x="42" y="58"/>
                  <a:pt x="39" y="58"/>
                  <a:pt x="36" y="58"/>
                </a:cubicBezTo>
                <a:cubicBezTo>
                  <a:pt x="32" y="58"/>
                  <a:pt x="29" y="58"/>
                  <a:pt x="26" y="56"/>
                </a:cubicBezTo>
                <a:cubicBezTo>
                  <a:pt x="18" y="67"/>
                  <a:pt x="18" y="67"/>
                  <a:pt x="18" y="67"/>
                </a:cubicBezTo>
                <a:cubicBezTo>
                  <a:pt x="24" y="70"/>
                  <a:pt x="30" y="72"/>
                  <a:pt x="36" y="72"/>
                </a:cubicBezTo>
                <a:cubicBezTo>
                  <a:pt x="42" y="72"/>
                  <a:pt x="48" y="70"/>
                  <a:pt x="53" y="67"/>
                </a:cubicBezTo>
                <a:lnTo>
                  <a:pt x="45" y="56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5" name="CustomShape 122"/>
          <p:cNvSpPr/>
          <p:nvPr/>
        </p:nvSpPr>
        <p:spPr>
          <a:xfrm>
            <a:off x="2271600" y="1595160"/>
            <a:ext cx="174600" cy="174600"/>
          </a:xfrm>
          <a:custGeom>
            <a:avLst/>
            <a:gdLst/>
            <a:ahLst/>
            <a:cxnLst/>
            <a:rect l="l" t="t" r="r" b="b"/>
            <a:pathLst>
              <a:path w="69" h="69">
                <a:moveTo>
                  <a:pt x="35" y="0"/>
                </a:moveTo>
                <a:cubicBezTo>
                  <a:pt x="16" y="0"/>
                  <a:pt x="0" y="16"/>
                  <a:pt x="0" y="35"/>
                </a:cubicBezTo>
                <a:cubicBezTo>
                  <a:pt x="0" y="53"/>
                  <a:pt x="16" y="69"/>
                  <a:pt x="35" y="69"/>
                </a:cubicBezTo>
                <a:cubicBezTo>
                  <a:pt x="53" y="69"/>
                  <a:pt x="69" y="53"/>
                  <a:pt x="69" y="35"/>
                </a:cubicBezTo>
                <a:cubicBezTo>
                  <a:pt x="69" y="16"/>
                  <a:pt x="53" y="0"/>
                  <a:pt x="35" y="0"/>
                </a:cubicBezTo>
                <a:close/>
                <a:moveTo>
                  <a:pt x="35" y="62"/>
                </a:moveTo>
                <a:cubicBezTo>
                  <a:pt x="19" y="62"/>
                  <a:pt x="7" y="50"/>
                  <a:pt x="7" y="35"/>
                </a:cubicBezTo>
                <a:cubicBezTo>
                  <a:pt x="7" y="19"/>
                  <a:pt x="19" y="7"/>
                  <a:pt x="35" y="7"/>
                </a:cubicBezTo>
                <a:cubicBezTo>
                  <a:pt x="50" y="7"/>
                  <a:pt x="62" y="19"/>
                  <a:pt x="62" y="35"/>
                </a:cubicBezTo>
                <a:cubicBezTo>
                  <a:pt x="62" y="50"/>
                  <a:pt x="50" y="62"/>
                  <a:pt x="35" y="62"/>
                </a:cubicBezTo>
                <a:close/>
                <a:moveTo>
                  <a:pt x="22" y="24"/>
                </a:moveTo>
                <a:cubicBezTo>
                  <a:pt x="37" y="35"/>
                  <a:pt x="37" y="35"/>
                  <a:pt x="37" y="35"/>
                </a:cubicBezTo>
                <a:cubicBezTo>
                  <a:pt x="22" y="45"/>
                  <a:pt x="22" y="45"/>
                  <a:pt x="22" y="45"/>
                </a:cubicBezTo>
                <a:lnTo>
                  <a:pt x="22" y="24"/>
                </a:lnTo>
                <a:close/>
                <a:moveTo>
                  <a:pt x="39" y="24"/>
                </a:moveTo>
                <a:cubicBezTo>
                  <a:pt x="54" y="35"/>
                  <a:pt x="54" y="35"/>
                  <a:pt x="54" y="35"/>
                </a:cubicBezTo>
                <a:cubicBezTo>
                  <a:pt x="39" y="45"/>
                  <a:pt x="39" y="45"/>
                  <a:pt x="39" y="45"/>
                </a:cubicBezTo>
                <a:lnTo>
                  <a:pt x="39" y="24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6" name="CustomShape 123"/>
          <p:cNvSpPr/>
          <p:nvPr/>
        </p:nvSpPr>
        <p:spPr>
          <a:xfrm>
            <a:off x="1687320" y="3187440"/>
            <a:ext cx="191520" cy="199440"/>
          </a:xfrm>
          <a:custGeom>
            <a:avLst/>
            <a:gdLst/>
            <a:ahLst/>
            <a:cxnLst/>
            <a:rect l="l" t="t" r="r" b="b"/>
            <a:pathLst>
              <a:path w="124" h="129">
                <a:moveTo>
                  <a:pt x="59" y="129"/>
                </a:moveTo>
                <a:lnTo>
                  <a:pt x="59" y="70"/>
                </a:lnTo>
                <a:lnTo>
                  <a:pt x="0" y="129"/>
                </a:lnTo>
                <a:lnTo>
                  <a:pt x="0" y="0"/>
                </a:lnTo>
                <a:lnTo>
                  <a:pt x="59" y="58"/>
                </a:lnTo>
                <a:lnTo>
                  <a:pt x="59" y="0"/>
                </a:lnTo>
                <a:lnTo>
                  <a:pt x="124" y="65"/>
                </a:lnTo>
                <a:lnTo>
                  <a:pt x="59" y="129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7" name="CustomShape 124"/>
          <p:cNvSpPr/>
          <p:nvPr/>
        </p:nvSpPr>
        <p:spPr>
          <a:xfrm>
            <a:off x="1872360" y="2486880"/>
            <a:ext cx="202320" cy="200880"/>
          </a:xfrm>
          <a:custGeom>
            <a:avLst/>
            <a:gdLst/>
            <a:ahLst/>
            <a:cxnLst/>
            <a:rect l="l" t="t" r="r" b="b"/>
            <a:pathLst>
              <a:path w="131" h="130">
                <a:moveTo>
                  <a:pt x="0" y="130"/>
                </a:moveTo>
                <a:lnTo>
                  <a:pt x="66" y="130"/>
                </a:lnTo>
                <a:lnTo>
                  <a:pt x="66" y="0"/>
                </a:lnTo>
                <a:lnTo>
                  <a:pt x="0" y="0"/>
                </a:lnTo>
                <a:lnTo>
                  <a:pt x="0" y="130"/>
                </a:lnTo>
                <a:close/>
                <a:moveTo>
                  <a:pt x="41" y="16"/>
                </a:moveTo>
                <a:lnTo>
                  <a:pt x="58" y="16"/>
                </a:lnTo>
                <a:lnTo>
                  <a:pt x="58" y="32"/>
                </a:lnTo>
                <a:lnTo>
                  <a:pt x="41" y="32"/>
                </a:lnTo>
                <a:lnTo>
                  <a:pt x="41" y="16"/>
                </a:lnTo>
                <a:close/>
                <a:moveTo>
                  <a:pt x="41" y="49"/>
                </a:moveTo>
                <a:lnTo>
                  <a:pt x="58" y="49"/>
                </a:lnTo>
                <a:lnTo>
                  <a:pt x="58" y="65"/>
                </a:lnTo>
                <a:lnTo>
                  <a:pt x="41" y="65"/>
                </a:lnTo>
                <a:lnTo>
                  <a:pt x="41" y="49"/>
                </a:lnTo>
                <a:close/>
                <a:moveTo>
                  <a:pt x="41" y="81"/>
                </a:moveTo>
                <a:lnTo>
                  <a:pt x="58" y="81"/>
                </a:lnTo>
                <a:lnTo>
                  <a:pt x="58" y="98"/>
                </a:lnTo>
                <a:lnTo>
                  <a:pt x="41" y="98"/>
                </a:lnTo>
                <a:lnTo>
                  <a:pt x="41" y="81"/>
                </a:lnTo>
                <a:close/>
                <a:moveTo>
                  <a:pt x="9" y="16"/>
                </a:moveTo>
                <a:lnTo>
                  <a:pt x="25" y="16"/>
                </a:lnTo>
                <a:lnTo>
                  <a:pt x="25" y="32"/>
                </a:lnTo>
                <a:lnTo>
                  <a:pt x="9" y="32"/>
                </a:lnTo>
                <a:lnTo>
                  <a:pt x="9" y="16"/>
                </a:lnTo>
                <a:close/>
                <a:moveTo>
                  <a:pt x="9" y="49"/>
                </a:moveTo>
                <a:lnTo>
                  <a:pt x="25" y="49"/>
                </a:lnTo>
                <a:lnTo>
                  <a:pt x="25" y="65"/>
                </a:lnTo>
                <a:lnTo>
                  <a:pt x="9" y="65"/>
                </a:lnTo>
                <a:lnTo>
                  <a:pt x="9" y="49"/>
                </a:lnTo>
                <a:close/>
                <a:moveTo>
                  <a:pt x="9" y="81"/>
                </a:moveTo>
                <a:lnTo>
                  <a:pt x="25" y="81"/>
                </a:lnTo>
                <a:lnTo>
                  <a:pt x="25" y="98"/>
                </a:lnTo>
                <a:lnTo>
                  <a:pt x="9" y="98"/>
                </a:lnTo>
                <a:lnTo>
                  <a:pt x="9" y="81"/>
                </a:lnTo>
                <a:close/>
                <a:moveTo>
                  <a:pt x="74" y="41"/>
                </a:moveTo>
                <a:lnTo>
                  <a:pt x="131" y="41"/>
                </a:lnTo>
                <a:lnTo>
                  <a:pt x="131" y="49"/>
                </a:lnTo>
                <a:lnTo>
                  <a:pt x="74" y="49"/>
                </a:lnTo>
                <a:lnTo>
                  <a:pt x="74" y="41"/>
                </a:lnTo>
                <a:close/>
                <a:moveTo>
                  <a:pt x="74" y="130"/>
                </a:moveTo>
                <a:lnTo>
                  <a:pt x="90" y="130"/>
                </a:lnTo>
                <a:lnTo>
                  <a:pt x="90" y="98"/>
                </a:lnTo>
                <a:lnTo>
                  <a:pt x="115" y="98"/>
                </a:lnTo>
                <a:lnTo>
                  <a:pt x="115" y="130"/>
                </a:lnTo>
                <a:lnTo>
                  <a:pt x="131" y="130"/>
                </a:lnTo>
                <a:lnTo>
                  <a:pt x="131" y="57"/>
                </a:lnTo>
                <a:lnTo>
                  <a:pt x="74" y="57"/>
                </a:lnTo>
                <a:lnTo>
                  <a:pt x="74" y="13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8" name="CustomShape 125"/>
          <p:cNvSpPr/>
          <p:nvPr/>
        </p:nvSpPr>
        <p:spPr>
          <a:xfrm>
            <a:off x="1962360" y="2828520"/>
            <a:ext cx="115560" cy="121680"/>
          </a:xfrm>
          <a:custGeom>
            <a:avLst/>
            <a:gdLst/>
            <a:ahLst/>
            <a:cxnLst/>
            <a:rect l="l" t="t" r="r" b="b"/>
            <a:pathLst>
              <a:path w="46" h="48">
                <a:moveTo>
                  <a:pt x="43" y="29"/>
                </a:moveTo>
                <a:cubicBezTo>
                  <a:pt x="40" y="24"/>
                  <a:pt x="42" y="19"/>
                  <a:pt x="46" y="16"/>
                </a:cubicBezTo>
                <a:cubicBezTo>
                  <a:pt x="41" y="8"/>
                  <a:pt x="41" y="8"/>
                  <a:pt x="41" y="8"/>
                </a:cubicBezTo>
                <a:cubicBezTo>
                  <a:pt x="40" y="9"/>
                  <a:pt x="39" y="9"/>
                  <a:pt x="37" y="9"/>
                </a:cubicBezTo>
                <a:cubicBezTo>
                  <a:pt x="32" y="9"/>
                  <a:pt x="28" y="5"/>
                  <a:pt x="28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1"/>
                  <a:pt x="18" y="3"/>
                  <a:pt x="17" y="4"/>
                </a:cubicBezTo>
                <a:cubicBezTo>
                  <a:pt x="14" y="9"/>
                  <a:pt x="9" y="10"/>
                  <a:pt x="4" y="8"/>
                </a:cubicBez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2" y="18"/>
                  <a:pt x="3" y="19"/>
                </a:cubicBezTo>
                <a:cubicBezTo>
                  <a:pt x="6" y="24"/>
                  <a:pt x="4" y="29"/>
                  <a:pt x="0" y="32"/>
                </a:cubicBezTo>
                <a:cubicBezTo>
                  <a:pt x="4" y="40"/>
                  <a:pt x="4" y="40"/>
                  <a:pt x="4" y="40"/>
                </a:cubicBezTo>
                <a:cubicBezTo>
                  <a:pt x="6" y="39"/>
                  <a:pt x="7" y="39"/>
                  <a:pt x="9" y="39"/>
                </a:cubicBezTo>
                <a:cubicBezTo>
                  <a:pt x="14" y="39"/>
                  <a:pt x="18" y="43"/>
                  <a:pt x="18" y="48"/>
                </a:cubicBezTo>
                <a:cubicBezTo>
                  <a:pt x="28" y="48"/>
                  <a:pt x="28" y="48"/>
                  <a:pt x="28" y="48"/>
                </a:cubicBezTo>
                <a:cubicBezTo>
                  <a:pt x="28" y="47"/>
                  <a:pt x="28" y="45"/>
                  <a:pt x="29" y="44"/>
                </a:cubicBezTo>
                <a:cubicBezTo>
                  <a:pt x="31" y="39"/>
                  <a:pt x="37" y="38"/>
                  <a:pt x="41" y="40"/>
                </a:cubicBezTo>
                <a:cubicBezTo>
                  <a:pt x="46" y="32"/>
                  <a:pt x="46" y="32"/>
                  <a:pt x="46" y="32"/>
                </a:cubicBezTo>
                <a:cubicBezTo>
                  <a:pt x="45" y="31"/>
                  <a:pt x="44" y="30"/>
                  <a:pt x="43" y="29"/>
                </a:cubicBezTo>
                <a:close/>
                <a:moveTo>
                  <a:pt x="23" y="34"/>
                </a:moveTo>
                <a:cubicBezTo>
                  <a:pt x="18" y="34"/>
                  <a:pt x="13" y="29"/>
                  <a:pt x="13" y="24"/>
                </a:cubicBezTo>
                <a:cubicBezTo>
                  <a:pt x="13" y="19"/>
                  <a:pt x="18" y="14"/>
                  <a:pt x="23" y="14"/>
                </a:cubicBezTo>
                <a:cubicBezTo>
                  <a:pt x="28" y="14"/>
                  <a:pt x="33" y="19"/>
                  <a:pt x="33" y="24"/>
                </a:cubicBezTo>
                <a:cubicBezTo>
                  <a:pt x="33" y="29"/>
                  <a:pt x="28" y="34"/>
                  <a:pt x="23" y="3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9" name="CustomShape 126"/>
          <p:cNvSpPr/>
          <p:nvPr/>
        </p:nvSpPr>
        <p:spPr>
          <a:xfrm>
            <a:off x="1710720" y="3567960"/>
            <a:ext cx="84240" cy="163440"/>
          </a:xfrm>
          <a:custGeom>
            <a:avLst/>
            <a:gdLst/>
            <a:ahLst/>
            <a:cxnLst/>
            <a:rect l="l" t="t" r="r" b="b"/>
            <a:pathLst>
              <a:path w="34" h="65">
                <a:moveTo>
                  <a:pt x="23" y="64"/>
                </a:moveTo>
                <a:cubicBezTo>
                  <a:pt x="23" y="64"/>
                  <a:pt x="23" y="64"/>
                  <a:pt x="23" y="64"/>
                </a:cubicBezTo>
                <a:cubicBezTo>
                  <a:pt x="30" y="63"/>
                  <a:pt x="34" y="56"/>
                  <a:pt x="33" y="50"/>
                </a:cubicBezTo>
                <a:cubicBezTo>
                  <a:pt x="30" y="34"/>
                  <a:pt x="30" y="34"/>
                  <a:pt x="30" y="34"/>
                </a:cubicBezTo>
                <a:cubicBezTo>
                  <a:pt x="29" y="27"/>
                  <a:pt x="22" y="23"/>
                  <a:pt x="15" y="24"/>
                </a:cubicBezTo>
                <a:cubicBezTo>
                  <a:pt x="15" y="24"/>
                  <a:pt x="15" y="24"/>
                  <a:pt x="15" y="24"/>
                </a:cubicBezTo>
                <a:cubicBezTo>
                  <a:pt x="15" y="25"/>
                  <a:pt x="14" y="25"/>
                  <a:pt x="14" y="25"/>
                </a:cubicBezTo>
                <a:cubicBezTo>
                  <a:pt x="15" y="30"/>
                  <a:pt x="15" y="30"/>
                  <a:pt x="15" y="30"/>
                </a:cubicBezTo>
                <a:cubicBezTo>
                  <a:pt x="15" y="30"/>
                  <a:pt x="16" y="30"/>
                  <a:pt x="16" y="30"/>
                </a:cubicBezTo>
                <a:cubicBezTo>
                  <a:pt x="17" y="30"/>
                  <a:pt x="17" y="30"/>
                  <a:pt x="17" y="30"/>
                </a:cubicBezTo>
                <a:cubicBezTo>
                  <a:pt x="20" y="29"/>
                  <a:pt x="24" y="32"/>
                  <a:pt x="24" y="35"/>
                </a:cubicBezTo>
                <a:cubicBezTo>
                  <a:pt x="27" y="51"/>
                  <a:pt x="27" y="51"/>
                  <a:pt x="27" y="51"/>
                </a:cubicBezTo>
                <a:cubicBezTo>
                  <a:pt x="28" y="54"/>
                  <a:pt x="26" y="58"/>
                  <a:pt x="22" y="59"/>
                </a:cubicBezTo>
                <a:cubicBezTo>
                  <a:pt x="22" y="59"/>
                  <a:pt x="22" y="59"/>
                  <a:pt x="22" y="59"/>
                </a:cubicBezTo>
                <a:cubicBezTo>
                  <a:pt x="18" y="59"/>
                  <a:pt x="15" y="57"/>
                  <a:pt x="14" y="53"/>
                </a:cubicBezTo>
                <a:cubicBezTo>
                  <a:pt x="13" y="46"/>
                  <a:pt x="13" y="46"/>
                  <a:pt x="13" y="46"/>
                </a:cubicBezTo>
                <a:cubicBezTo>
                  <a:pt x="10" y="46"/>
                  <a:pt x="8" y="45"/>
                  <a:pt x="6" y="44"/>
                </a:cubicBezTo>
                <a:cubicBezTo>
                  <a:pt x="8" y="54"/>
                  <a:pt x="8" y="54"/>
                  <a:pt x="8" y="54"/>
                </a:cubicBezTo>
                <a:cubicBezTo>
                  <a:pt x="10" y="61"/>
                  <a:pt x="16" y="65"/>
                  <a:pt x="23" y="64"/>
                </a:cubicBezTo>
                <a:close/>
                <a:moveTo>
                  <a:pt x="19" y="42"/>
                </a:moveTo>
                <a:cubicBezTo>
                  <a:pt x="19" y="41"/>
                  <a:pt x="20" y="41"/>
                  <a:pt x="20" y="41"/>
                </a:cubicBezTo>
                <a:cubicBezTo>
                  <a:pt x="19" y="35"/>
                  <a:pt x="19" y="35"/>
                  <a:pt x="19" y="35"/>
                </a:cubicBezTo>
                <a:cubicBezTo>
                  <a:pt x="19" y="36"/>
                  <a:pt x="18" y="36"/>
                  <a:pt x="18" y="36"/>
                </a:cubicBezTo>
                <a:cubicBezTo>
                  <a:pt x="17" y="36"/>
                  <a:pt x="17" y="36"/>
                  <a:pt x="17" y="36"/>
                </a:cubicBezTo>
                <a:cubicBezTo>
                  <a:pt x="14" y="37"/>
                  <a:pt x="10" y="34"/>
                  <a:pt x="10" y="31"/>
                </a:cubicBezTo>
                <a:cubicBezTo>
                  <a:pt x="7" y="15"/>
                  <a:pt x="7" y="15"/>
                  <a:pt x="7" y="15"/>
                </a:cubicBezTo>
                <a:cubicBezTo>
                  <a:pt x="6" y="12"/>
                  <a:pt x="8" y="8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6" y="7"/>
                  <a:pt x="19" y="9"/>
                  <a:pt x="20" y="13"/>
                </a:cubicBezTo>
                <a:cubicBezTo>
                  <a:pt x="21" y="20"/>
                  <a:pt x="21" y="20"/>
                  <a:pt x="21" y="20"/>
                </a:cubicBezTo>
                <a:cubicBezTo>
                  <a:pt x="24" y="20"/>
                  <a:pt x="26" y="21"/>
                  <a:pt x="28" y="22"/>
                </a:cubicBezTo>
                <a:cubicBezTo>
                  <a:pt x="26" y="12"/>
                  <a:pt x="26" y="12"/>
                  <a:pt x="26" y="12"/>
                </a:cubicBezTo>
                <a:cubicBezTo>
                  <a:pt x="24" y="5"/>
                  <a:pt x="18" y="0"/>
                  <a:pt x="11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4" y="3"/>
                  <a:pt x="0" y="10"/>
                  <a:pt x="1" y="16"/>
                </a:cubicBezTo>
                <a:cubicBezTo>
                  <a:pt x="4" y="32"/>
                  <a:pt x="4" y="32"/>
                  <a:pt x="4" y="32"/>
                </a:cubicBezTo>
                <a:cubicBezTo>
                  <a:pt x="5" y="38"/>
                  <a:pt x="12" y="43"/>
                  <a:pt x="19" y="4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0" name="CustomShape 127"/>
          <p:cNvSpPr/>
          <p:nvPr/>
        </p:nvSpPr>
        <p:spPr>
          <a:xfrm>
            <a:off x="1771200" y="1986480"/>
            <a:ext cx="231840" cy="231840"/>
          </a:xfrm>
          <a:custGeom>
            <a:avLst/>
            <a:gdLst/>
            <a:ahLst/>
            <a:cxnLst/>
            <a:rect l="l" t="t" r="r" b="b"/>
            <a:pathLst>
              <a:path w="92" h="92">
                <a:moveTo>
                  <a:pt x="29" y="17"/>
                </a:moveTo>
                <a:cubicBezTo>
                  <a:pt x="92" y="0"/>
                  <a:pt x="92" y="0"/>
                  <a:pt x="92" y="0"/>
                </a:cubicBezTo>
                <a:cubicBezTo>
                  <a:pt x="92" y="6"/>
                  <a:pt x="92" y="6"/>
                  <a:pt x="92" y="6"/>
                </a:cubicBezTo>
                <a:cubicBezTo>
                  <a:pt x="92" y="17"/>
                  <a:pt x="92" y="17"/>
                  <a:pt x="92" y="17"/>
                </a:cubicBezTo>
                <a:cubicBezTo>
                  <a:pt x="92" y="66"/>
                  <a:pt x="92" y="66"/>
                  <a:pt x="92" y="66"/>
                </a:cubicBezTo>
                <a:cubicBezTo>
                  <a:pt x="92" y="74"/>
                  <a:pt x="83" y="80"/>
                  <a:pt x="72" y="80"/>
                </a:cubicBezTo>
                <a:cubicBezTo>
                  <a:pt x="61" y="80"/>
                  <a:pt x="52" y="74"/>
                  <a:pt x="52" y="66"/>
                </a:cubicBezTo>
                <a:cubicBezTo>
                  <a:pt x="52" y="58"/>
                  <a:pt x="61" y="52"/>
                  <a:pt x="72" y="52"/>
                </a:cubicBezTo>
                <a:cubicBezTo>
                  <a:pt x="75" y="52"/>
                  <a:pt x="78" y="52"/>
                  <a:pt x="81" y="53"/>
                </a:cubicBezTo>
                <a:cubicBezTo>
                  <a:pt x="81" y="23"/>
                  <a:pt x="81" y="23"/>
                  <a:pt x="81" y="23"/>
                </a:cubicBezTo>
                <a:cubicBezTo>
                  <a:pt x="41" y="34"/>
                  <a:pt x="41" y="34"/>
                  <a:pt x="41" y="34"/>
                </a:cubicBezTo>
                <a:cubicBezTo>
                  <a:pt x="41" y="78"/>
                  <a:pt x="41" y="78"/>
                  <a:pt x="41" y="78"/>
                </a:cubicBezTo>
                <a:cubicBezTo>
                  <a:pt x="41" y="86"/>
                  <a:pt x="32" y="92"/>
                  <a:pt x="21" y="92"/>
                </a:cubicBezTo>
                <a:cubicBezTo>
                  <a:pt x="9" y="92"/>
                  <a:pt x="0" y="86"/>
                  <a:pt x="0" y="78"/>
                </a:cubicBezTo>
                <a:cubicBezTo>
                  <a:pt x="0" y="70"/>
                  <a:pt x="9" y="63"/>
                  <a:pt x="21" y="63"/>
                </a:cubicBezTo>
                <a:cubicBezTo>
                  <a:pt x="24" y="63"/>
                  <a:pt x="27" y="64"/>
                  <a:pt x="29" y="65"/>
                </a:cubicBezTo>
                <a:cubicBezTo>
                  <a:pt x="29" y="34"/>
                  <a:pt x="29" y="34"/>
                  <a:pt x="29" y="34"/>
                </a:cubicBezTo>
                <a:lnTo>
                  <a:pt x="29" y="1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CustomShape 128"/>
          <p:cNvSpPr/>
          <p:nvPr/>
        </p:nvSpPr>
        <p:spPr>
          <a:xfrm>
            <a:off x="1227600" y="3996720"/>
            <a:ext cx="179280" cy="158760"/>
          </a:xfrm>
          <a:custGeom>
            <a:avLst/>
            <a:gdLst/>
            <a:ahLst/>
            <a:cxnLst/>
            <a:rect l="l" t="t" r="r" b="b"/>
            <a:pathLst>
              <a:path w="71" h="63">
                <a:moveTo>
                  <a:pt x="30" y="0"/>
                </a:moveTo>
                <a:cubicBezTo>
                  <a:pt x="30" y="0"/>
                  <a:pt x="30" y="0"/>
                  <a:pt x="30" y="0"/>
                </a:cubicBezTo>
                <a:cubicBezTo>
                  <a:pt x="46" y="0"/>
                  <a:pt x="59" y="10"/>
                  <a:pt x="59" y="23"/>
                </a:cubicBezTo>
                <a:cubicBezTo>
                  <a:pt x="59" y="37"/>
                  <a:pt x="46" y="47"/>
                  <a:pt x="30" y="47"/>
                </a:cubicBezTo>
                <a:cubicBezTo>
                  <a:pt x="28" y="47"/>
                  <a:pt x="27" y="47"/>
                  <a:pt x="25" y="47"/>
                </a:cubicBezTo>
                <a:cubicBezTo>
                  <a:pt x="19" y="53"/>
                  <a:pt x="11" y="55"/>
                  <a:pt x="4" y="55"/>
                </a:cubicBezTo>
                <a:cubicBezTo>
                  <a:pt x="4" y="53"/>
                  <a:pt x="4" y="53"/>
                  <a:pt x="4" y="53"/>
                </a:cubicBezTo>
                <a:cubicBezTo>
                  <a:pt x="8" y="51"/>
                  <a:pt x="11" y="48"/>
                  <a:pt x="11" y="44"/>
                </a:cubicBezTo>
                <a:cubicBezTo>
                  <a:pt x="11" y="43"/>
                  <a:pt x="11" y="43"/>
                  <a:pt x="11" y="42"/>
                </a:cubicBezTo>
                <a:cubicBezTo>
                  <a:pt x="4" y="38"/>
                  <a:pt x="0" y="31"/>
                  <a:pt x="0" y="23"/>
                </a:cubicBezTo>
                <a:cubicBezTo>
                  <a:pt x="0" y="10"/>
                  <a:pt x="13" y="0"/>
                  <a:pt x="30" y="0"/>
                </a:cubicBezTo>
                <a:close/>
                <a:moveTo>
                  <a:pt x="62" y="53"/>
                </a:moveTo>
                <a:cubicBezTo>
                  <a:pt x="62" y="57"/>
                  <a:pt x="64" y="60"/>
                  <a:pt x="67" y="61"/>
                </a:cubicBezTo>
                <a:cubicBezTo>
                  <a:pt x="67" y="63"/>
                  <a:pt x="67" y="63"/>
                  <a:pt x="67" y="63"/>
                </a:cubicBezTo>
                <a:cubicBezTo>
                  <a:pt x="61" y="62"/>
                  <a:pt x="55" y="61"/>
                  <a:pt x="50" y="56"/>
                </a:cubicBezTo>
                <a:cubicBezTo>
                  <a:pt x="48" y="56"/>
                  <a:pt x="47" y="56"/>
                  <a:pt x="46" y="56"/>
                </a:cubicBezTo>
                <a:cubicBezTo>
                  <a:pt x="40" y="56"/>
                  <a:pt x="34" y="55"/>
                  <a:pt x="30" y="52"/>
                </a:cubicBezTo>
                <a:cubicBezTo>
                  <a:pt x="39" y="52"/>
                  <a:pt x="47" y="49"/>
                  <a:pt x="54" y="44"/>
                </a:cubicBezTo>
                <a:cubicBezTo>
                  <a:pt x="57" y="41"/>
                  <a:pt x="59" y="38"/>
                  <a:pt x="61" y="35"/>
                </a:cubicBezTo>
                <a:cubicBezTo>
                  <a:pt x="63" y="31"/>
                  <a:pt x="64" y="27"/>
                  <a:pt x="64" y="23"/>
                </a:cubicBezTo>
                <a:cubicBezTo>
                  <a:pt x="64" y="23"/>
                  <a:pt x="64" y="22"/>
                  <a:pt x="64" y="22"/>
                </a:cubicBezTo>
                <a:cubicBezTo>
                  <a:pt x="68" y="25"/>
                  <a:pt x="71" y="30"/>
                  <a:pt x="71" y="36"/>
                </a:cubicBezTo>
                <a:cubicBezTo>
                  <a:pt x="71" y="42"/>
                  <a:pt x="67" y="48"/>
                  <a:pt x="62" y="52"/>
                </a:cubicBezTo>
                <a:cubicBezTo>
                  <a:pt x="62" y="52"/>
                  <a:pt x="62" y="53"/>
                  <a:pt x="62" y="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2" name="CustomShape 129"/>
          <p:cNvSpPr/>
          <p:nvPr/>
        </p:nvSpPr>
        <p:spPr>
          <a:xfrm>
            <a:off x="1373400" y="3656520"/>
            <a:ext cx="163440" cy="163440"/>
          </a:xfrm>
          <a:custGeom>
            <a:avLst/>
            <a:gdLst/>
            <a:ahLst/>
            <a:cxnLst/>
            <a:rect l="l" t="t" r="r" b="b"/>
            <a:pathLst>
              <a:path w="65" h="65">
                <a:moveTo>
                  <a:pt x="65" y="24"/>
                </a:moveTo>
                <a:cubicBezTo>
                  <a:pt x="41" y="24"/>
                  <a:pt x="41" y="24"/>
                  <a:pt x="41" y="24"/>
                </a:cubicBezTo>
                <a:cubicBezTo>
                  <a:pt x="50" y="15"/>
                  <a:pt x="50" y="15"/>
                  <a:pt x="50" y="15"/>
                </a:cubicBezTo>
                <a:cubicBezTo>
                  <a:pt x="45" y="10"/>
                  <a:pt x="39" y="8"/>
                  <a:pt x="33" y="8"/>
                </a:cubicBezTo>
                <a:cubicBezTo>
                  <a:pt x="26" y="8"/>
                  <a:pt x="20" y="10"/>
                  <a:pt x="16" y="15"/>
                </a:cubicBezTo>
                <a:cubicBezTo>
                  <a:pt x="11" y="20"/>
                  <a:pt x="9" y="26"/>
                  <a:pt x="9" y="32"/>
                </a:cubicBezTo>
                <a:cubicBezTo>
                  <a:pt x="9" y="39"/>
                  <a:pt x="11" y="45"/>
                  <a:pt x="16" y="49"/>
                </a:cubicBezTo>
                <a:cubicBezTo>
                  <a:pt x="20" y="54"/>
                  <a:pt x="26" y="56"/>
                  <a:pt x="33" y="56"/>
                </a:cubicBezTo>
                <a:cubicBezTo>
                  <a:pt x="39" y="56"/>
                  <a:pt x="45" y="54"/>
                  <a:pt x="50" y="49"/>
                </a:cubicBezTo>
                <a:cubicBezTo>
                  <a:pt x="50" y="49"/>
                  <a:pt x="51" y="49"/>
                  <a:pt x="51" y="48"/>
                </a:cubicBezTo>
                <a:cubicBezTo>
                  <a:pt x="57" y="54"/>
                  <a:pt x="57" y="54"/>
                  <a:pt x="57" y="54"/>
                </a:cubicBezTo>
                <a:cubicBezTo>
                  <a:pt x="51" y="60"/>
                  <a:pt x="43" y="65"/>
                  <a:pt x="33" y="65"/>
                </a:cubicBezTo>
                <a:cubicBezTo>
                  <a:pt x="15" y="65"/>
                  <a:pt x="0" y="50"/>
                  <a:pt x="0" y="32"/>
                </a:cubicBezTo>
                <a:cubicBezTo>
                  <a:pt x="0" y="14"/>
                  <a:pt x="15" y="0"/>
                  <a:pt x="33" y="0"/>
                </a:cubicBezTo>
                <a:cubicBezTo>
                  <a:pt x="42" y="0"/>
                  <a:pt x="50" y="4"/>
                  <a:pt x="56" y="9"/>
                </a:cubicBezTo>
                <a:cubicBezTo>
                  <a:pt x="65" y="0"/>
                  <a:pt x="65" y="0"/>
                  <a:pt x="65" y="0"/>
                </a:cubicBezTo>
                <a:lnTo>
                  <a:pt x="65" y="24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3" name="CustomShape 130"/>
          <p:cNvSpPr/>
          <p:nvPr/>
        </p:nvSpPr>
        <p:spPr>
          <a:xfrm>
            <a:off x="1974600" y="1671120"/>
            <a:ext cx="135720" cy="133920"/>
          </a:xfrm>
          <a:custGeom>
            <a:avLst/>
            <a:gdLst/>
            <a:ahLst/>
            <a:cxnLst/>
            <a:rect l="l" t="t" r="r" b="b"/>
            <a:pathLst>
              <a:path w="54" h="53">
                <a:moveTo>
                  <a:pt x="27" y="0"/>
                </a:moveTo>
                <a:cubicBezTo>
                  <a:pt x="12" y="0"/>
                  <a:pt x="0" y="12"/>
                  <a:pt x="0" y="26"/>
                </a:cubicBezTo>
                <a:cubicBezTo>
                  <a:pt x="0" y="41"/>
                  <a:pt x="12" y="53"/>
                  <a:pt x="27" y="53"/>
                </a:cubicBezTo>
                <a:cubicBezTo>
                  <a:pt x="42" y="53"/>
                  <a:pt x="54" y="41"/>
                  <a:pt x="54" y="26"/>
                </a:cubicBezTo>
                <a:cubicBezTo>
                  <a:pt x="54" y="12"/>
                  <a:pt x="42" y="0"/>
                  <a:pt x="27" y="0"/>
                </a:cubicBezTo>
                <a:close/>
                <a:moveTo>
                  <a:pt x="16" y="43"/>
                </a:moveTo>
                <a:cubicBezTo>
                  <a:pt x="16" y="42"/>
                  <a:pt x="17" y="40"/>
                  <a:pt x="17" y="38"/>
                </a:cubicBezTo>
                <a:cubicBezTo>
                  <a:pt x="17" y="32"/>
                  <a:pt x="13" y="26"/>
                  <a:pt x="7" y="24"/>
                </a:cubicBezTo>
                <a:cubicBezTo>
                  <a:pt x="7" y="20"/>
                  <a:pt x="9" y="15"/>
                  <a:pt x="13" y="12"/>
                </a:cubicBezTo>
                <a:cubicBezTo>
                  <a:pt x="16" y="8"/>
                  <a:pt x="21" y="6"/>
                  <a:pt x="27" y="6"/>
                </a:cubicBezTo>
                <a:cubicBezTo>
                  <a:pt x="32" y="6"/>
                  <a:pt x="37" y="8"/>
                  <a:pt x="41" y="12"/>
                </a:cubicBezTo>
                <a:cubicBezTo>
                  <a:pt x="44" y="15"/>
                  <a:pt x="46" y="20"/>
                  <a:pt x="47" y="24"/>
                </a:cubicBezTo>
                <a:cubicBezTo>
                  <a:pt x="41" y="26"/>
                  <a:pt x="37" y="32"/>
                  <a:pt x="37" y="38"/>
                </a:cubicBezTo>
                <a:cubicBezTo>
                  <a:pt x="37" y="40"/>
                  <a:pt x="37" y="42"/>
                  <a:pt x="38" y="43"/>
                </a:cubicBezTo>
                <a:cubicBezTo>
                  <a:pt x="35" y="45"/>
                  <a:pt x="31" y="46"/>
                  <a:pt x="27" y="46"/>
                </a:cubicBezTo>
                <a:cubicBezTo>
                  <a:pt x="23" y="46"/>
                  <a:pt x="19" y="45"/>
                  <a:pt x="16" y="43"/>
                </a:cubicBezTo>
                <a:close/>
                <a:moveTo>
                  <a:pt x="29" y="33"/>
                </a:moveTo>
                <a:cubicBezTo>
                  <a:pt x="30" y="33"/>
                  <a:pt x="30" y="34"/>
                  <a:pt x="30" y="35"/>
                </a:cubicBezTo>
                <a:cubicBezTo>
                  <a:pt x="30" y="38"/>
                  <a:pt x="30" y="38"/>
                  <a:pt x="30" y="38"/>
                </a:cubicBezTo>
                <a:cubicBezTo>
                  <a:pt x="30" y="39"/>
                  <a:pt x="29" y="40"/>
                  <a:pt x="28" y="40"/>
                </a:cubicBezTo>
                <a:cubicBezTo>
                  <a:pt x="25" y="40"/>
                  <a:pt x="25" y="40"/>
                  <a:pt x="25" y="40"/>
                </a:cubicBezTo>
                <a:cubicBezTo>
                  <a:pt x="24" y="40"/>
                  <a:pt x="23" y="39"/>
                  <a:pt x="23" y="38"/>
                </a:cubicBezTo>
                <a:cubicBezTo>
                  <a:pt x="23" y="35"/>
                  <a:pt x="23" y="35"/>
                  <a:pt x="23" y="35"/>
                </a:cubicBezTo>
                <a:cubicBezTo>
                  <a:pt x="23" y="34"/>
                  <a:pt x="24" y="33"/>
                  <a:pt x="25" y="33"/>
                </a:cubicBezTo>
                <a:cubicBezTo>
                  <a:pt x="26" y="10"/>
                  <a:pt x="26" y="10"/>
                  <a:pt x="26" y="10"/>
                </a:cubicBezTo>
                <a:cubicBezTo>
                  <a:pt x="28" y="10"/>
                  <a:pt x="28" y="10"/>
                  <a:pt x="28" y="10"/>
                </a:cubicBezTo>
                <a:lnTo>
                  <a:pt x="29" y="33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CustomShape 131"/>
          <p:cNvSpPr/>
          <p:nvPr/>
        </p:nvSpPr>
        <p:spPr>
          <a:xfrm>
            <a:off x="1010160" y="3508920"/>
            <a:ext cx="158760" cy="157320"/>
          </a:xfrm>
          <a:custGeom>
            <a:avLst/>
            <a:gdLst/>
            <a:ahLst/>
            <a:cxnLst/>
            <a:rect l="l" t="t" r="r" b="b"/>
            <a:pathLst>
              <a:path w="63" h="62">
                <a:moveTo>
                  <a:pt x="32" y="62"/>
                </a:moveTo>
                <a:cubicBezTo>
                  <a:pt x="14" y="62"/>
                  <a:pt x="0" y="49"/>
                  <a:pt x="0" y="31"/>
                </a:cubicBezTo>
                <a:cubicBezTo>
                  <a:pt x="0" y="14"/>
                  <a:pt x="14" y="0"/>
                  <a:pt x="32" y="0"/>
                </a:cubicBezTo>
                <a:cubicBezTo>
                  <a:pt x="49" y="0"/>
                  <a:pt x="63" y="14"/>
                  <a:pt x="63" y="31"/>
                </a:cubicBezTo>
                <a:cubicBezTo>
                  <a:pt x="63" y="49"/>
                  <a:pt x="49" y="62"/>
                  <a:pt x="32" y="62"/>
                </a:cubicBezTo>
                <a:close/>
                <a:moveTo>
                  <a:pt x="58" y="36"/>
                </a:moveTo>
                <a:cubicBezTo>
                  <a:pt x="57" y="35"/>
                  <a:pt x="50" y="33"/>
                  <a:pt x="41" y="34"/>
                </a:cubicBezTo>
                <a:cubicBezTo>
                  <a:pt x="45" y="44"/>
                  <a:pt x="46" y="52"/>
                  <a:pt x="46" y="53"/>
                </a:cubicBezTo>
                <a:cubicBezTo>
                  <a:pt x="52" y="49"/>
                  <a:pt x="57" y="43"/>
                  <a:pt x="58" y="36"/>
                </a:cubicBezTo>
                <a:close/>
                <a:moveTo>
                  <a:pt x="42" y="56"/>
                </a:moveTo>
                <a:cubicBezTo>
                  <a:pt x="41" y="54"/>
                  <a:pt x="40" y="45"/>
                  <a:pt x="36" y="36"/>
                </a:cubicBezTo>
                <a:cubicBezTo>
                  <a:pt x="36" y="36"/>
                  <a:pt x="36" y="36"/>
                  <a:pt x="36" y="36"/>
                </a:cubicBezTo>
                <a:cubicBezTo>
                  <a:pt x="21" y="41"/>
                  <a:pt x="16" y="51"/>
                  <a:pt x="15" y="52"/>
                </a:cubicBezTo>
                <a:cubicBezTo>
                  <a:pt x="20" y="56"/>
                  <a:pt x="25" y="58"/>
                  <a:pt x="32" y="58"/>
                </a:cubicBezTo>
                <a:cubicBezTo>
                  <a:pt x="35" y="58"/>
                  <a:pt x="39" y="57"/>
                  <a:pt x="42" y="56"/>
                </a:cubicBezTo>
                <a:close/>
                <a:moveTo>
                  <a:pt x="12" y="49"/>
                </a:moveTo>
                <a:cubicBezTo>
                  <a:pt x="12" y="48"/>
                  <a:pt x="20" y="36"/>
                  <a:pt x="33" y="32"/>
                </a:cubicBezTo>
                <a:cubicBezTo>
                  <a:pt x="34" y="32"/>
                  <a:pt x="34" y="31"/>
                  <a:pt x="34" y="31"/>
                </a:cubicBezTo>
                <a:cubicBezTo>
                  <a:pt x="34" y="30"/>
                  <a:pt x="33" y="28"/>
                  <a:pt x="32" y="27"/>
                </a:cubicBezTo>
                <a:cubicBezTo>
                  <a:pt x="19" y="31"/>
                  <a:pt x="6" y="31"/>
                  <a:pt x="5" y="31"/>
                </a:cubicBezTo>
                <a:cubicBezTo>
                  <a:pt x="5" y="31"/>
                  <a:pt x="5" y="31"/>
                  <a:pt x="5" y="31"/>
                </a:cubicBezTo>
                <a:cubicBezTo>
                  <a:pt x="5" y="38"/>
                  <a:pt x="8" y="44"/>
                  <a:pt x="12" y="49"/>
                </a:cubicBezTo>
                <a:close/>
                <a:moveTo>
                  <a:pt x="5" y="26"/>
                </a:moveTo>
                <a:cubicBezTo>
                  <a:pt x="7" y="26"/>
                  <a:pt x="18" y="26"/>
                  <a:pt x="30" y="23"/>
                </a:cubicBezTo>
                <a:cubicBezTo>
                  <a:pt x="26" y="15"/>
                  <a:pt x="21" y="8"/>
                  <a:pt x="20" y="7"/>
                </a:cubicBezTo>
                <a:cubicBezTo>
                  <a:pt x="13" y="11"/>
                  <a:pt x="7" y="18"/>
                  <a:pt x="5" y="26"/>
                </a:cubicBezTo>
                <a:close/>
                <a:moveTo>
                  <a:pt x="25" y="6"/>
                </a:moveTo>
                <a:cubicBezTo>
                  <a:pt x="26" y="7"/>
                  <a:pt x="31" y="13"/>
                  <a:pt x="35" y="21"/>
                </a:cubicBezTo>
                <a:cubicBezTo>
                  <a:pt x="45" y="18"/>
                  <a:pt x="49" y="12"/>
                  <a:pt x="49" y="12"/>
                </a:cubicBezTo>
                <a:cubicBezTo>
                  <a:pt x="44" y="7"/>
                  <a:pt x="38" y="5"/>
                  <a:pt x="32" y="5"/>
                </a:cubicBezTo>
                <a:cubicBezTo>
                  <a:pt x="29" y="5"/>
                  <a:pt x="27" y="5"/>
                  <a:pt x="25" y="6"/>
                </a:cubicBezTo>
                <a:close/>
                <a:moveTo>
                  <a:pt x="52" y="15"/>
                </a:moveTo>
                <a:cubicBezTo>
                  <a:pt x="52" y="15"/>
                  <a:pt x="47" y="21"/>
                  <a:pt x="37" y="25"/>
                </a:cubicBezTo>
                <a:cubicBezTo>
                  <a:pt x="38" y="26"/>
                  <a:pt x="38" y="28"/>
                  <a:pt x="39" y="29"/>
                </a:cubicBezTo>
                <a:cubicBezTo>
                  <a:pt x="39" y="29"/>
                  <a:pt x="39" y="30"/>
                  <a:pt x="40" y="30"/>
                </a:cubicBezTo>
                <a:cubicBezTo>
                  <a:pt x="48" y="29"/>
                  <a:pt x="57" y="31"/>
                  <a:pt x="58" y="31"/>
                </a:cubicBezTo>
                <a:cubicBezTo>
                  <a:pt x="58" y="25"/>
                  <a:pt x="56" y="19"/>
                  <a:pt x="52" y="1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CustomShape 132"/>
          <p:cNvSpPr/>
          <p:nvPr/>
        </p:nvSpPr>
        <p:spPr>
          <a:xfrm>
            <a:off x="958680" y="4352400"/>
            <a:ext cx="163440" cy="143280"/>
          </a:xfrm>
          <a:custGeom>
            <a:avLst/>
            <a:gdLst/>
            <a:ahLst/>
            <a:cxnLst/>
            <a:rect l="l" t="t" r="r" b="b"/>
            <a:pathLst>
              <a:path w="65" h="57">
                <a:moveTo>
                  <a:pt x="65" y="19"/>
                </a:moveTo>
                <a:cubicBezTo>
                  <a:pt x="65" y="8"/>
                  <a:pt x="57" y="0"/>
                  <a:pt x="47" y="0"/>
                </a:cubicBezTo>
                <a:cubicBezTo>
                  <a:pt x="41" y="0"/>
                  <a:pt x="36" y="2"/>
                  <a:pt x="32" y="6"/>
                </a:cubicBezTo>
                <a:cubicBezTo>
                  <a:pt x="29" y="2"/>
                  <a:pt x="24" y="0"/>
                  <a:pt x="18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24"/>
                  <a:pt x="2" y="29"/>
                  <a:pt x="6" y="33"/>
                </a:cubicBezTo>
                <a:cubicBezTo>
                  <a:pt x="6" y="33"/>
                  <a:pt x="6" y="33"/>
                  <a:pt x="6" y="33"/>
                </a:cubicBezTo>
                <a:cubicBezTo>
                  <a:pt x="26" y="53"/>
                  <a:pt x="26" y="53"/>
                  <a:pt x="26" y="53"/>
                </a:cubicBezTo>
                <a:cubicBezTo>
                  <a:pt x="28" y="55"/>
                  <a:pt x="30" y="57"/>
                  <a:pt x="32" y="57"/>
                </a:cubicBezTo>
                <a:cubicBezTo>
                  <a:pt x="35" y="57"/>
                  <a:pt x="37" y="55"/>
                  <a:pt x="39" y="53"/>
                </a:cubicBezTo>
                <a:cubicBezTo>
                  <a:pt x="59" y="33"/>
                  <a:pt x="59" y="33"/>
                  <a:pt x="59" y="33"/>
                </a:cubicBezTo>
                <a:cubicBezTo>
                  <a:pt x="59" y="33"/>
                  <a:pt x="59" y="33"/>
                  <a:pt x="59" y="33"/>
                </a:cubicBezTo>
                <a:cubicBezTo>
                  <a:pt x="63" y="29"/>
                  <a:pt x="65" y="24"/>
                  <a:pt x="65" y="19"/>
                </a:cubicBezTo>
                <a:close/>
                <a:moveTo>
                  <a:pt x="54" y="27"/>
                </a:moveTo>
                <a:cubicBezTo>
                  <a:pt x="33" y="47"/>
                  <a:pt x="33" y="47"/>
                  <a:pt x="33" y="47"/>
                </a:cubicBezTo>
                <a:cubicBezTo>
                  <a:pt x="33" y="47"/>
                  <a:pt x="33" y="48"/>
                  <a:pt x="32" y="48"/>
                </a:cubicBezTo>
                <a:cubicBezTo>
                  <a:pt x="32" y="48"/>
                  <a:pt x="32" y="47"/>
                  <a:pt x="32" y="47"/>
                </a:cubicBezTo>
                <a:cubicBezTo>
                  <a:pt x="11" y="27"/>
                  <a:pt x="11" y="27"/>
                  <a:pt x="11" y="27"/>
                </a:cubicBezTo>
                <a:cubicBezTo>
                  <a:pt x="9" y="24"/>
                  <a:pt x="8" y="22"/>
                  <a:pt x="8" y="19"/>
                </a:cubicBezTo>
                <a:cubicBezTo>
                  <a:pt x="8" y="13"/>
                  <a:pt x="13" y="8"/>
                  <a:pt x="18" y="8"/>
                </a:cubicBezTo>
                <a:cubicBezTo>
                  <a:pt x="22" y="8"/>
                  <a:pt x="24" y="9"/>
                  <a:pt x="26" y="11"/>
                </a:cubicBezTo>
                <a:cubicBezTo>
                  <a:pt x="32" y="18"/>
                  <a:pt x="32" y="18"/>
                  <a:pt x="32" y="18"/>
                </a:cubicBezTo>
                <a:cubicBezTo>
                  <a:pt x="39" y="11"/>
                  <a:pt x="39" y="11"/>
                  <a:pt x="39" y="11"/>
                </a:cubicBezTo>
                <a:cubicBezTo>
                  <a:pt x="41" y="9"/>
                  <a:pt x="43" y="8"/>
                  <a:pt x="47" y="8"/>
                </a:cubicBezTo>
                <a:cubicBezTo>
                  <a:pt x="52" y="8"/>
                  <a:pt x="57" y="13"/>
                  <a:pt x="57" y="19"/>
                </a:cubicBezTo>
                <a:cubicBezTo>
                  <a:pt x="57" y="22"/>
                  <a:pt x="56" y="24"/>
                  <a:pt x="54" y="2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6" name="CustomShape 133"/>
          <p:cNvSpPr/>
          <p:nvPr/>
        </p:nvSpPr>
        <p:spPr>
          <a:xfrm>
            <a:off x="1198080" y="4681800"/>
            <a:ext cx="118440" cy="121680"/>
          </a:xfrm>
          <a:custGeom>
            <a:avLst/>
            <a:gdLst/>
            <a:ahLst/>
            <a:cxnLst/>
            <a:rect l="l" t="t" r="r" b="b"/>
            <a:pathLst>
              <a:path w="47" h="48">
                <a:moveTo>
                  <a:pt x="43" y="29"/>
                </a:moveTo>
                <a:cubicBezTo>
                  <a:pt x="41" y="24"/>
                  <a:pt x="42" y="19"/>
                  <a:pt x="47" y="16"/>
                </a:cubicBezTo>
                <a:cubicBezTo>
                  <a:pt x="42" y="8"/>
                  <a:pt x="42" y="8"/>
                  <a:pt x="42" y="8"/>
                </a:cubicBezTo>
                <a:cubicBezTo>
                  <a:pt x="41" y="9"/>
                  <a:pt x="39" y="9"/>
                  <a:pt x="37" y="9"/>
                </a:cubicBezTo>
                <a:cubicBezTo>
                  <a:pt x="32" y="9"/>
                  <a:pt x="28" y="5"/>
                  <a:pt x="28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9" y="2"/>
                  <a:pt x="18" y="3"/>
                  <a:pt x="18" y="5"/>
                </a:cubicBezTo>
                <a:cubicBezTo>
                  <a:pt x="15" y="9"/>
                  <a:pt x="9" y="11"/>
                  <a:pt x="5" y="8"/>
                </a:cubicBezTo>
                <a:cubicBezTo>
                  <a:pt x="0" y="16"/>
                  <a:pt x="0" y="16"/>
                  <a:pt x="0" y="16"/>
                </a:cubicBezTo>
                <a:cubicBezTo>
                  <a:pt x="2" y="17"/>
                  <a:pt x="3" y="18"/>
                  <a:pt x="4" y="20"/>
                </a:cubicBezTo>
                <a:cubicBezTo>
                  <a:pt x="6" y="24"/>
                  <a:pt x="5" y="30"/>
                  <a:pt x="0" y="32"/>
                </a:cubicBezTo>
                <a:cubicBezTo>
                  <a:pt x="5" y="40"/>
                  <a:pt x="5" y="40"/>
                  <a:pt x="5" y="40"/>
                </a:cubicBezTo>
                <a:cubicBezTo>
                  <a:pt x="6" y="40"/>
                  <a:pt x="8" y="39"/>
                  <a:pt x="10" y="39"/>
                </a:cubicBezTo>
                <a:cubicBezTo>
                  <a:pt x="15" y="39"/>
                  <a:pt x="19" y="43"/>
                  <a:pt x="19" y="48"/>
                </a:cubicBezTo>
                <a:cubicBezTo>
                  <a:pt x="28" y="48"/>
                  <a:pt x="28" y="48"/>
                  <a:pt x="28" y="48"/>
                </a:cubicBezTo>
                <a:cubicBezTo>
                  <a:pt x="28" y="47"/>
                  <a:pt x="29" y="45"/>
                  <a:pt x="29" y="44"/>
                </a:cubicBezTo>
                <a:cubicBezTo>
                  <a:pt x="32" y="39"/>
                  <a:pt x="38" y="38"/>
                  <a:pt x="42" y="40"/>
                </a:cubicBezTo>
                <a:cubicBezTo>
                  <a:pt x="47" y="32"/>
                  <a:pt x="47" y="32"/>
                  <a:pt x="47" y="32"/>
                </a:cubicBezTo>
                <a:cubicBezTo>
                  <a:pt x="45" y="31"/>
                  <a:pt x="44" y="30"/>
                  <a:pt x="43" y="29"/>
                </a:cubicBezTo>
                <a:close/>
                <a:moveTo>
                  <a:pt x="23" y="34"/>
                </a:moveTo>
                <a:cubicBezTo>
                  <a:pt x="18" y="34"/>
                  <a:pt x="14" y="30"/>
                  <a:pt x="14" y="24"/>
                </a:cubicBezTo>
                <a:cubicBezTo>
                  <a:pt x="14" y="19"/>
                  <a:pt x="18" y="14"/>
                  <a:pt x="23" y="14"/>
                </a:cubicBezTo>
                <a:cubicBezTo>
                  <a:pt x="29" y="14"/>
                  <a:pt x="33" y="19"/>
                  <a:pt x="33" y="24"/>
                </a:cubicBezTo>
                <a:cubicBezTo>
                  <a:pt x="33" y="30"/>
                  <a:pt x="29" y="34"/>
                  <a:pt x="23" y="3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7" name="CustomShape 134"/>
          <p:cNvSpPr/>
          <p:nvPr/>
        </p:nvSpPr>
        <p:spPr>
          <a:xfrm>
            <a:off x="533160" y="4646160"/>
            <a:ext cx="196200" cy="197640"/>
          </a:xfrm>
          <a:custGeom>
            <a:avLst/>
            <a:gdLst/>
            <a:ahLst/>
            <a:cxnLst/>
            <a:rect l="l" t="t" r="r" b="b"/>
            <a:pathLst>
              <a:path w="127" h="128">
                <a:moveTo>
                  <a:pt x="67" y="0"/>
                </a:moveTo>
                <a:lnTo>
                  <a:pt x="55" y="13"/>
                </a:lnTo>
                <a:lnTo>
                  <a:pt x="67" y="25"/>
                </a:lnTo>
                <a:lnTo>
                  <a:pt x="39" y="56"/>
                </a:lnTo>
                <a:lnTo>
                  <a:pt x="11" y="56"/>
                </a:lnTo>
                <a:lnTo>
                  <a:pt x="32" y="79"/>
                </a:lnTo>
                <a:lnTo>
                  <a:pt x="0" y="123"/>
                </a:lnTo>
                <a:lnTo>
                  <a:pt x="0" y="128"/>
                </a:lnTo>
                <a:lnTo>
                  <a:pt x="5" y="128"/>
                </a:lnTo>
                <a:lnTo>
                  <a:pt x="49" y="93"/>
                </a:lnTo>
                <a:lnTo>
                  <a:pt x="72" y="116"/>
                </a:lnTo>
                <a:lnTo>
                  <a:pt x="72" y="88"/>
                </a:lnTo>
                <a:lnTo>
                  <a:pt x="103" y="61"/>
                </a:lnTo>
                <a:lnTo>
                  <a:pt x="114" y="72"/>
                </a:lnTo>
                <a:lnTo>
                  <a:pt x="127" y="61"/>
                </a:lnTo>
                <a:lnTo>
                  <a:pt x="67" y="0"/>
                </a:lnTo>
                <a:close/>
                <a:moveTo>
                  <a:pt x="55" y="69"/>
                </a:moveTo>
                <a:lnTo>
                  <a:pt x="47" y="61"/>
                </a:lnTo>
                <a:lnTo>
                  <a:pt x="75" y="33"/>
                </a:lnTo>
                <a:lnTo>
                  <a:pt x="83" y="41"/>
                </a:lnTo>
                <a:lnTo>
                  <a:pt x="55" y="69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CustomShape 135"/>
          <p:cNvSpPr/>
          <p:nvPr/>
        </p:nvSpPr>
        <p:spPr>
          <a:xfrm>
            <a:off x="517680" y="4192560"/>
            <a:ext cx="143280" cy="146520"/>
          </a:xfrm>
          <a:custGeom>
            <a:avLst/>
            <a:gdLst/>
            <a:ahLst/>
            <a:cxnLst/>
            <a:rect l="l" t="t" r="r" b="b"/>
            <a:pathLst>
              <a:path w="57" h="58">
                <a:moveTo>
                  <a:pt x="57" y="29"/>
                </a:moveTo>
                <a:cubicBezTo>
                  <a:pt x="57" y="45"/>
                  <a:pt x="44" y="58"/>
                  <a:pt x="28" y="58"/>
                </a:cubicBezTo>
                <a:cubicBezTo>
                  <a:pt x="13" y="58"/>
                  <a:pt x="0" y="45"/>
                  <a:pt x="0" y="29"/>
                </a:cubicBezTo>
                <a:cubicBezTo>
                  <a:pt x="0" y="13"/>
                  <a:pt x="13" y="0"/>
                  <a:pt x="28" y="0"/>
                </a:cubicBezTo>
                <a:cubicBezTo>
                  <a:pt x="44" y="0"/>
                  <a:pt x="57" y="13"/>
                  <a:pt x="57" y="29"/>
                </a:cubicBezTo>
                <a:close/>
                <a:moveTo>
                  <a:pt x="5" y="29"/>
                </a:moveTo>
                <a:cubicBezTo>
                  <a:pt x="5" y="42"/>
                  <a:pt x="16" y="52"/>
                  <a:pt x="28" y="52"/>
                </a:cubicBezTo>
                <a:cubicBezTo>
                  <a:pt x="41" y="52"/>
                  <a:pt x="52" y="42"/>
                  <a:pt x="52" y="29"/>
                </a:cubicBezTo>
                <a:cubicBezTo>
                  <a:pt x="52" y="16"/>
                  <a:pt x="41" y="6"/>
                  <a:pt x="28" y="6"/>
                </a:cubicBezTo>
                <a:cubicBezTo>
                  <a:pt x="16" y="6"/>
                  <a:pt x="5" y="16"/>
                  <a:pt x="5" y="29"/>
                </a:cubicBezTo>
                <a:close/>
                <a:moveTo>
                  <a:pt x="31" y="12"/>
                </a:moveTo>
                <a:cubicBezTo>
                  <a:pt x="45" y="26"/>
                  <a:pt x="45" y="26"/>
                  <a:pt x="45" y="26"/>
                </a:cubicBezTo>
                <a:cubicBezTo>
                  <a:pt x="47" y="28"/>
                  <a:pt x="47" y="30"/>
                  <a:pt x="45" y="31"/>
                </a:cubicBezTo>
                <a:cubicBezTo>
                  <a:pt x="44" y="33"/>
                  <a:pt x="42" y="33"/>
                  <a:pt x="40" y="31"/>
                </a:cubicBezTo>
                <a:cubicBezTo>
                  <a:pt x="32" y="23"/>
                  <a:pt x="32" y="23"/>
                  <a:pt x="32" y="23"/>
                </a:cubicBezTo>
                <a:cubicBezTo>
                  <a:pt x="32" y="43"/>
                  <a:pt x="32" y="43"/>
                  <a:pt x="32" y="43"/>
                </a:cubicBezTo>
                <a:cubicBezTo>
                  <a:pt x="32" y="45"/>
                  <a:pt x="30" y="47"/>
                  <a:pt x="28" y="47"/>
                </a:cubicBezTo>
                <a:cubicBezTo>
                  <a:pt x="26" y="47"/>
                  <a:pt x="25" y="45"/>
                  <a:pt x="25" y="43"/>
                </a:cubicBezTo>
                <a:cubicBezTo>
                  <a:pt x="25" y="23"/>
                  <a:pt x="25" y="23"/>
                  <a:pt x="25" y="23"/>
                </a:cubicBezTo>
                <a:cubicBezTo>
                  <a:pt x="17" y="31"/>
                  <a:pt x="17" y="31"/>
                  <a:pt x="17" y="31"/>
                </a:cubicBezTo>
                <a:cubicBezTo>
                  <a:pt x="15" y="33"/>
                  <a:pt x="13" y="33"/>
                  <a:pt x="12" y="31"/>
                </a:cubicBezTo>
                <a:cubicBezTo>
                  <a:pt x="11" y="31"/>
                  <a:pt x="11" y="30"/>
                  <a:pt x="11" y="29"/>
                </a:cubicBezTo>
                <a:cubicBezTo>
                  <a:pt x="11" y="28"/>
                  <a:pt x="11" y="27"/>
                  <a:pt x="12" y="26"/>
                </a:cubicBezTo>
                <a:cubicBezTo>
                  <a:pt x="26" y="12"/>
                  <a:pt x="26" y="12"/>
                  <a:pt x="26" y="12"/>
                </a:cubicBezTo>
                <a:cubicBezTo>
                  <a:pt x="27" y="11"/>
                  <a:pt x="30" y="11"/>
                  <a:pt x="31" y="1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9" name="CustomShape 136"/>
          <p:cNvSpPr/>
          <p:nvPr/>
        </p:nvSpPr>
        <p:spPr>
          <a:xfrm>
            <a:off x="588960" y="3323880"/>
            <a:ext cx="227160" cy="126360"/>
          </a:xfrm>
          <a:custGeom>
            <a:avLst/>
            <a:gdLst/>
            <a:ahLst/>
            <a:cxnLst/>
            <a:rect l="l" t="t" r="r" b="b"/>
            <a:pathLst>
              <a:path w="90" h="50">
                <a:moveTo>
                  <a:pt x="83" y="46"/>
                </a:moveTo>
                <a:cubicBezTo>
                  <a:pt x="85" y="36"/>
                  <a:pt x="85" y="36"/>
                  <a:pt x="85" y="36"/>
                </a:cubicBezTo>
                <a:cubicBezTo>
                  <a:pt x="86" y="33"/>
                  <a:pt x="87" y="29"/>
                  <a:pt x="87" y="27"/>
                </a:cubicBezTo>
                <a:cubicBezTo>
                  <a:pt x="89" y="16"/>
                  <a:pt x="89" y="16"/>
                  <a:pt x="89" y="16"/>
                </a:cubicBezTo>
                <a:cubicBezTo>
                  <a:pt x="90" y="14"/>
                  <a:pt x="88" y="11"/>
                  <a:pt x="86" y="10"/>
                </a:cubicBezTo>
                <a:cubicBezTo>
                  <a:pt x="64" y="1"/>
                  <a:pt x="64" y="1"/>
                  <a:pt x="64" y="1"/>
                </a:cubicBezTo>
                <a:cubicBezTo>
                  <a:pt x="62" y="0"/>
                  <a:pt x="59" y="1"/>
                  <a:pt x="57" y="3"/>
                </a:cubicBezTo>
                <a:cubicBezTo>
                  <a:pt x="52" y="13"/>
                  <a:pt x="52" y="13"/>
                  <a:pt x="52" y="13"/>
                </a:cubicBezTo>
                <a:cubicBezTo>
                  <a:pt x="51" y="13"/>
                  <a:pt x="51" y="13"/>
                  <a:pt x="51" y="14"/>
                </a:cubicBezTo>
                <a:cubicBezTo>
                  <a:pt x="15" y="6"/>
                  <a:pt x="15" y="6"/>
                  <a:pt x="15" y="6"/>
                </a:cubicBezTo>
                <a:cubicBezTo>
                  <a:pt x="0" y="13"/>
                  <a:pt x="0" y="13"/>
                  <a:pt x="0" y="13"/>
                </a:cubicBezTo>
                <a:cubicBezTo>
                  <a:pt x="8" y="25"/>
                  <a:pt x="8" y="25"/>
                  <a:pt x="8" y="25"/>
                </a:cubicBezTo>
                <a:cubicBezTo>
                  <a:pt x="12" y="22"/>
                  <a:pt x="12" y="22"/>
                  <a:pt x="12" y="22"/>
                </a:cubicBezTo>
                <a:cubicBezTo>
                  <a:pt x="17" y="30"/>
                  <a:pt x="17" y="30"/>
                  <a:pt x="17" y="30"/>
                </a:cubicBezTo>
                <a:cubicBezTo>
                  <a:pt x="25" y="25"/>
                  <a:pt x="25" y="25"/>
                  <a:pt x="25" y="25"/>
                </a:cubicBezTo>
                <a:cubicBezTo>
                  <a:pt x="30" y="33"/>
                  <a:pt x="30" y="33"/>
                  <a:pt x="30" y="33"/>
                </a:cubicBezTo>
                <a:cubicBezTo>
                  <a:pt x="38" y="28"/>
                  <a:pt x="38" y="28"/>
                  <a:pt x="38" y="28"/>
                </a:cubicBezTo>
                <a:cubicBezTo>
                  <a:pt x="43" y="35"/>
                  <a:pt x="43" y="35"/>
                  <a:pt x="43" y="35"/>
                </a:cubicBezTo>
                <a:cubicBezTo>
                  <a:pt x="47" y="33"/>
                  <a:pt x="47" y="33"/>
                  <a:pt x="47" y="33"/>
                </a:cubicBezTo>
                <a:cubicBezTo>
                  <a:pt x="47" y="33"/>
                  <a:pt x="47" y="34"/>
                  <a:pt x="47" y="34"/>
                </a:cubicBezTo>
                <a:cubicBezTo>
                  <a:pt x="48" y="45"/>
                  <a:pt x="48" y="45"/>
                  <a:pt x="48" y="45"/>
                </a:cubicBezTo>
                <a:cubicBezTo>
                  <a:pt x="49" y="48"/>
                  <a:pt x="51" y="50"/>
                  <a:pt x="54" y="50"/>
                </a:cubicBezTo>
                <a:cubicBezTo>
                  <a:pt x="78" y="50"/>
                  <a:pt x="78" y="50"/>
                  <a:pt x="78" y="50"/>
                </a:cubicBezTo>
                <a:cubicBezTo>
                  <a:pt x="80" y="50"/>
                  <a:pt x="83" y="48"/>
                  <a:pt x="83" y="46"/>
                </a:cubicBezTo>
                <a:close/>
                <a:moveTo>
                  <a:pt x="17" y="15"/>
                </a:moveTo>
                <a:cubicBezTo>
                  <a:pt x="18" y="11"/>
                  <a:pt x="18" y="11"/>
                  <a:pt x="18" y="11"/>
                </a:cubicBezTo>
                <a:cubicBezTo>
                  <a:pt x="49" y="17"/>
                  <a:pt x="49" y="17"/>
                  <a:pt x="49" y="17"/>
                </a:cubicBezTo>
                <a:cubicBezTo>
                  <a:pt x="48" y="22"/>
                  <a:pt x="48" y="22"/>
                  <a:pt x="48" y="22"/>
                </a:cubicBezTo>
                <a:lnTo>
                  <a:pt x="17" y="15"/>
                </a:lnTo>
                <a:close/>
                <a:moveTo>
                  <a:pt x="73" y="45"/>
                </a:moveTo>
                <a:cubicBezTo>
                  <a:pt x="69" y="44"/>
                  <a:pt x="69" y="44"/>
                  <a:pt x="69" y="44"/>
                </a:cubicBezTo>
                <a:cubicBezTo>
                  <a:pt x="67" y="44"/>
                  <a:pt x="67" y="42"/>
                  <a:pt x="67" y="41"/>
                </a:cubicBezTo>
                <a:cubicBezTo>
                  <a:pt x="73" y="14"/>
                  <a:pt x="73" y="14"/>
                  <a:pt x="73" y="14"/>
                </a:cubicBezTo>
                <a:cubicBezTo>
                  <a:pt x="73" y="13"/>
                  <a:pt x="74" y="12"/>
                  <a:pt x="75" y="12"/>
                </a:cubicBezTo>
                <a:cubicBezTo>
                  <a:pt x="80" y="13"/>
                  <a:pt x="80" y="13"/>
                  <a:pt x="80" y="13"/>
                </a:cubicBezTo>
                <a:cubicBezTo>
                  <a:pt x="81" y="13"/>
                  <a:pt x="82" y="15"/>
                  <a:pt x="82" y="16"/>
                </a:cubicBezTo>
                <a:cubicBezTo>
                  <a:pt x="76" y="43"/>
                  <a:pt x="76" y="43"/>
                  <a:pt x="76" y="43"/>
                </a:cubicBezTo>
                <a:cubicBezTo>
                  <a:pt x="76" y="44"/>
                  <a:pt x="74" y="45"/>
                  <a:pt x="73" y="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0" name="CustomShape 137"/>
          <p:cNvSpPr/>
          <p:nvPr/>
        </p:nvSpPr>
        <p:spPr>
          <a:xfrm>
            <a:off x="1174680" y="1399320"/>
            <a:ext cx="163440" cy="162000"/>
          </a:xfrm>
          <a:custGeom>
            <a:avLst/>
            <a:gdLst/>
            <a:ahLst/>
            <a:cxnLst/>
            <a:rect l="l" t="t" r="r" b="b"/>
            <a:pathLst>
              <a:path w="65" h="64">
                <a:moveTo>
                  <a:pt x="32" y="0"/>
                </a:moveTo>
                <a:cubicBezTo>
                  <a:pt x="15" y="0"/>
                  <a:pt x="0" y="14"/>
                  <a:pt x="0" y="32"/>
                </a:cubicBezTo>
                <a:cubicBezTo>
                  <a:pt x="0" y="49"/>
                  <a:pt x="15" y="64"/>
                  <a:pt x="32" y="64"/>
                </a:cubicBezTo>
                <a:cubicBezTo>
                  <a:pt x="50" y="64"/>
                  <a:pt x="65" y="49"/>
                  <a:pt x="65" y="32"/>
                </a:cubicBezTo>
                <a:cubicBezTo>
                  <a:pt x="65" y="14"/>
                  <a:pt x="50" y="0"/>
                  <a:pt x="32" y="0"/>
                </a:cubicBezTo>
                <a:close/>
                <a:moveTo>
                  <a:pt x="51" y="42"/>
                </a:moveTo>
                <a:cubicBezTo>
                  <a:pt x="51" y="40"/>
                  <a:pt x="52" y="37"/>
                  <a:pt x="52" y="34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37"/>
                  <a:pt x="59" y="40"/>
                  <a:pt x="58" y="42"/>
                </a:cubicBezTo>
                <a:lnTo>
                  <a:pt x="51" y="42"/>
                </a:lnTo>
                <a:close/>
                <a:moveTo>
                  <a:pt x="14" y="21"/>
                </a:moveTo>
                <a:cubicBezTo>
                  <a:pt x="14" y="24"/>
                  <a:pt x="13" y="27"/>
                  <a:pt x="13" y="30"/>
                </a:cubicBezTo>
                <a:cubicBezTo>
                  <a:pt x="5" y="30"/>
                  <a:pt x="5" y="30"/>
                  <a:pt x="5" y="30"/>
                </a:cubicBezTo>
                <a:cubicBezTo>
                  <a:pt x="5" y="27"/>
                  <a:pt x="6" y="24"/>
                  <a:pt x="7" y="21"/>
                </a:cubicBezTo>
                <a:lnTo>
                  <a:pt x="14" y="21"/>
                </a:lnTo>
                <a:close/>
                <a:moveTo>
                  <a:pt x="46" y="21"/>
                </a:moveTo>
                <a:cubicBezTo>
                  <a:pt x="47" y="24"/>
                  <a:pt x="47" y="27"/>
                  <a:pt x="47" y="30"/>
                </a:cubicBezTo>
                <a:cubicBezTo>
                  <a:pt x="35" y="30"/>
                  <a:pt x="35" y="30"/>
                  <a:pt x="35" y="30"/>
                </a:cubicBezTo>
                <a:cubicBezTo>
                  <a:pt x="35" y="21"/>
                  <a:pt x="35" y="21"/>
                  <a:pt x="35" y="21"/>
                </a:cubicBezTo>
                <a:lnTo>
                  <a:pt x="46" y="21"/>
                </a:lnTo>
                <a:close/>
                <a:moveTo>
                  <a:pt x="35" y="17"/>
                </a:moveTo>
                <a:cubicBezTo>
                  <a:pt x="35" y="4"/>
                  <a:pt x="35" y="4"/>
                  <a:pt x="35" y="4"/>
                </a:cubicBezTo>
                <a:cubicBezTo>
                  <a:pt x="36" y="5"/>
                  <a:pt x="37" y="5"/>
                  <a:pt x="38" y="6"/>
                </a:cubicBezTo>
                <a:cubicBezTo>
                  <a:pt x="39" y="7"/>
                  <a:pt x="41" y="9"/>
                  <a:pt x="42" y="11"/>
                </a:cubicBezTo>
                <a:cubicBezTo>
                  <a:pt x="43" y="13"/>
                  <a:pt x="44" y="15"/>
                  <a:pt x="45" y="17"/>
                </a:cubicBezTo>
                <a:cubicBezTo>
                  <a:pt x="35" y="17"/>
                  <a:pt x="35" y="17"/>
                  <a:pt x="35" y="17"/>
                </a:cubicBezTo>
                <a:close/>
                <a:moveTo>
                  <a:pt x="23" y="11"/>
                </a:moveTo>
                <a:cubicBezTo>
                  <a:pt x="24" y="9"/>
                  <a:pt x="26" y="7"/>
                  <a:pt x="27" y="6"/>
                </a:cubicBezTo>
                <a:cubicBezTo>
                  <a:pt x="28" y="5"/>
                  <a:pt x="29" y="5"/>
                  <a:pt x="30" y="4"/>
                </a:cubicBezTo>
                <a:cubicBezTo>
                  <a:pt x="30" y="17"/>
                  <a:pt x="30" y="17"/>
                  <a:pt x="30" y="17"/>
                </a:cubicBezTo>
                <a:cubicBezTo>
                  <a:pt x="20" y="17"/>
                  <a:pt x="20" y="17"/>
                  <a:pt x="20" y="17"/>
                </a:cubicBezTo>
                <a:cubicBezTo>
                  <a:pt x="21" y="15"/>
                  <a:pt x="22" y="13"/>
                  <a:pt x="23" y="11"/>
                </a:cubicBezTo>
                <a:close/>
                <a:moveTo>
                  <a:pt x="30" y="21"/>
                </a:moveTo>
                <a:cubicBezTo>
                  <a:pt x="30" y="30"/>
                  <a:pt x="30" y="30"/>
                  <a:pt x="30" y="30"/>
                </a:cubicBezTo>
                <a:cubicBezTo>
                  <a:pt x="18" y="30"/>
                  <a:pt x="18" y="30"/>
                  <a:pt x="18" y="30"/>
                </a:cubicBezTo>
                <a:cubicBezTo>
                  <a:pt x="18" y="27"/>
                  <a:pt x="18" y="24"/>
                  <a:pt x="19" y="21"/>
                </a:cubicBezTo>
                <a:lnTo>
                  <a:pt x="30" y="21"/>
                </a:lnTo>
                <a:close/>
                <a:moveTo>
                  <a:pt x="7" y="42"/>
                </a:moveTo>
                <a:cubicBezTo>
                  <a:pt x="6" y="40"/>
                  <a:pt x="5" y="37"/>
                  <a:pt x="5" y="34"/>
                </a:cubicBezTo>
                <a:cubicBezTo>
                  <a:pt x="13" y="34"/>
                  <a:pt x="13" y="34"/>
                  <a:pt x="13" y="34"/>
                </a:cubicBezTo>
                <a:cubicBezTo>
                  <a:pt x="13" y="37"/>
                  <a:pt x="14" y="40"/>
                  <a:pt x="14" y="42"/>
                </a:cubicBezTo>
                <a:lnTo>
                  <a:pt x="7" y="42"/>
                </a:lnTo>
                <a:close/>
                <a:moveTo>
                  <a:pt x="18" y="34"/>
                </a:moveTo>
                <a:cubicBezTo>
                  <a:pt x="30" y="34"/>
                  <a:pt x="30" y="34"/>
                  <a:pt x="30" y="34"/>
                </a:cubicBezTo>
                <a:cubicBezTo>
                  <a:pt x="30" y="42"/>
                  <a:pt x="30" y="42"/>
                  <a:pt x="30" y="42"/>
                </a:cubicBezTo>
                <a:cubicBezTo>
                  <a:pt x="19" y="42"/>
                  <a:pt x="19" y="42"/>
                  <a:pt x="19" y="42"/>
                </a:cubicBezTo>
                <a:cubicBezTo>
                  <a:pt x="18" y="40"/>
                  <a:pt x="18" y="37"/>
                  <a:pt x="18" y="34"/>
                </a:cubicBezTo>
                <a:close/>
                <a:moveTo>
                  <a:pt x="30" y="47"/>
                </a:moveTo>
                <a:cubicBezTo>
                  <a:pt x="30" y="59"/>
                  <a:pt x="30" y="59"/>
                  <a:pt x="30" y="59"/>
                </a:cubicBezTo>
                <a:cubicBezTo>
                  <a:pt x="29" y="59"/>
                  <a:pt x="28" y="58"/>
                  <a:pt x="27" y="58"/>
                </a:cubicBezTo>
                <a:cubicBezTo>
                  <a:pt x="26" y="57"/>
                  <a:pt x="24" y="55"/>
                  <a:pt x="23" y="52"/>
                </a:cubicBezTo>
                <a:cubicBezTo>
                  <a:pt x="22" y="51"/>
                  <a:pt x="21" y="49"/>
                  <a:pt x="20" y="47"/>
                </a:cubicBezTo>
                <a:cubicBezTo>
                  <a:pt x="30" y="47"/>
                  <a:pt x="30" y="47"/>
                  <a:pt x="30" y="47"/>
                </a:cubicBezTo>
                <a:close/>
                <a:moveTo>
                  <a:pt x="42" y="52"/>
                </a:moveTo>
                <a:cubicBezTo>
                  <a:pt x="41" y="55"/>
                  <a:pt x="39" y="57"/>
                  <a:pt x="38" y="58"/>
                </a:cubicBezTo>
                <a:cubicBezTo>
                  <a:pt x="37" y="58"/>
                  <a:pt x="36" y="59"/>
                  <a:pt x="35" y="59"/>
                </a:cubicBezTo>
                <a:cubicBezTo>
                  <a:pt x="35" y="47"/>
                  <a:pt x="35" y="47"/>
                  <a:pt x="35" y="47"/>
                </a:cubicBezTo>
                <a:cubicBezTo>
                  <a:pt x="45" y="47"/>
                  <a:pt x="45" y="47"/>
                  <a:pt x="45" y="47"/>
                </a:cubicBezTo>
                <a:cubicBezTo>
                  <a:pt x="44" y="49"/>
                  <a:pt x="43" y="51"/>
                  <a:pt x="42" y="52"/>
                </a:cubicBezTo>
                <a:close/>
                <a:moveTo>
                  <a:pt x="35" y="42"/>
                </a:moveTo>
                <a:cubicBezTo>
                  <a:pt x="35" y="34"/>
                  <a:pt x="35" y="34"/>
                  <a:pt x="35" y="34"/>
                </a:cubicBezTo>
                <a:cubicBezTo>
                  <a:pt x="47" y="34"/>
                  <a:pt x="47" y="34"/>
                  <a:pt x="47" y="34"/>
                </a:cubicBezTo>
                <a:cubicBezTo>
                  <a:pt x="47" y="37"/>
                  <a:pt x="47" y="40"/>
                  <a:pt x="46" y="42"/>
                </a:cubicBezTo>
                <a:lnTo>
                  <a:pt x="35" y="42"/>
                </a:lnTo>
                <a:close/>
                <a:moveTo>
                  <a:pt x="52" y="30"/>
                </a:moveTo>
                <a:cubicBezTo>
                  <a:pt x="52" y="27"/>
                  <a:pt x="51" y="24"/>
                  <a:pt x="51" y="21"/>
                </a:cubicBezTo>
                <a:cubicBezTo>
                  <a:pt x="58" y="21"/>
                  <a:pt x="58" y="21"/>
                  <a:pt x="58" y="21"/>
                </a:cubicBezTo>
                <a:cubicBezTo>
                  <a:pt x="59" y="24"/>
                  <a:pt x="60" y="27"/>
                  <a:pt x="60" y="30"/>
                </a:cubicBezTo>
                <a:lnTo>
                  <a:pt x="52" y="30"/>
                </a:lnTo>
                <a:close/>
                <a:moveTo>
                  <a:pt x="56" y="17"/>
                </a:moveTo>
                <a:cubicBezTo>
                  <a:pt x="50" y="17"/>
                  <a:pt x="50" y="17"/>
                  <a:pt x="50" y="17"/>
                </a:cubicBezTo>
                <a:cubicBezTo>
                  <a:pt x="48" y="13"/>
                  <a:pt x="47" y="9"/>
                  <a:pt x="44" y="7"/>
                </a:cubicBezTo>
                <a:cubicBezTo>
                  <a:pt x="47" y="8"/>
                  <a:pt x="50" y="10"/>
                  <a:pt x="52" y="12"/>
                </a:cubicBezTo>
                <a:cubicBezTo>
                  <a:pt x="54" y="14"/>
                  <a:pt x="55" y="15"/>
                  <a:pt x="56" y="17"/>
                </a:cubicBezTo>
                <a:close/>
                <a:moveTo>
                  <a:pt x="13" y="12"/>
                </a:moveTo>
                <a:cubicBezTo>
                  <a:pt x="15" y="10"/>
                  <a:pt x="18" y="8"/>
                  <a:pt x="20" y="7"/>
                </a:cubicBezTo>
                <a:cubicBezTo>
                  <a:pt x="18" y="9"/>
                  <a:pt x="17" y="13"/>
                  <a:pt x="15" y="17"/>
                </a:cubicBezTo>
                <a:cubicBezTo>
                  <a:pt x="9" y="17"/>
                  <a:pt x="9" y="17"/>
                  <a:pt x="9" y="17"/>
                </a:cubicBezTo>
                <a:cubicBezTo>
                  <a:pt x="10" y="15"/>
                  <a:pt x="11" y="14"/>
                  <a:pt x="13" y="12"/>
                </a:cubicBezTo>
                <a:close/>
                <a:moveTo>
                  <a:pt x="9" y="47"/>
                </a:moveTo>
                <a:cubicBezTo>
                  <a:pt x="15" y="47"/>
                  <a:pt x="15" y="47"/>
                  <a:pt x="15" y="47"/>
                </a:cubicBezTo>
                <a:cubicBezTo>
                  <a:pt x="17" y="51"/>
                  <a:pt x="18" y="54"/>
                  <a:pt x="20" y="57"/>
                </a:cubicBezTo>
                <a:cubicBezTo>
                  <a:pt x="18" y="55"/>
                  <a:pt x="15" y="54"/>
                  <a:pt x="13" y="51"/>
                </a:cubicBezTo>
                <a:cubicBezTo>
                  <a:pt x="11" y="50"/>
                  <a:pt x="10" y="48"/>
                  <a:pt x="9" y="47"/>
                </a:cubicBezTo>
                <a:close/>
                <a:moveTo>
                  <a:pt x="52" y="51"/>
                </a:moveTo>
                <a:cubicBezTo>
                  <a:pt x="50" y="54"/>
                  <a:pt x="47" y="55"/>
                  <a:pt x="44" y="57"/>
                </a:cubicBezTo>
                <a:cubicBezTo>
                  <a:pt x="47" y="54"/>
                  <a:pt x="48" y="51"/>
                  <a:pt x="50" y="47"/>
                </a:cubicBezTo>
                <a:cubicBezTo>
                  <a:pt x="56" y="47"/>
                  <a:pt x="56" y="47"/>
                  <a:pt x="56" y="47"/>
                </a:cubicBezTo>
                <a:cubicBezTo>
                  <a:pt x="55" y="48"/>
                  <a:pt x="54" y="50"/>
                  <a:pt x="52" y="51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138"/>
          <p:cNvSpPr/>
          <p:nvPr/>
        </p:nvSpPr>
        <p:spPr>
          <a:xfrm>
            <a:off x="1587960" y="4742280"/>
            <a:ext cx="151200" cy="154440"/>
          </a:xfrm>
          <a:custGeom>
            <a:avLst/>
            <a:gdLst/>
            <a:ahLst/>
            <a:cxnLst/>
            <a:rect l="l" t="t" r="r" b="b"/>
            <a:pathLst>
              <a:path w="60" h="61">
                <a:moveTo>
                  <a:pt x="30" y="0"/>
                </a:moveTo>
                <a:cubicBezTo>
                  <a:pt x="13" y="0"/>
                  <a:pt x="0" y="14"/>
                  <a:pt x="0" y="31"/>
                </a:cubicBezTo>
                <a:cubicBezTo>
                  <a:pt x="0" y="47"/>
                  <a:pt x="13" y="61"/>
                  <a:pt x="30" y="61"/>
                </a:cubicBezTo>
                <a:cubicBezTo>
                  <a:pt x="47" y="61"/>
                  <a:pt x="60" y="47"/>
                  <a:pt x="60" y="31"/>
                </a:cubicBezTo>
                <a:cubicBezTo>
                  <a:pt x="60" y="14"/>
                  <a:pt x="47" y="0"/>
                  <a:pt x="30" y="0"/>
                </a:cubicBezTo>
                <a:close/>
                <a:moveTo>
                  <a:pt x="30" y="55"/>
                </a:moveTo>
                <a:cubicBezTo>
                  <a:pt x="16" y="55"/>
                  <a:pt x="5" y="44"/>
                  <a:pt x="5" y="31"/>
                </a:cubicBezTo>
                <a:cubicBezTo>
                  <a:pt x="5" y="17"/>
                  <a:pt x="16" y="6"/>
                  <a:pt x="30" y="6"/>
                </a:cubicBezTo>
                <a:cubicBezTo>
                  <a:pt x="44" y="6"/>
                  <a:pt x="55" y="17"/>
                  <a:pt x="55" y="31"/>
                </a:cubicBezTo>
                <a:cubicBezTo>
                  <a:pt x="55" y="44"/>
                  <a:pt x="44" y="55"/>
                  <a:pt x="30" y="55"/>
                </a:cubicBezTo>
                <a:close/>
                <a:moveTo>
                  <a:pt x="26" y="15"/>
                </a:moveTo>
                <a:cubicBezTo>
                  <a:pt x="34" y="15"/>
                  <a:pt x="34" y="15"/>
                  <a:pt x="34" y="15"/>
                </a:cubicBezTo>
                <a:cubicBezTo>
                  <a:pt x="34" y="23"/>
                  <a:pt x="34" y="23"/>
                  <a:pt x="34" y="23"/>
                </a:cubicBezTo>
                <a:cubicBezTo>
                  <a:pt x="26" y="23"/>
                  <a:pt x="26" y="23"/>
                  <a:pt x="26" y="23"/>
                </a:cubicBezTo>
                <a:lnTo>
                  <a:pt x="26" y="15"/>
                </a:lnTo>
                <a:close/>
                <a:moveTo>
                  <a:pt x="38" y="46"/>
                </a:moveTo>
                <a:cubicBezTo>
                  <a:pt x="22" y="46"/>
                  <a:pt x="22" y="46"/>
                  <a:pt x="22" y="46"/>
                </a:cubicBezTo>
                <a:cubicBezTo>
                  <a:pt x="22" y="42"/>
                  <a:pt x="22" y="42"/>
                  <a:pt x="22" y="42"/>
                </a:cubicBezTo>
                <a:cubicBezTo>
                  <a:pt x="26" y="42"/>
                  <a:pt x="26" y="42"/>
                  <a:pt x="26" y="42"/>
                </a:cubicBezTo>
                <a:cubicBezTo>
                  <a:pt x="26" y="31"/>
                  <a:pt x="26" y="31"/>
                  <a:pt x="26" y="31"/>
                </a:cubicBezTo>
                <a:cubicBezTo>
                  <a:pt x="22" y="31"/>
                  <a:pt x="22" y="31"/>
                  <a:pt x="22" y="31"/>
                </a:cubicBezTo>
                <a:cubicBezTo>
                  <a:pt x="22" y="27"/>
                  <a:pt x="22" y="27"/>
                  <a:pt x="22" y="27"/>
                </a:cubicBezTo>
                <a:cubicBezTo>
                  <a:pt x="34" y="27"/>
                  <a:pt x="34" y="27"/>
                  <a:pt x="34" y="27"/>
                </a:cubicBezTo>
                <a:cubicBezTo>
                  <a:pt x="34" y="42"/>
                  <a:pt x="34" y="42"/>
                  <a:pt x="34" y="42"/>
                </a:cubicBezTo>
                <a:cubicBezTo>
                  <a:pt x="38" y="42"/>
                  <a:pt x="38" y="42"/>
                  <a:pt x="38" y="42"/>
                </a:cubicBezTo>
                <a:lnTo>
                  <a:pt x="38" y="46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2" name="CustomShape 139"/>
          <p:cNvSpPr/>
          <p:nvPr/>
        </p:nvSpPr>
        <p:spPr>
          <a:xfrm>
            <a:off x="690120" y="5081040"/>
            <a:ext cx="174600" cy="172800"/>
          </a:xfrm>
          <a:custGeom>
            <a:avLst/>
            <a:gdLst/>
            <a:ahLst/>
            <a:cxnLst/>
            <a:rect l="l" t="t" r="r" b="b"/>
            <a:pathLst>
              <a:path w="69" h="69">
                <a:moveTo>
                  <a:pt x="35" y="0"/>
                </a:moveTo>
                <a:cubicBezTo>
                  <a:pt x="16" y="0"/>
                  <a:pt x="0" y="16"/>
                  <a:pt x="0" y="35"/>
                </a:cubicBezTo>
                <a:cubicBezTo>
                  <a:pt x="0" y="54"/>
                  <a:pt x="16" y="69"/>
                  <a:pt x="35" y="69"/>
                </a:cubicBezTo>
                <a:cubicBezTo>
                  <a:pt x="54" y="69"/>
                  <a:pt x="69" y="54"/>
                  <a:pt x="69" y="35"/>
                </a:cubicBezTo>
                <a:cubicBezTo>
                  <a:pt x="69" y="16"/>
                  <a:pt x="54" y="0"/>
                  <a:pt x="35" y="0"/>
                </a:cubicBezTo>
                <a:close/>
                <a:moveTo>
                  <a:pt x="55" y="30"/>
                </a:moveTo>
                <a:cubicBezTo>
                  <a:pt x="53" y="43"/>
                  <a:pt x="40" y="54"/>
                  <a:pt x="36" y="56"/>
                </a:cubicBezTo>
                <a:cubicBezTo>
                  <a:pt x="32" y="58"/>
                  <a:pt x="29" y="55"/>
                  <a:pt x="28" y="52"/>
                </a:cubicBezTo>
                <a:cubicBezTo>
                  <a:pt x="26" y="49"/>
                  <a:pt x="22" y="33"/>
                  <a:pt x="21" y="32"/>
                </a:cubicBezTo>
                <a:cubicBezTo>
                  <a:pt x="19" y="30"/>
                  <a:pt x="16" y="33"/>
                  <a:pt x="16" y="33"/>
                </a:cubicBezTo>
                <a:cubicBezTo>
                  <a:pt x="14" y="31"/>
                  <a:pt x="14" y="31"/>
                  <a:pt x="14" y="31"/>
                </a:cubicBezTo>
                <a:cubicBezTo>
                  <a:pt x="14" y="31"/>
                  <a:pt x="21" y="23"/>
                  <a:pt x="27" y="22"/>
                </a:cubicBezTo>
                <a:cubicBezTo>
                  <a:pt x="32" y="21"/>
                  <a:pt x="32" y="30"/>
                  <a:pt x="34" y="36"/>
                </a:cubicBezTo>
                <a:cubicBezTo>
                  <a:pt x="35" y="41"/>
                  <a:pt x="36" y="44"/>
                  <a:pt x="37" y="44"/>
                </a:cubicBezTo>
                <a:cubicBezTo>
                  <a:pt x="38" y="44"/>
                  <a:pt x="40" y="41"/>
                  <a:pt x="43" y="36"/>
                </a:cubicBezTo>
                <a:cubicBezTo>
                  <a:pt x="45" y="32"/>
                  <a:pt x="42" y="28"/>
                  <a:pt x="38" y="31"/>
                </a:cubicBezTo>
                <a:cubicBezTo>
                  <a:pt x="40" y="20"/>
                  <a:pt x="57" y="17"/>
                  <a:pt x="55" y="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CustomShape 140"/>
          <p:cNvSpPr/>
          <p:nvPr/>
        </p:nvSpPr>
        <p:spPr>
          <a:xfrm>
            <a:off x="3161520" y="5486400"/>
            <a:ext cx="301680" cy="267840"/>
          </a:xfrm>
          <a:custGeom>
            <a:avLst/>
            <a:gdLst/>
            <a:ahLst/>
            <a:cxnLst/>
            <a:rect l="l" t="t" r="r" b="b"/>
            <a:pathLst>
              <a:path w="119" h="106">
                <a:moveTo>
                  <a:pt x="50" y="0"/>
                </a:moveTo>
                <a:cubicBezTo>
                  <a:pt x="50" y="0"/>
                  <a:pt x="50" y="0"/>
                  <a:pt x="50" y="0"/>
                </a:cubicBezTo>
                <a:cubicBezTo>
                  <a:pt x="77" y="0"/>
                  <a:pt x="99" y="18"/>
                  <a:pt x="99" y="40"/>
                </a:cubicBezTo>
                <a:cubicBezTo>
                  <a:pt x="99" y="63"/>
                  <a:pt x="77" y="81"/>
                  <a:pt x="50" y="81"/>
                </a:cubicBezTo>
                <a:cubicBezTo>
                  <a:pt x="47" y="81"/>
                  <a:pt x="44" y="80"/>
                  <a:pt x="42" y="80"/>
                </a:cubicBezTo>
                <a:cubicBezTo>
                  <a:pt x="31" y="91"/>
                  <a:pt x="19" y="93"/>
                  <a:pt x="7" y="93"/>
                </a:cubicBezTo>
                <a:cubicBezTo>
                  <a:pt x="7" y="90"/>
                  <a:pt x="7" y="90"/>
                  <a:pt x="7" y="90"/>
                </a:cubicBezTo>
                <a:cubicBezTo>
                  <a:pt x="13" y="87"/>
                  <a:pt x="19" y="81"/>
                  <a:pt x="19" y="74"/>
                </a:cubicBezTo>
                <a:cubicBezTo>
                  <a:pt x="19" y="73"/>
                  <a:pt x="19" y="72"/>
                  <a:pt x="18" y="72"/>
                </a:cubicBezTo>
                <a:cubicBezTo>
                  <a:pt x="7" y="64"/>
                  <a:pt x="0" y="53"/>
                  <a:pt x="0" y="40"/>
                </a:cubicBezTo>
                <a:cubicBezTo>
                  <a:pt x="0" y="18"/>
                  <a:pt x="22" y="0"/>
                  <a:pt x="50" y="0"/>
                </a:cubicBezTo>
                <a:close/>
                <a:moveTo>
                  <a:pt x="103" y="90"/>
                </a:moveTo>
                <a:cubicBezTo>
                  <a:pt x="103" y="96"/>
                  <a:pt x="107" y="101"/>
                  <a:pt x="113" y="104"/>
                </a:cubicBezTo>
                <a:cubicBezTo>
                  <a:pt x="113" y="106"/>
                  <a:pt x="113" y="106"/>
                  <a:pt x="113" y="106"/>
                </a:cubicBezTo>
                <a:cubicBezTo>
                  <a:pt x="102" y="106"/>
                  <a:pt x="92" y="104"/>
                  <a:pt x="83" y="95"/>
                </a:cubicBezTo>
                <a:cubicBezTo>
                  <a:pt x="81" y="95"/>
                  <a:pt x="79" y="96"/>
                  <a:pt x="76" y="96"/>
                </a:cubicBezTo>
                <a:cubicBezTo>
                  <a:pt x="66" y="96"/>
                  <a:pt x="57" y="93"/>
                  <a:pt x="50" y="88"/>
                </a:cubicBezTo>
                <a:cubicBezTo>
                  <a:pt x="65" y="88"/>
                  <a:pt x="79" y="84"/>
                  <a:pt x="90" y="75"/>
                </a:cubicBezTo>
                <a:cubicBezTo>
                  <a:pt x="95" y="71"/>
                  <a:pt x="100" y="65"/>
                  <a:pt x="103" y="60"/>
                </a:cubicBezTo>
                <a:cubicBezTo>
                  <a:pt x="106" y="54"/>
                  <a:pt x="107" y="47"/>
                  <a:pt x="107" y="40"/>
                </a:cubicBezTo>
                <a:cubicBezTo>
                  <a:pt x="107" y="39"/>
                  <a:pt x="107" y="38"/>
                  <a:pt x="107" y="37"/>
                </a:cubicBezTo>
                <a:cubicBezTo>
                  <a:pt x="115" y="43"/>
                  <a:pt x="119" y="52"/>
                  <a:pt x="119" y="61"/>
                </a:cubicBezTo>
                <a:cubicBezTo>
                  <a:pt x="119" y="72"/>
                  <a:pt x="113" y="82"/>
                  <a:pt x="103" y="88"/>
                </a:cubicBezTo>
                <a:cubicBezTo>
                  <a:pt x="103" y="89"/>
                  <a:pt x="103" y="89"/>
                  <a:pt x="103" y="9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CustomShape 141"/>
          <p:cNvSpPr/>
          <p:nvPr/>
        </p:nvSpPr>
        <p:spPr>
          <a:xfrm>
            <a:off x="2984400" y="5095080"/>
            <a:ext cx="176040" cy="177480"/>
          </a:xfrm>
          <a:custGeom>
            <a:avLst/>
            <a:gdLst/>
            <a:ahLst/>
            <a:cxnLst/>
            <a:rect l="l" t="t" r="r" b="b"/>
            <a:pathLst>
              <a:path w="70" h="70">
                <a:moveTo>
                  <a:pt x="35" y="0"/>
                </a:moveTo>
                <a:cubicBezTo>
                  <a:pt x="16" y="0"/>
                  <a:pt x="0" y="16"/>
                  <a:pt x="0" y="35"/>
                </a:cubicBezTo>
                <a:cubicBezTo>
                  <a:pt x="0" y="54"/>
                  <a:pt x="16" y="70"/>
                  <a:pt x="35" y="70"/>
                </a:cubicBezTo>
                <a:cubicBezTo>
                  <a:pt x="54" y="70"/>
                  <a:pt x="70" y="54"/>
                  <a:pt x="70" y="35"/>
                </a:cubicBezTo>
                <a:cubicBezTo>
                  <a:pt x="70" y="16"/>
                  <a:pt x="54" y="0"/>
                  <a:pt x="35" y="0"/>
                </a:cubicBezTo>
                <a:close/>
                <a:moveTo>
                  <a:pt x="29" y="57"/>
                </a:moveTo>
                <a:cubicBezTo>
                  <a:pt x="14" y="38"/>
                  <a:pt x="14" y="38"/>
                  <a:pt x="14" y="38"/>
                </a:cubicBezTo>
                <a:cubicBezTo>
                  <a:pt x="21" y="31"/>
                  <a:pt x="21" y="31"/>
                  <a:pt x="21" y="31"/>
                </a:cubicBezTo>
                <a:cubicBezTo>
                  <a:pt x="29" y="41"/>
                  <a:pt x="29" y="41"/>
                  <a:pt x="29" y="41"/>
                </a:cubicBezTo>
                <a:cubicBezTo>
                  <a:pt x="54" y="21"/>
                  <a:pt x="54" y="21"/>
                  <a:pt x="54" y="21"/>
                </a:cubicBezTo>
                <a:cubicBezTo>
                  <a:pt x="57" y="24"/>
                  <a:pt x="57" y="24"/>
                  <a:pt x="57" y="24"/>
                </a:cubicBezTo>
                <a:lnTo>
                  <a:pt x="29" y="5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CustomShape 142"/>
          <p:cNvSpPr/>
          <p:nvPr/>
        </p:nvSpPr>
        <p:spPr>
          <a:xfrm>
            <a:off x="2124000" y="5390280"/>
            <a:ext cx="217800" cy="247320"/>
          </a:xfrm>
          <a:custGeom>
            <a:avLst/>
            <a:gdLst/>
            <a:ahLst/>
            <a:cxnLst/>
            <a:rect l="l" t="t" r="r" b="b"/>
            <a:pathLst>
              <a:path w="86" h="98">
                <a:moveTo>
                  <a:pt x="55" y="14"/>
                </a:moveTo>
                <a:cubicBezTo>
                  <a:pt x="55" y="27"/>
                  <a:pt x="55" y="27"/>
                  <a:pt x="55" y="27"/>
                </a:cubicBezTo>
                <a:cubicBezTo>
                  <a:pt x="59" y="28"/>
                  <a:pt x="62" y="31"/>
                  <a:pt x="65" y="33"/>
                </a:cubicBezTo>
                <a:cubicBezTo>
                  <a:pt x="71" y="39"/>
                  <a:pt x="74" y="47"/>
                  <a:pt x="74" y="55"/>
                </a:cubicBezTo>
                <a:cubicBezTo>
                  <a:pt x="74" y="63"/>
                  <a:pt x="71" y="71"/>
                  <a:pt x="65" y="77"/>
                </a:cubicBezTo>
                <a:cubicBezTo>
                  <a:pt x="59" y="82"/>
                  <a:pt x="51" y="85"/>
                  <a:pt x="43" y="85"/>
                </a:cubicBezTo>
                <a:cubicBezTo>
                  <a:pt x="35" y="85"/>
                  <a:pt x="27" y="82"/>
                  <a:pt x="22" y="77"/>
                </a:cubicBezTo>
                <a:cubicBezTo>
                  <a:pt x="16" y="71"/>
                  <a:pt x="13" y="63"/>
                  <a:pt x="13" y="55"/>
                </a:cubicBezTo>
                <a:cubicBezTo>
                  <a:pt x="13" y="47"/>
                  <a:pt x="16" y="39"/>
                  <a:pt x="22" y="33"/>
                </a:cubicBezTo>
                <a:cubicBezTo>
                  <a:pt x="24" y="31"/>
                  <a:pt x="27" y="28"/>
                  <a:pt x="31" y="27"/>
                </a:cubicBezTo>
                <a:cubicBezTo>
                  <a:pt x="31" y="14"/>
                  <a:pt x="31" y="14"/>
                  <a:pt x="31" y="14"/>
                </a:cubicBezTo>
                <a:cubicBezTo>
                  <a:pt x="13" y="19"/>
                  <a:pt x="0" y="36"/>
                  <a:pt x="0" y="55"/>
                </a:cubicBezTo>
                <a:cubicBezTo>
                  <a:pt x="0" y="79"/>
                  <a:pt x="20" y="98"/>
                  <a:pt x="43" y="98"/>
                </a:cubicBezTo>
                <a:cubicBezTo>
                  <a:pt x="67" y="98"/>
                  <a:pt x="86" y="79"/>
                  <a:pt x="86" y="55"/>
                </a:cubicBezTo>
                <a:cubicBezTo>
                  <a:pt x="86" y="36"/>
                  <a:pt x="73" y="19"/>
                  <a:pt x="55" y="14"/>
                </a:cubicBezTo>
                <a:close/>
                <a:moveTo>
                  <a:pt x="37" y="0"/>
                </a:moveTo>
                <a:cubicBezTo>
                  <a:pt x="49" y="0"/>
                  <a:pt x="49" y="0"/>
                  <a:pt x="49" y="0"/>
                </a:cubicBezTo>
                <a:cubicBezTo>
                  <a:pt x="49" y="49"/>
                  <a:pt x="49" y="49"/>
                  <a:pt x="49" y="49"/>
                </a:cubicBezTo>
                <a:cubicBezTo>
                  <a:pt x="37" y="49"/>
                  <a:pt x="37" y="49"/>
                  <a:pt x="37" y="49"/>
                </a:cubicBezTo>
                <a:lnTo>
                  <a:pt x="37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CustomShape 143"/>
          <p:cNvSpPr/>
          <p:nvPr/>
        </p:nvSpPr>
        <p:spPr>
          <a:xfrm>
            <a:off x="1851840" y="5646600"/>
            <a:ext cx="294120" cy="245880"/>
          </a:xfrm>
          <a:custGeom>
            <a:avLst/>
            <a:gdLst/>
            <a:ahLst/>
            <a:cxnLst/>
            <a:rect l="l" t="t" r="r" b="b"/>
            <a:pathLst>
              <a:path w="116" h="97">
                <a:moveTo>
                  <a:pt x="57" y="1"/>
                </a:moveTo>
                <a:cubicBezTo>
                  <a:pt x="53" y="0"/>
                  <a:pt x="48" y="3"/>
                  <a:pt x="48" y="8"/>
                </a:cubicBezTo>
                <a:cubicBezTo>
                  <a:pt x="47" y="13"/>
                  <a:pt x="50" y="17"/>
                  <a:pt x="55" y="18"/>
                </a:cubicBezTo>
                <a:cubicBezTo>
                  <a:pt x="85" y="22"/>
                  <a:pt x="85" y="22"/>
                  <a:pt x="85" y="22"/>
                </a:cubicBezTo>
                <a:cubicBezTo>
                  <a:pt x="5" y="81"/>
                  <a:pt x="5" y="81"/>
                  <a:pt x="5" y="81"/>
                </a:cubicBezTo>
                <a:cubicBezTo>
                  <a:pt x="1" y="84"/>
                  <a:pt x="0" y="89"/>
                  <a:pt x="3" y="93"/>
                </a:cubicBezTo>
                <a:cubicBezTo>
                  <a:pt x="4" y="95"/>
                  <a:pt x="6" y="96"/>
                  <a:pt x="8" y="96"/>
                </a:cubicBezTo>
                <a:cubicBezTo>
                  <a:pt x="10" y="97"/>
                  <a:pt x="13" y="96"/>
                  <a:pt x="15" y="95"/>
                </a:cubicBezTo>
                <a:cubicBezTo>
                  <a:pt x="95" y="36"/>
                  <a:pt x="95" y="36"/>
                  <a:pt x="95" y="36"/>
                </a:cubicBezTo>
                <a:cubicBezTo>
                  <a:pt x="90" y="66"/>
                  <a:pt x="90" y="66"/>
                  <a:pt x="90" y="66"/>
                </a:cubicBezTo>
                <a:cubicBezTo>
                  <a:pt x="90" y="71"/>
                  <a:pt x="93" y="75"/>
                  <a:pt x="97" y="76"/>
                </a:cubicBezTo>
                <a:cubicBezTo>
                  <a:pt x="102" y="76"/>
                  <a:pt x="106" y="73"/>
                  <a:pt x="107" y="69"/>
                </a:cubicBezTo>
                <a:cubicBezTo>
                  <a:pt x="116" y="10"/>
                  <a:pt x="116" y="10"/>
                  <a:pt x="116" y="10"/>
                </a:cubicBezTo>
                <a:lnTo>
                  <a:pt x="57" y="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CustomShape 144"/>
          <p:cNvSpPr/>
          <p:nvPr/>
        </p:nvSpPr>
        <p:spPr>
          <a:xfrm>
            <a:off x="2510640" y="5283000"/>
            <a:ext cx="252000" cy="270720"/>
          </a:xfrm>
          <a:custGeom>
            <a:avLst/>
            <a:gdLst/>
            <a:ahLst/>
            <a:cxnLst/>
            <a:rect l="l" t="t" r="r" b="b"/>
            <a:pathLst>
              <a:path w="100" h="107">
                <a:moveTo>
                  <a:pt x="90" y="0"/>
                </a:move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5"/>
                  <a:pt x="0" y="10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102"/>
                  <a:pt x="4" y="107"/>
                  <a:pt x="10" y="107"/>
                </a:cubicBezTo>
                <a:cubicBezTo>
                  <a:pt x="90" y="107"/>
                  <a:pt x="90" y="107"/>
                  <a:pt x="90" y="107"/>
                </a:cubicBezTo>
                <a:cubicBezTo>
                  <a:pt x="95" y="107"/>
                  <a:pt x="100" y="102"/>
                  <a:pt x="100" y="97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0" y="5"/>
                  <a:pt x="95" y="0"/>
                  <a:pt x="90" y="0"/>
                </a:cubicBezTo>
                <a:close/>
                <a:moveTo>
                  <a:pt x="86" y="93"/>
                </a:moveTo>
                <a:cubicBezTo>
                  <a:pt x="13" y="93"/>
                  <a:pt x="13" y="93"/>
                  <a:pt x="13" y="93"/>
                </a:cubicBezTo>
                <a:cubicBezTo>
                  <a:pt x="13" y="13"/>
                  <a:pt x="13" y="13"/>
                  <a:pt x="13" y="13"/>
                </a:cubicBezTo>
                <a:cubicBezTo>
                  <a:pt x="86" y="13"/>
                  <a:pt x="86" y="13"/>
                  <a:pt x="86" y="13"/>
                </a:cubicBezTo>
                <a:lnTo>
                  <a:pt x="86" y="93"/>
                </a:lnTo>
                <a:close/>
                <a:moveTo>
                  <a:pt x="26" y="47"/>
                </a:moveTo>
                <a:cubicBezTo>
                  <a:pt x="73" y="47"/>
                  <a:pt x="73" y="47"/>
                  <a:pt x="73" y="47"/>
                </a:cubicBezTo>
                <a:cubicBezTo>
                  <a:pt x="73" y="53"/>
                  <a:pt x="73" y="53"/>
                  <a:pt x="73" y="53"/>
                </a:cubicBezTo>
                <a:cubicBezTo>
                  <a:pt x="26" y="53"/>
                  <a:pt x="26" y="53"/>
                  <a:pt x="26" y="53"/>
                </a:cubicBezTo>
                <a:lnTo>
                  <a:pt x="26" y="47"/>
                </a:lnTo>
                <a:close/>
                <a:moveTo>
                  <a:pt x="26" y="60"/>
                </a:moveTo>
                <a:cubicBezTo>
                  <a:pt x="73" y="60"/>
                  <a:pt x="73" y="60"/>
                  <a:pt x="73" y="60"/>
                </a:cubicBezTo>
                <a:cubicBezTo>
                  <a:pt x="73" y="67"/>
                  <a:pt x="73" y="67"/>
                  <a:pt x="73" y="67"/>
                </a:cubicBezTo>
                <a:cubicBezTo>
                  <a:pt x="26" y="67"/>
                  <a:pt x="26" y="67"/>
                  <a:pt x="26" y="67"/>
                </a:cubicBezTo>
                <a:lnTo>
                  <a:pt x="26" y="60"/>
                </a:lnTo>
                <a:close/>
                <a:moveTo>
                  <a:pt x="26" y="73"/>
                </a:moveTo>
                <a:cubicBezTo>
                  <a:pt x="73" y="73"/>
                  <a:pt x="73" y="73"/>
                  <a:pt x="73" y="73"/>
                </a:cubicBezTo>
                <a:cubicBezTo>
                  <a:pt x="73" y="80"/>
                  <a:pt x="73" y="80"/>
                  <a:pt x="73" y="80"/>
                </a:cubicBezTo>
                <a:cubicBezTo>
                  <a:pt x="26" y="80"/>
                  <a:pt x="26" y="80"/>
                  <a:pt x="26" y="80"/>
                </a:cubicBezTo>
                <a:lnTo>
                  <a:pt x="26" y="73"/>
                </a:lnTo>
                <a:close/>
                <a:moveTo>
                  <a:pt x="26" y="33"/>
                </a:moveTo>
                <a:cubicBezTo>
                  <a:pt x="73" y="33"/>
                  <a:pt x="73" y="33"/>
                  <a:pt x="73" y="33"/>
                </a:cubicBezTo>
                <a:cubicBezTo>
                  <a:pt x="73" y="40"/>
                  <a:pt x="73" y="40"/>
                  <a:pt x="73" y="40"/>
                </a:cubicBezTo>
                <a:cubicBezTo>
                  <a:pt x="26" y="40"/>
                  <a:pt x="26" y="40"/>
                  <a:pt x="26" y="40"/>
                </a:cubicBezTo>
                <a:lnTo>
                  <a:pt x="26" y="33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8" name="CustomShape 145"/>
          <p:cNvSpPr/>
          <p:nvPr/>
        </p:nvSpPr>
        <p:spPr>
          <a:xfrm>
            <a:off x="2829240" y="5317200"/>
            <a:ext cx="289440" cy="288000"/>
          </a:xfrm>
          <a:custGeom>
            <a:avLst/>
            <a:gdLst/>
            <a:ahLst/>
            <a:cxnLst/>
            <a:rect l="l" t="t" r="r" b="b"/>
            <a:pathLst>
              <a:path w="114" h="114">
                <a:moveTo>
                  <a:pt x="86" y="72"/>
                </a:moveTo>
                <a:cubicBezTo>
                  <a:pt x="66" y="52"/>
                  <a:pt x="66" y="52"/>
                  <a:pt x="66" y="52"/>
                </a:cubicBezTo>
                <a:cubicBezTo>
                  <a:pt x="114" y="16"/>
                  <a:pt x="114" y="16"/>
                  <a:pt x="114" y="16"/>
                </a:cubicBezTo>
                <a:cubicBezTo>
                  <a:pt x="100" y="2"/>
                  <a:pt x="100" y="2"/>
                  <a:pt x="100" y="2"/>
                </a:cubicBezTo>
                <a:cubicBezTo>
                  <a:pt x="40" y="26"/>
                  <a:pt x="40" y="26"/>
                  <a:pt x="40" y="26"/>
                </a:cubicBezTo>
                <a:cubicBezTo>
                  <a:pt x="21" y="7"/>
                  <a:pt x="21" y="7"/>
                  <a:pt x="21" y="7"/>
                </a:cubicBezTo>
                <a:cubicBezTo>
                  <a:pt x="16" y="2"/>
                  <a:pt x="8" y="0"/>
                  <a:pt x="4" y="4"/>
                </a:cubicBezTo>
                <a:cubicBezTo>
                  <a:pt x="0" y="8"/>
                  <a:pt x="2" y="16"/>
                  <a:pt x="7" y="21"/>
                </a:cubicBezTo>
                <a:cubicBezTo>
                  <a:pt x="26" y="40"/>
                  <a:pt x="26" y="40"/>
                  <a:pt x="26" y="40"/>
                </a:cubicBezTo>
                <a:cubicBezTo>
                  <a:pt x="2" y="100"/>
                  <a:pt x="2" y="100"/>
                  <a:pt x="2" y="100"/>
                </a:cubicBezTo>
                <a:cubicBezTo>
                  <a:pt x="16" y="114"/>
                  <a:pt x="16" y="114"/>
                  <a:pt x="16" y="114"/>
                </a:cubicBezTo>
                <a:cubicBezTo>
                  <a:pt x="52" y="66"/>
                  <a:pt x="52" y="66"/>
                  <a:pt x="52" y="66"/>
                </a:cubicBezTo>
                <a:cubicBezTo>
                  <a:pt x="72" y="86"/>
                  <a:pt x="72" y="86"/>
                  <a:pt x="72" y="86"/>
                </a:cubicBezTo>
                <a:cubicBezTo>
                  <a:pt x="72" y="114"/>
                  <a:pt x="72" y="114"/>
                  <a:pt x="72" y="114"/>
                </a:cubicBezTo>
                <a:cubicBezTo>
                  <a:pt x="86" y="114"/>
                  <a:pt x="86" y="114"/>
                  <a:pt x="86" y="114"/>
                </a:cubicBezTo>
                <a:cubicBezTo>
                  <a:pt x="93" y="93"/>
                  <a:pt x="93" y="93"/>
                  <a:pt x="93" y="93"/>
                </a:cubicBezTo>
                <a:cubicBezTo>
                  <a:pt x="114" y="86"/>
                  <a:pt x="114" y="86"/>
                  <a:pt x="114" y="86"/>
                </a:cubicBezTo>
                <a:cubicBezTo>
                  <a:pt x="114" y="72"/>
                  <a:pt x="114" y="72"/>
                  <a:pt x="114" y="72"/>
                </a:cubicBezTo>
                <a:cubicBezTo>
                  <a:pt x="86" y="72"/>
                  <a:pt x="86" y="72"/>
                  <a:pt x="86" y="7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146"/>
          <p:cNvSpPr/>
          <p:nvPr/>
        </p:nvSpPr>
        <p:spPr>
          <a:xfrm>
            <a:off x="2847960" y="5674320"/>
            <a:ext cx="272160" cy="222480"/>
          </a:xfrm>
          <a:custGeom>
            <a:avLst/>
            <a:gdLst/>
            <a:ahLst/>
            <a:cxnLst/>
            <a:rect l="l" t="t" r="r" b="b"/>
            <a:pathLst>
              <a:path w="108" h="88">
                <a:moveTo>
                  <a:pt x="108" y="11"/>
                </a:moveTo>
                <a:cubicBezTo>
                  <a:pt x="104" y="12"/>
                  <a:pt x="100" y="13"/>
                  <a:pt x="96" y="14"/>
                </a:cubicBezTo>
                <a:cubicBezTo>
                  <a:pt x="100" y="11"/>
                  <a:pt x="104" y="7"/>
                  <a:pt x="105" y="2"/>
                </a:cubicBezTo>
                <a:cubicBezTo>
                  <a:pt x="101" y="4"/>
                  <a:pt x="96" y="6"/>
                  <a:pt x="91" y="7"/>
                </a:cubicBezTo>
                <a:cubicBezTo>
                  <a:pt x="87" y="3"/>
                  <a:pt x="81" y="0"/>
                  <a:pt x="75" y="0"/>
                </a:cubicBezTo>
                <a:cubicBezTo>
                  <a:pt x="63" y="0"/>
                  <a:pt x="53" y="10"/>
                  <a:pt x="53" y="22"/>
                </a:cubicBezTo>
                <a:cubicBezTo>
                  <a:pt x="53" y="24"/>
                  <a:pt x="53" y="26"/>
                  <a:pt x="54" y="27"/>
                </a:cubicBezTo>
                <a:cubicBezTo>
                  <a:pt x="35" y="26"/>
                  <a:pt x="19" y="18"/>
                  <a:pt x="8" y="4"/>
                </a:cubicBezTo>
                <a:cubicBezTo>
                  <a:pt x="6" y="7"/>
                  <a:pt x="5" y="11"/>
                  <a:pt x="5" y="15"/>
                </a:cubicBezTo>
                <a:cubicBezTo>
                  <a:pt x="5" y="23"/>
                  <a:pt x="9" y="30"/>
                  <a:pt x="15" y="34"/>
                </a:cubicBezTo>
                <a:cubicBezTo>
                  <a:pt x="11" y="34"/>
                  <a:pt x="8" y="33"/>
                  <a:pt x="5" y="31"/>
                </a:cubicBezTo>
                <a:cubicBezTo>
                  <a:pt x="5" y="31"/>
                  <a:pt x="5" y="31"/>
                  <a:pt x="5" y="31"/>
                </a:cubicBezTo>
                <a:cubicBezTo>
                  <a:pt x="5" y="42"/>
                  <a:pt x="12" y="51"/>
                  <a:pt x="23" y="53"/>
                </a:cubicBezTo>
                <a:cubicBezTo>
                  <a:pt x="21" y="53"/>
                  <a:pt x="19" y="54"/>
                  <a:pt x="17" y="54"/>
                </a:cubicBezTo>
                <a:cubicBezTo>
                  <a:pt x="15" y="54"/>
                  <a:pt x="14" y="54"/>
                  <a:pt x="13" y="53"/>
                </a:cubicBezTo>
                <a:cubicBezTo>
                  <a:pt x="15" y="62"/>
                  <a:pt x="23" y="69"/>
                  <a:pt x="33" y="69"/>
                </a:cubicBezTo>
                <a:cubicBezTo>
                  <a:pt x="26" y="75"/>
                  <a:pt x="16" y="78"/>
                  <a:pt x="6" y="78"/>
                </a:cubicBezTo>
                <a:cubicBezTo>
                  <a:pt x="4" y="78"/>
                  <a:pt x="2" y="78"/>
                  <a:pt x="0" y="78"/>
                </a:cubicBezTo>
                <a:cubicBezTo>
                  <a:pt x="10" y="84"/>
                  <a:pt x="22" y="88"/>
                  <a:pt x="34" y="88"/>
                </a:cubicBezTo>
                <a:cubicBezTo>
                  <a:pt x="75" y="88"/>
                  <a:pt x="97" y="54"/>
                  <a:pt x="97" y="25"/>
                </a:cubicBezTo>
                <a:cubicBezTo>
                  <a:pt x="97" y="24"/>
                  <a:pt x="97" y="23"/>
                  <a:pt x="97" y="22"/>
                </a:cubicBezTo>
                <a:cubicBezTo>
                  <a:pt x="102" y="19"/>
                  <a:pt x="105" y="15"/>
                  <a:pt x="108" y="11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0" name="CustomShape 147"/>
          <p:cNvSpPr/>
          <p:nvPr/>
        </p:nvSpPr>
        <p:spPr>
          <a:xfrm>
            <a:off x="3253320" y="5814360"/>
            <a:ext cx="191520" cy="199440"/>
          </a:xfrm>
          <a:custGeom>
            <a:avLst/>
            <a:gdLst/>
            <a:ahLst/>
            <a:cxnLst/>
            <a:rect l="l" t="t" r="r" b="b"/>
            <a:pathLst>
              <a:path w="124" h="129">
                <a:moveTo>
                  <a:pt x="66" y="0"/>
                </a:moveTo>
                <a:lnTo>
                  <a:pt x="66" y="59"/>
                </a:lnTo>
                <a:lnTo>
                  <a:pt x="124" y="0"/>
                </a:lnTo>
                <a:lnTo>
                  <a:pt x="124" y="129"/>
                </a:lnTo>
                <a:lnTo>
                  <a:pt x="66" y="70"/>
                </a:lnTo>
                <a:lnTo>
                  <a:pt x="66" y="129"/>
                </a:lnTo>
                <a:lnTo>
                  <a:pt x="0" y="64"/>
                </a:lnTo>
                <a:lnTo>
                  <a:pt x="66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1" name="CustomShape 148"/>
          <p:cNvSpPr/>
          <p:nvPr/>
        </p:nvSpPr>
        <p:spPr>
          <a:xfrm>
            <a:off x="2905200" y="5854680"/>
            <a:ext cx="289440" cy="288000"/>
          </a:xfrm>
          <a:custGeom>
            <a:avLst/>
            <a:gdLst/>
            <a:ahLst/>
            <a:cxnLst/>
            <a:rect l="l" t="t" r="r" b="b"/>
            <a:pathLst>
              <a:path w="114" h="114">
                <a:moveTo>
                  <a:pt x="0" y="83"/>
                </a:moveTo>
                <a:cubicBezTo>
                  <a:pt x="10" y="93"/>
                  <a:pt x="10" y="93"/>
                  <a:pt x="10" y="93"/>
                </a:cubicBezTo>
                <a:cubicBezTo>
                  <a:pt x="30" y="73"/>
                  <a:pt x="30" y="73"/>
                  <a:pt x="30" y="73"/>
                </a:cubicBezTo>
                <a:cubicBezTo>
                  <a:pt x="41" y="84"/>
                  <a:pt x="41" y="84"/>
                  <a:pt x="41" y="84"/>
                </a:cubicBezTo>
                <a:cubicBezTo>
                  <a:pt x="21" y="104"/>
                  <a:pt x="21" y="104"/>
                  <a:pt x="21" y="104"/>
                </a:cubicBezTo>
                <a:cubicBezTo>
                  <a:pt x="31" y="114"/>
                  <a:pt x="31" y="114"/>
                  <a:pt x="31" y="114"/>
                </a:cubicBezTo>
                <a:cubicBezTo>
                  <a:pt x="51" y="94"/>
                  <a:pt x="51" y="94"/>
                  <a:pt x="51" y="94"/>
                </a:cubicBezTo>
                <a:cubicBezTo>
                  <a:pt x="64" y="107"/>
                  <a:pt x="64" y="107"/>
                  <a:pt x="64" y="107"/>
                </a:cubicBezTo>
                <a:cubicBezTo>
                  <a:pt x="74" y="97"/>
                  <a:pt x="74" y="97"/>
                  <a:pt x="74" y="97"/>
                </a:cubicBezTo>
                <a:cubicBezTo>
                  <a:pt x="17" y="40"/>
                  <a:pt x="17" y="40"/>
                  <a:pt x="17" y="40"/>
                </a:cubicBezTo>
                <a:cubicBezTo>
                  <a:pt x="7" y="50"/>
                  <a:pt x="7" y="50"/>
                  <a:pt x="7" y="50"/>
                </a:cubicBezTo>
                <a:cubicBezTo>
                  <a:pt x="20" y="63"/>
                  <a:pt x="20" y="63"/>
                  <a:pt x="20" y="63"/>
                </a:cubicBezTo>
                <a:lnTo>
                  <a:pt x="0" y="83"/>
                </a:lnTo>
                <a:close/>
                <a:moveTo>
                  <a:pt x="84" y="30"/>
                </a:moveTo>
                <a:cubicBezTo>
                  <a:pt x="65" y="12"/>
                  <a:pt x="41" y="26"/>
                  <a:pt x="26" y="39"/>
                </a:cubicBezTo>
                <a:cubicBezTo>
                  <a:pt x="75" y="88"/>
                  <a:pt x="75" y="88"/>
                  <a:pt x="75" y="88"/>
                </a:cubicBezTo>
                <a:cubicBezTo>
                  <a:pt x="88" y="73"/>
                  <a:pt x="102" y="49"/>
                  <a:pt x="84" y="30"/>
                </a:cubicBezTo>
                <a:close/>
                <a:moveTo>
                  <a:pt x="93" y="35"/>
                </a:moveTo>
                <a:cubicBezTo>
                  <a:pt x="79" y="21"/>
                  <a:pt x="79" y="21"/>
                  <a:pt x="79" y="21"/>
                </a:cubicBezTo>
                <a:cubicBezTo>
                  <a:pt x="100" y="0"/>
                  <a:pt x="100" y="0"/>
                  <a:pt x="100" y="0"/>
                </a:cubicBezTo>
                <a:cubicBezTo>
                  <a:pt x="114" y="14"/>
                  <a:pt x="114" y="14"/>
                  <a:pt x="114" y="14"/>
                </a:cubicBezTo>
                <a:lnTo>
                  <a:pt x="93" y="35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2" name="CustomShape 149"/>
          <p:cNvSpPr/>
          <p:nvPr/>
        </p:nvSpPr>
        <p:spPr>
          <a:xfrm>
            <a:off x="2198520" y="5615280"/>
            <a:ext cx="289440" cy="283320"/>
          </a:xfrm>
          <a:custGeom>
            <a:avLst/>
            <a:gdLst/>
            <a:ahLst/>
            <a:cxnLst/>
            <a:rect l="l" t="t" r="r" b="b"/>
            <a:pathLst>
              <a:path w="115" h="112">
                <a:moveTo>
                  <a:pt x="110" y="36"/>
                </a:moveTo>
                <a:cubicBezTo>
                  <a:pt x="104" y="15"/>
                  <a:pt x="93" y="0"/>
                  <a:pt x="86" y="1"/>
                </a:cubicBezTo>
                <a:cubicBezTo>
                  <a:pt x="86" y="1"/>
                  <a:pt x="86" y="1"/>
                  <a:pt x="86" y="1"/>
                </a:cubicBezTo>
                <a:cubicBezTo>
                  <a:pt x="77" y="4"/>
                  <a:pt x="77" y="4"/>
                  <a:pt x="77" y="4"/>
                </a:cubicBezTo>
                <a:cubicBezTo>
                  <a:pt x="77" y="4"/>
                  <a:pt x="60" y="25"/>
                  <a:pt x="32" y="39"/>
                </a:cubicBezTo>
                <a:cubicBezTo>
                  <a:pt x="33" y="44"/>
                  <a:pt x="34" y="50"/>
                  <a:pt x="36" y="56"/>
                </a:cubicBezTo>
                <a:cubicBezTo>
                  <a:pt x="37" y="63"/>
                  <a:pt x="39" y="68"/>
                  <a:pt x="42" y="73"/>
                </a:cubicBezTo>
                <a:cubicBezTo>
                  <a:pt x="73" y="71"/>
                  <a:pt x="98" y="81"/>
                  <a:pt x="98" y="81"/>
                </a:cubicBezTo>
                <a:cubicBezTo>
                  <a:pt x="106" y="78"/>
                  <a:pt x="106" y="78"/>
                  <a:pt x="106" y="78"/>
                </a:cubicBezTo>
                <a:cubicBezTo>
                  <a:pt x="106" y="78"/>
                  <a:pt x="106" y="79"/>
                  <a:pt x="106" y="79"/>
                </a:cubicBezTo>
                <a:cubicBezTo>
                  <a:pt x="114" y="76"/>
                  <a:pt x="115" y="57"/>
                  <a:pt x="110" y="36"/>
                </a:cubicBezTo>
                <a:close/>
                <a:moveTo>
                  <a:pt x="102" y="73"/>
                </a:moveTo>
                <a:cubicBezTo>
                  <a:pt x="101" y="74"/>
                  <a:pt x="99" y="73"/>
                  <a:pt x="99" y="73"/>
                </a:cubicBezTo>
                <a:cubicBezTo>
                  <a:pt x="97" y="71"/>
                  <a:pt x="95" y="69"/>
                  <a:pt x="93" y="67"/>
                </a:cubicBezTo>
                <a:cubicBezTo>
                  <a:pt x="89" y="61"/>
                  <a:pt x="85" y="53"/>
                  <a:pt x="83" y="43"/>
                </a:cubicBezTo>
                <a:cubicBezTo>
                  <a:pt x="80" y="34"/>
                  <a:pt x="79" y="25"/>
                  <a:pt x="80" y="18"/>
                </a:cubicBezTo>
                <a:cubicBezTo>
                  <a:pt x="80" y="15"/>
                  <a:pt x="81" y="12"/>
                  <a:pt x="82" y="10"/>
                </a:cubicBezTo>
                <a:cubicBezTo>
                  <a:pt x="82" y="10"/>
                  <a:pt x="83" y="8"/>
                  <a:pt x="84" y="8"/>
                </a:cubicBezTo>
                <a:cubicBezTo>
                  <a:pt x="85" y="8"/>
                  <a:pt x="87" y="9"/>
                  <a:pt x="87" y="9"/>
                </a:cubicBezTo>
                <a:cubicBezTo>
                  <a:pt x="89" y="10"/>
                  <a:pt x="91" y="12"/>
                  <a:pt x="93" y="15"/>
                </a:cubicBezTo>
                <a:cubicBezTo>
                  <a:pt x="97" y="20"/>
                  <a:pt x="101" y="29"/>
                  <a:pt x="103" y="38"/>
                </a:cubicBezTo>
                <a:cubicBezTo>
                  <a:pt x="106" y="47"/>
                  <a:pt x="107" y="56"/>
                  <a:pt x="106" y="63"/>
                </a:cubicBezTo>
                <a:cubicBezTo>
                  <a:pt x="105" y="67"/>
                  <a:pt x="105" y="69"/>
                  <a:pt x="104" y="71"/>
                </a:cubicBezTo>
                <a:cubicBezTo>
                  <a:pt x="103" y="72"/>
                  <a:pt x="103" y="73"/>
                  <a:pt x="102" y="73"/>
                </a:cubicBezTo>
                <a:close/>
                <a:moveTo>
                  <a:pt x="28" y="58"/>
                </a:moveTo>
                <a:cubicBezTo>
                  <a:pt x="27" y="53"/>
                  <a:pt x="26" y="47"/>
                  <a:pt x="25" y="42"/>
                </a:cubicBezTo>
                <a:cubicBezTo>
                  <a:pt x="20" y="44"/>
                  <a:pt x="16" y="46"/>
                  <a:pt x="11" y="47"/>
                </a:cubicBezTo>
                <a:cubicBezTo>
                  <a:pt x="4" y="49"/>
                  <a:pt x="4" y="49"/>
                  <a:pt x="4" y="49"/>
                </a:cubicBezTo>
                <a:cubicBezTo>
                  <a:pt x="0" y="61"/>
                  <a:pt x="0" y="61"/>
                  <a:pt x="0" y="61"/>
                </a:cubicBezTo>
                <a:cubicBezTo>
                  <a:pt x="3" y="70"/>
                  <a:pt x="3" y="70"/>
                  <a:pt x="3" y="70"/>
                </a:cubicBezTo>
                <a:cubicBezTo>
                  <a:pt x="11" y="78"/>
                  <a:pt x="11" y="78"/>
                  <a:pt x="11" y="78"/>
                </a:cubicBezTo>
                <a:cubicBezTo>
                  <a:pt x="11" y="78"/>
                  <a:pt x="11" y="78"/>
                  <a:pt x="19" y="76"/>
                </a:cubicBezTo>
                <a:cubicBezTo>
                  <a:pt x="24" y="75"/>
                  <a:pt x="28" y="74"/>
                  <a:pt x="34" y="73"/>
                </a:cubicBezTo>
                <a:cubicBezTo>
                  <a:pt x="32" y="69"/>
                  <a:pt x="30" y="64"/>
                  <a:pt x="28" y="58"/>
                </a:cubicBezTo>
                <a:close/>
                <a:moveTo>
                  <a:pt x="47" y="77"/>
                </a:moveTo>
                <a:cubicBezTo>
                  <a:pt x="32" y="78"/>
                  <a:pt x="32" y="78"/>
                  <a:pt x="32" y="78"/>
                </a:cubicBezTo>
                <a:cubicBezTo>
                  <a:pt x="50" y="110"/>
                  <a:pt x="50" y="110"/>
                  <a:pt x="50" y="110"/>
                </a:cubicBezTo>
                <a:cubicBezTo>
                  <a:pt x="51" y="112"/>
                  <a:pt x="53" y="112"/>
                  <a:pt x="54" y="111"/>
                </a:cubicBezTo>
                <a:cubicBezTo>
                  <a:pt x="66" y="102"/>
                  <a:pt x="66" y="102"/>
                  <a:pt x="66" y="102"/>
                </a:cubicBezTo>
                <a:cubicBezTo>
                  <a:pt x="67" y="101"/>
                  <a:pt x="67" y="99"/>
                  <a:pt x="66" y="98"/>
                </a:cubicBezTo>
                <a:lnTo>
                  <a:pt x="47" y="77"/>
                </a:lnTo>
                <a:close/>
                <a:moveTo>
                  <a:pt x="96" y="53"/>
                </a:moveTo>
                <a:cubicBezTo>
                  <a:pt x="96" y="53"/>
                  <a:pt x="95" y="53"/>
                  <a:pt x="95" y="53"/>
                </a:cubicBezTo>
                <a:cubicBezTo>
                  <a:pt x="94" y="53"/>
                  <a:pt x="94" y="52"/>
                  <a:pt x="93" y="51"/>
                </a:cubicBezTo>
                <a:cubicBezTo>
                  <a:pt x="91" y="49"/>
                  <a:pt x="90" y="45"/>
                  <a:pt x="89" y="42"/>
                </a:cubicBezTo>
                <a:cubicBezTo>
                  <a:pt x="88" y="38"/>
                  <a:pt x="88" y="35"/>
                  <a:pt x="88" y="32"/>
                </a:cubicBezTo>
                <a:cubicBezTo>
                  <a:pt x="88" y="31"/>
                  <a:pt x="88" y="30"/>
                  <a:pt x="89" y="29"/>
                </a:cubicBezTo>
                <a:cubicBezTo>
                  <a:pt x="89" y="29"/>
                  <a:pt x="89" y="28"/>
                  <a:pt x="90" y="28"/>
                </a:cubicBezTo>
                <a:cubicBezTo>
                  <a:pt x="90" y="28"/>
                  <a:pt x="90" y="28"/>
                  <a:pt x="91" y="29"/>
                </a:cubicBezTo>
                <a:cubicBezTo>
                  <a:pt x="91" y="29"/>
                  <a:pt x="92" y="30"/>
                  <a:pt x="93" y="31"/>
                </a:cubicBezTo>
                <a:cubicBezTo>
                  <a:pt x="94" y="33"/>
                  <a:pt x="96" y="36"/>
                  <a:pt x="97" y="40"/>
                </a:cubicBezTo>
                <a:cubicBezTo>
                  <a:pt x="98" y="43"/>
                  <a:pt x="98" y="47"/>
                  <a:pt x="98" y="49"/>
                </a:cubicBezTo>
                <a:cubicBezTo>
                  <a:pt x="98" y="51"/>
                  <a:pt x="98" y="52"/>
                  <a:pt x="97" y="52"/>
                </a:cubicBezTo>
                <a:cubicBezTo>
                  <a:pt x="97" y="53"/>
                  <a:pt x="97" y="53"/>
                  <a:pt x="96" y="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CustomShape 150"/>
          <p:cNvSpPr/>
          <p:nvPr/>
        </p:nvSpPr>
        <p:spPr>
          <a:xfrm>
            <a:off x="2543400" y="5623200"/>
            <a:ext cx="264600" cy="266040"/>
          </a:xfrm>
          <a:custGeom>
            <a:avLst/>
            <a:gdLst/>
            <a:ahLst/>
            <a:cxnLst/>
            <a:rect l="l" t="t" r="r" b="b"/>
            <a:pathLst>
              <a:path w="105" h="105">
                <a:moveTo>
                  <a:pt x="100" y="29"/>
                </a:moveTo>
                <a:cubicBezTo>
                  <a:pt x="91" y="28"/>
                  <a:pt x="82" y="27"/>
                  <a:pt x="71" y="26"/>
                </a:cubicBezTo>
                <a:cubicBezTo>
                  <a:pt x="88" y="9"/>
                  <a:pt x="88" y="9"/>
                  <a:pt x="88" y="9"/>
                </a:cubicBezTo>
                <a:cubicBezTo>
                  <a:pt x="82" y="3"/>
                  <a:pt x="82" y="3"/>
                  <a:pt x="82" y="3"/>
                </a:cubicBezTo>
                <a:cubicBezTo>
                  <a:pt x="59" y="26"/>
                  <a:pt x="59" y="26"/>
                  <a:pt x="59" y="26"/>
                </a:cubicBezTo>
                <a:cubicBezTo>
                  <a:pt x="57" y="26"/>
                  <a:pt x="54" y="26"/>
                  <a:pt x="52" y="26"/>
                </a:cubicBezTo>
                <a:cubicBezTo>
                  <a:pt x="52" y="26"/>
                  <a:pt x="52" y="26"/>
                  <a:pt x="52" y="26"/>
                </a:cubicBezTo>
                <a:cubicBezTo>
                  <a:pt x="26" y="0"/>
                  <a:pt x="26" y="0"/>
                  <a:pt x="26" y="0"/>
                </a:cubicBezTo>
                <a:cubicBezTo>
                  <a:pt x="19" y="6"/>
                  <a:pt x="19" y="6"/>
                  <a:pt x="19" y="6"/>
                </a:cubicBezTo>
                <a:cubicBezTo>
                  <a:pt x="39" y="26"/>
                  <a:pt x="39" y="26"/>
                  <a:pt x="39" y="26"/>
                </a:cubicBezTo>
                <a:cubicBezTo>
                  <a:pt x="27" y="27"/>
                  <a:pt x="15" y="28"/>
                  <a:pt x="4" y="29"/>
                </a:cubicBezTo>
                <a:cubicBezTo>
                  <a:pt x="1" y="40"/>
                  <a:pt x="0" y="52"/>
                  <a:pt x="0" y="65"/>
                </a:cubicBezTo>
                <a:cubicBezTo>
                  <a:pt x="0" y="78"/>
                  <a:pt x="1" y="90"/>
                  <a:pt x="4" y="101"/>
                </a:cubicBezTo>
                <a:cubicBezTo>
                  <a:pt x="19" y="104"/>
                  <a:pt x="35" y="105"/>
                  <a:pt x="52" y="105"/>
                </a:cubicBezTo>
                <a:cubicBezTo>
                  <a:pt x="69" y="105"/>
                  <a:pt x="86" y="104"/>
                  <a:pt x="100" y="101"/>
                </a:cubicBezTo>
                <a:cubicBezTo>
                  <a:pt x="103" y="90"/>
                  <a:pt x="105" y="78"/>
                  <a:pt x="105" y="65"/>
                </a:cubicBezTo>
                <a:cubicBezTo>
                  <a:pt x="105" y="52"/>
                  <a:pt x="103" y="40"/>
                  <a:pt x="100" y="29"/>
                </a:cubicBezTo>
                <a:close/>
                <a:moveTo>
                  <a:pt x="88" y="89"/>
                </a:moveTo>
                <a:cubicBezTo>
                  <a:pt x="77" y="91"/>
                  <a:pt x="65" y="92"/>
                  <a:pt x="52" y="92"/>
                </a:cubicBezTo>
                <a:cubicBezTo>
                  <a:pt x="39" y="92"/>
                  <a:pt x="27" y="91"/>
                  <a:pt x="16" y="89"/>
                </a:cubicBezTo>
                <a:cubicBezTo>
                  <a:pt x="14" y="82"/>
                  <a:pt x="13" y="74"/>
                  <a:pt x="13" y="65"/>
                </a:cubicBezTo>
                <a:cubicBezTo>
                  <a:pt x="13" y="57"/>
                  <a:pt x="14" y="49"/>
                  <a:pt x="16" y="41"/>
                </a:cubicBezTo>
                <a:cubicBezTo>
                  <a:pt x="27" y="40"/>
                  <a:pt x="39" y="39"/>
                  <a:pt x="52" y="39"/>
                </a:cubicBezTo>
                <a:cubicBezTo>
                  <a:pt x="65" y="39"/>
                  <a:pt x="77" y="40"/>
                  <a:pt x="88" y="41"/>
                </a:cubicBezTo>
                <a:cubicBezTo>
                  <a:pt x="90" y="49"/>
                  <a:pt x="92" y="57"/>
                  <a:pt x="92" y="65"/>
                </a:cubicBezTo>
                <a:cubicBezTo>
                  <a:pt x="92" y="74"/>
                  <a:pt x="90" y="82"/>
                  <a:pt x="88" y="8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4" name="CustomShape 151"/>
          <p:cNvSpPr/>
          <p:nvPr/>
        </p:nvSpPr>
        <p:spPr>
          <a:xfrm>
            <a:off x="2504520" y="5943240"/>
            <a:ext cx="323640" cy="182160"/>
          </a:xfrm>
          <a:custGeom>
            <a:avLst/>
            <a:gdLst/>
            <a:ahLst/>
            <a:cxnLst/>
            <a:rect l="l" t="t" r="r" b="b"/>
            <a:pathLst>
              <a:path w="128" h="72">
                <a:moveTo>
                  <a:pt x="128" y="50"/>
                </a:moveTo>
                <a:cubicBezTo>
                  <a:pt x="128" y="39"/>
                  <a:pt x="121" y="31"/>
                  <a:pt x="112" y="29"/>
                </a:cubicBezTo>
                <a:cubicBezTo>
                  <a:pt x="111" y="12"/>
                  <a:pt x="98" y="0"/>
                  <a:pt x="82" y="0"/>
                </a:cubicBezTo>
                <a:cubicBezTo>
                  <a:pt x="72" y="0"/>
                  <a:pt x="64" y="4"/>
                  <a:pt x="58" y="11"/>
                </a:cubicBezTo>
                <a:cubicBezTo>
                  <a:pt x="55" y="7"/>
                  <a:pt x="51" y="4"/>
                  <a:pt x="45" y="4"/>
                </a:cubicBezTo>
                <a:cubicBezTo>
                  <a:pt x="36" y="4"/>
                  <a:pt x="29" y="12"/>
                  <a:pt x="29" y="21"/>
                </a:cubicBezTo>
                <a:cubicBezTo>
                  <a:pt x="29" y="22"/>
                  <a:pt x="29" y="23"/>
                  <a:pt x="29" y="23"/>
                </a:cubicBezTo>
                <a:cubicBezTo>
                  <a:pt x="27" y="23"/>
                  <a:pt x="26" y="23"/>
                  <a:pt x="24" y="23"/>
                </a:cubicBezTo>
                <a:cubicBezTo>
                  <a:pt x="11" y="23"/>
                  <a:pt x="0" y="34"/>
                  <a:pt x="0" y="47"/>
                </a:cubicBezTo>
                <a:cubicBezTo>
                  <a:pt x="0" y="61"/>
                  <a:pt x="11" y="72"/>
                  <a:pt x="24" y="72"/>
                </a:cubicBezTo>
                <a:cubicBezTo>
                  <a:pt x="106" y="72"/>
                  <a:pt x="106" y="72"/>
                  <a:pt x="106" y="72"/>
                </a:cubicBezTo>
                <a:cubicBezTo>
                  <a:pt x="106" y="72"/>
                  <a:pt x="106" y="72"/>
                  <a:pt x="106" y="72"/>
                </a:cubicBezTo>
                <a:cubicBezTo>
                  <a:pt x="118" y="71"/>
                  <a:pt x="128" y="62"/>
                  <a:pt x="128" y="5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5" name="CustomShape 152"/>
          <p:cNvSpPr/>
          <p:nvPr/>
        </p:nvSpPr>
        <p:spPr>
          <a:xfrm>
            <a:off x="2203200" y="5943240"/>
            <a:ext cx="222480" cy="182160"/>
          </a:xfrm>
          <a:custGeom>
            <a:avLst/>
            <a:gdLst/>
            <a:ahLst/>
            <a:cxnLst/>
            <a:rect l="l" t="t" r="r" b="b"/>
            <a:pathLst>
              <a:path w="88" h="72">
                <a:moveTo>
                  <a:pt x="0" y="0"/>
                </a:moveTo>
                <a:cubicBezTo>
                  <a:pt x="0" y="72"/>
                  <a:pt x="0" y="72"/>
                  <a:pt x="0" y="72"/>
                </a:cubicBezTo>
                <a:cubicBezTo>
                  <a:pt x="88" y="72"/>
                  <a:pt x="88" y="72"/>
                  <a:pt x="88" y="72"/>
                </a:cubicBezTo>
                <a:cubicBezTo>
                  <a:pt x="88" y="0"/>
                  <a:pt x="88" y="0"/>
                  <a:pt x="88" y="0"/>
                </a:cubicBezTo>
                <a:lnTo>
                  <a:pt x="0" y="0"/>
                </a:lnTo>
                <a:close/>
                <a:moveTo>
                  <a:pt x="83" y="66"/>
                </a:moveTo>
                <a:cubicBezTo>
                  <a:pt x="5" y="66"/>
                  <a:pt x="5" y="66"/>
                  <a:pt x="5" y="66"/>
                </a:cubicBezTo>
                <a:cubicBezTo>
                  <a:pt x="5" y="5"/>
                  <a:pt x="5" y="5"/>
                  <a:pt x="5" y="5"/>
                </a:cubicBezTo>
                <a:cubicBezTo>
                  <a:pt x="83" y="5"/>
                  <a:pt x="83" y="5"/>
                  <a:pt x="83" y="5"/>
                </a:cubicBezTo>
                <a:lnTo>
                  <a:pt x="83" y="66"/>
                </a:lnTo>
                <a:close/>
                <a:moveTo>
                  <a:pt x="61" y="19"/>
                </a:moveTo>
                <a:cubicBezTo>
                  <a:pt x="61" y="24"/>
                  <a:pt x="64" y="27"/>
                  <a:pt x="69" y="27"/>
                </a:cubicBezTo>
                <a:cubicBezTo>
                  <a:pt x="74" y="27"/>
                  <a:pt x="77" y="24"/>
                  <a:pt x="77" y="19"/>
                </a:cubicBezTo>
                <a:cubicBezTo>
                  <a:pt x="77" y="14"/>
                  <a:pt x="74" y="11"/>
                  <a:pt x="69" y="11"/>
                </a:cubicBezTo>
                <a:cubicBezTo>
                  <a:pt x="64" y="11"/>
                  <a:pt x="61" y="14"/>
                  <a:pt x="61" y="19"/>
                </a:cubicBezTo>
                <a:close/>
                <a:moveTo>
                  <a:pt x="77" y="60"/>
                </a:moveTo>
                <a:cubicBezTo>
                  <a:pt x="11" y="60"/>
                  <a:pt x="11" y="60"/>
                  <a:pt x="11" y="60"/>
                </a:cubicBezTo>
                <a:cubicBezTo>
                  <a:pt x="27" y="16"/>
                  <a:pt x="27" y="16"/>
                  <a:pt x="27" y="16"/>
                </a:cubicBezTo>
                <a:cubicBezTo>
                  <a:pt x="50" y="44"/>
                  <a:pt x="50" y="44"/>
                  <a:pt x="50" y="44"/>
                </a:cubicBezTo>
                <a:cubicBezTo>
                  <a:pt x="61" y="36"/>
                  <a:pt x="61" y="36"/>
                  <a:pt x="61" y="36"/>
                </a:cubicBezTo>
                <a:lnTo>
                  <a:pt x="77" y="6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6" name="CustomShape 153"/>
          <p:cNvSpPr/>
          <p:nvPr/>
        </p:nvSpPr>
        <p:spPr>
          <a:xfrm>
            <a:off x="1878480" y="5899680"/>
            <a:ext cx="214920" cy="217800"/>
          </a:xfrm>
          <a:custGeom>
            <a:avLst/>
            <a:gdLst/>
            <a:ahLst/>
            <a:cxnLst/>
            <a:rect l="l" t="t" r="r" b="b"/>
            <a:pathLst>
              <a:path w="85" h="86">
                <a:moveTo>
                  <a:pt x="57" y="59"/>
                </a:moveTo>
                <a:cubicBezTo>
                  <a:pt x="64" y="51"/>
                  <a:pt x="73" y="48"/>
                  <a:pt x="82" y="47"/>
                </a:cubicBezTo>
                <a:cubicBezTo>
                  <a:pt x="82" y="59"/>
                  <a:pt x="82" y="59"/>
                  <a:pt x="82" y="59"/>
                </a:cubicBezTo>
                <a:cubicBezTo>
                  <a:pt x="76" y="59"/>
                  <a:pt x="70" y="62"/>
                  <a:pt x="66" y="67"/>
                </a:cubicBezTo>
                <a:cubicBezTo>
                  <a:pt x="61" y="71"/>
                  <a:pt x="59" y="78"/>
                  <a:pt x="59" y="84"/>
                </a:cubicBezTo>
                <a:cubicBezTo>
                  <a:pt x="47" y="84"/>
                  <a:pt x="47" y="84"/>
                  <a:pt x="47" y="84"/>
                </a:cubicBezTo>
                <a:cubicBezTo>
                  <a:pt x="47" y="75"/>
                  <a:pt x="50" y="66"/>
                  <a:pt x="57" y="59"/>
                </a:cubicBezTo>
                <a:close/>
                <a:moveTo>
                  <a:pt x="24" y="85"/>
                </a:moveTo>
                <a:cubicBezTo>
                  <a:pt x="23" y="69"/>
                  <a:pt x="29" y="54"/>
                  <a:pt x="39" y="42"/>
                </a:cubicBezTo>
                <a:cubicBezTo>
                  <a:pt x="50" y="31"/>
                  <a:pt x="65" y="24"/>
                  <a:pt x="81" y="23"/>
                </a:cubicBezTo>
                <a:cubicBezTo>
                  <a:pt x="81" y="35"/>
                  <a:pt x="81" y="35"/>
                  <a:pt x="81" y="35"/>
                </a:cubicBezTo>
                <a:cubicBezTo>
                  <a:pt x="81" y="35"/>
                  <a:pt x="81" y="35"/>
                  <a:pt x="81" y="35"/>
                </a:cubicBezTo>
                <a:cubicBezTo>
                  <a:pt x="69" y="36"/>
                  <a:pt x="57" y="41"/>
                  <a:pt x="48" y="51"/>
                </a:cubicBezTo>
                <a:cubicBezTo>
                  <a:pt x="40" y="60"/>
                  <a:pt x="35" y="72"/>
                  <a:pt x="36" y="85"/>
                </a:cubicBezTo>
                <a:lnTo>
                  <a:pt x="24" y="85"/>
                </a:lnTo>
                <a:close/>
                <a:moveTo>
                  <a:pt x="49" y="7"/>
                </a:moveTo>
                <a:cubicBezTo>
                  <a:pt x="59" y="3"/>
                  <a:pt x="69" y="0"/>
                  <a:pt x="80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80" y="12"/>
                  <a:pt x="80" y="12"/>
                  <a:pt x="80" y="12"/>
                </a:cubicBezTo>
                <a:cubicBezTo>
                  <a:pt x="61" y="12"/>
                  <a:pt x="44" y="20"/>
                  <a:pt x="31" y="34"/>
                </a:cubicBezTo>
                <a:cubicBezTo>
                  <a:pt x="18" y="48"/>
                  <a:pt x="11" y="67"/>
                  <a:pt x="12" y="8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75"/>
                  <a:pt x="1" y="65"/>
                  <a:pt x="5" y="55"/>
                </a:cubicBezTo>
                <a:cubicBezTo>
                  <a:pt x="9" y="44"/>
                  <a:pt x="14" y="35"/>
                  <a:pt x="22" y="26"/>
                </a:cubicBezTo>
                <a:cubicBezTo>
                  <a:pt x="30" y="18"/>
                  <a:pt x="39" y="12"/>
                  <a:pt x="49" y="7"/>
                </a:cubicBezTo>
                <a:close/>
                <a:moveTo>
                  <a:pt x="75" y="83"/>
                </a:moveTo>
                <a:cubicBezTo>
                  <a:pt x="77" y="85"/>
                  <a:pt x="81" y="85"/>
                  <a:pt x="83" y="83"/>
                </a:cubicBezTo>
                <a:cubicBezTo>
                  <a:pt x="85" y="80"/>
                  <a:pt x="85" y="77"/>
                  <a:pt x="83" y="74"/>
                </a:cubicBezTo>
                <a:cubicBezTo>
                  <a:pt x="80" y="72"/>
                  <a:pt x="77" y="72"/>
                  <a:pt x="74" y="75"/>
                </a:cubicBezTo>
                <a:cubicBezTo>
                  <a:pt x="72" y="77"/>
                  <a:pt x="72" y="81"/>
                  <a:pt x="75" y="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7" name="CustomShape 154"/>
          <p:cNvSpPr/>
          <p:nvPr/>
        </p:nvSpPr>
        <p:spPr>
          <a:xfrm>
            <a:off x="1242720" y="3171960"/>
            <a:ext cx="182160" cy="179280"/>
          </a:xfrm>
          <a:custGeom>
            <a:avLst/>
            <a:gdLst/>
            <a:ahLst/>
            <a:cxnLst/>
            <a:rect l="l" t="t" r="r" b="b"/>
            <a:pathLst>
              <a:path w="72" h="71">
                <a:moveTo>
                  <a:pt x="14" y="35"/>
                </a:moveTo>
                <a:cubicBezTo>
                  <a:pt x="14" y="35"/>
                  <a:pt x="14" y="34"/>
                  <a:pt x="14" y="33"/>
                </a:cubicBezTo>
                <a:cubicBezTo>
                  <a:pt x="1" y="29"/>
                  <a:pt x="1" y="29"/>
                  <a:pt x="1" y="29"/>
                </a:cubicBezTo>
                <a:cubicBezTo>
                  <a:pt x="0" y="31"/>
                  <a:pt x="0" y="33"/>
                  <a:pt x="0" y="35"/>
                </a:cubicBezTo>
                <a:cubicBezTo>
                  <a:pt x="0" y="46"/>
                  <a:pt x="4" y="55"/>
                  <a:pt x="11" y="62"/>
                </a:cubicBezTo>
                <a:cubicBezTo>
                  <a:pt x="19" y="51"/>
                  <a:pt x="19" y="51"/>
                  <a:pt x="19" y="51"/>
                </a:cubicBezTo>
                <a:cubicBezTo>
                  <a:pt x="16" y="47"/>
                  <a:pt x="14" y="41"/>
                  <a:pt x="14" y="35"/>
                </a:cubicBezTo>
                <a:close/>
                <a:moveTo>
                  <a:pt x="58" y="35"/>
                </a:moveTo>
                <a:cubicBezTo>
                  <a:pt x="58" y="41"/>
                  <a:pt x="56" y="47"/>
                  <a:pt x="53" y="51"/>
                </a:cubicBezTo>
                <a:cubicBezTo>
                  <a:pt x="61" y="62"/>
                  <a:pt x="61" y="62"/>
                  <a:pt x="61" y="62"/>
                </a:cubicBezTo>
                <a:cubicBezTo>
                  <a:pt x="68" y="55"/>
                  <a:pt x="72" y="46"/>
                  <a:pt x="72" y="35"/>
                </a:cubicBezTo>
                <a:cubicBezTo>
                  <a:pt x="72" y="33"/>
                  <a:pt x="72" y="31"/>
                  <a:pt x="71" y="29"/>
                </a:cubicBezTo>
                <a:cubicBezTo>
                  <a:pt x="58" y="33"/>
                  <a:pt x="58" y="33"/>
                  <a:pt x="58" y="33"/>
                </a:cubicBezTo>
                <a:cubicBezTo>
                  <a:pt x="58" y="34"/>
                  <a:pt x="58" y="35"/>
                  <a:pt x="58" y="35"/>
                </a:cubicBezTo>
                <a:close/>
                <a:moveTo>
                  <a:pt x="40" y="13"/>
                </a:moveTo>
                <a:cubicBezTo>
                  <a:pt x="47" y="15"/>
                  <a:pt x="52" y="19"/>
                  <a:pt x="56" y="24"/>
                </a:cubicBezTo>
                <a:cubicBezTo>
                  <a:pt x="68" y="20"/>
                  <a:pt x="68" y="20"/>
                  <a:pt x="68" y="20"/>
                </a:cubicBezTo>
                <a:cubicBezTo>
                  <a:pt x="63" y="9"/>
                  <a:pt x="53" y="1"/>
                  <a:pt x="40" y="0"/>
                </a:cubicBezTo>
                <a:lnTo>
                  <a:pt x="40" y="13"/>
                </a:lnTo>
                <a:close/>
                <a:moveTo>
                  <a:pt x="16" y="24"/>
                </a:moveTo>
                <a:cubicBezTo>
                  <a:pt x="20" y="19"/>
                  <a:pt x="25" y="15"/>
                  <a:pt x="31" y="13"/>
                </a:cubicBezTo>
                <a:cubicBezTo>
                  <a:pt x="31" y="0"/>
                  <a:pt x="31" y="0"/>
                  <a:pt x="31" y="0"/>
                </a:cubicBezTo>
                <a:cubicBezTo>
                  <a:pt x="19" y="1"/>
                  <a:pt x="9" y="9"/>
                  <a:pt x="3" y="20"/>
                </a:cubicBezTo>
                <a:lnTo>
                  <a:pt x="16" y="24"/>
                </a:lnTo>
                <a:close/>
                <a:moveTo>
                  <a:pt x="45" y="56"/>
                </a:moveTo>
                <a:cubicBezTo>
                  <a:pt x="42" y="57"/>
                  <a:pt x="39" y="58"/>
                  <a:pt x="36" y="58"/>
                </a:cubicBezTo>
                <a:cubicBezTo>
                  <a:pt x="33" y="58"/>
                  <a:pt x="30" y="57"/>
                  <a:pt x="27" y="56"/>
                </a:cubicBezTo>
                <a:cubicBezTo>
                  <a:pt x="19" y="67"/>
                  <a:pt x="19" y="67"/>
                  <a:pt x="19" y="67"/>
                </a:cubicBezTo>
                <a:cubicBezTo>
                  <a:pt x="24" y="70"/>
                  <a:pt x="30" y="71"/>
                  <a:pt x="36" y="71"/>
                </a:cubicBezTo>
                <a:cubicBezTo>
                  <a:pt x="42" y="71"/>
                  <a:pt x="48" y="70"/>
                  <a:pt x="53" y="67"/>
                </a:cubicBezTo>
                <a:lnTo>
                  <a:pt x="45" y="56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8" name="CustomShape 155"/>
          <p:cNvSpPr/>
          <p:nvPr/>
        </p:nvSpPr>
        <p:spPr>
          <a:xfrm>
            <a:off x="1740240" y="1341720"/>
            <a:ext cx="149760" cy="147960"/>
          </a:xfrm>
          <a:custGeom>
            <a:avLst/>
            <a:gdLst/>
            <a:ahLst/>
            <a:cxnLst/>
            <a:rect l="l" t="t" r="r" b="b"/>
            <a:pathLst>
              <a:path w="59" h="59">
                <a:moveTo>
                  <a:pt x="30" y="0"/>
                </a:moveTo>
                <a:cubicBezTo>
                  <a:pt x="14" y="0"/>
                  <a:pt x="0" y="13"/>
                  <a:pt x="0" y="29"/>
                </a:cubicBezTo>
                <a:cubicBezTo>
                  <a:pt x="0" y="45"/>
                  <a:pt x="14" y="59"/>
                  <a:pt x="30" y="59"/>
                </a:cubicBezTo>
                <a:cubicBezTo>
                  <a:pt x="46" y="59"/>
                  <a:pt x="59" y="45"/>
                  <a:pt x="59" y="29"/>
                </a:cubicBezTo>
                <a:cubicBezTo>
                  <a:pt x="59" y="13"/>
                  <a:pt x="46" y="0"/>
                  <a:pt x="30" y="0"/>
                </a:cubicBezTo>
                <a:close/>
                <a:moveTo>
                  <a:pt x="47" y="25"/>
                </a:moveTo>
                <a:cubicBezTo>
                  <a:pt x="45" y="36"/>
                  <a:pt x="34" y="45"/>
                  <a:pt x="31" y="47"/>
                </a:cubicBezTo>
                <a:cubicBezTo>
                  <a:pt x="28" y="49"/>
                  <a:pt x="25" y="46"/>
                  <a:pt x="24" y="44"/>
                </a:cubicBezTo>
                <a:cubicBezTo>
                  <a:pt x="22" y="42"/>
                  <a:pt x="19" y="28"/>
                  <a:pt x="18" y="27"/>
                </a:cubicBezTo>
                <a:cubicBezTo>
                  <a:pt x="17" y="25"/>
                  <a:pt x="14" y="28"/>
                  <a:pt x="14" y="28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6"/>
                  <a:pt x="18" y="19"/>
                  <a:pt x="23" y="18"/>
                </a:cubicBezTo>
                <a:cubicBezTo>
                  <a:pt x="28" y="17"/>
                  <a:pt x="28" y="25"/>
                  <a:pt x="29" y="30"/>
                </a:cubicBezTo>
                <a:cubicBezTo>
                  <a:pt x="30" y="34"/>
                  <a:pt x="31" y="37"/>
                  <a:pt x="32" y="37"/>
                </a:cubicBezTo>
                <a:cubicBezTo>
                  <a:pt x="33" y="37"/>
                  <a:pt x="34" y="34"/>
                  <a:pt x="36" y="31"/>
                </a:cubicBezTo>
                <a:cubicBezTo>
                  <a:pt x="39" y="27"/>
                  <a:pt x="36" y="23"/>
                  <a:pt x="32" y="26"/>
                </a:cubicBezTo>
                <a:cubicBezTo>
                  <a:pt x="34" y="16"/>
                  <a:pt x="49" y="14"/>
                  <a:pt x="47" y="2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PlaceHolder 156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230" name="PlaceHolder 157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Line 1"/>
          <p:cNvSpPr/>
          <p:nvPr/>
        </p:nvSpPr>
        <p:spPr>
          <a:xfrm>
            <a:off x="669600" y="1028520"/>
            <a:ext cx="10850760" cy="360"/>
          </a:xfrm>
          <a:prstGeom prst="line">
            <a:avLst/>
          </a:prstGeom>
          <a:ln w="324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blog.statsbot.co/chatbots-machine-learning-e83698b1a91e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blog.statsbot.co/chatbots-machine-learning-e83698b1a91e" TargetMode="External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svg"/><Relationship Id="rId9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3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svg"/><Relationship Id="rId11" Type="http://schemas.openxmlformats.org/officeDocument/2006/relationships/image" Target="../media/image64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65.png"/><Relationship Id="rId9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sv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svg"/><Relationship Id="rId9" Type="http://schemas.openxmlformats.org/officeDocument/2006/relationships/image" Target="../media/image72.svg"/><Relationship Id="rId14" Type="http://schemas.openxmlformats.org/officeDocument/2006/relationships/image" Target="../media/image77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svg"/><Relationship Id="rId9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8.png"/><Relationship Id="rId4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5" Type="http://schemas.openxmlformats.org/officeDocument/2006/relationships/image" Target="../media/image13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5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5" Type="http://schemas.openxmlformats.org/officeDocument/2006/relationships/image" Target="../media/image13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5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4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5" Type="http://schemas.openxmlformats.org/officeDocument/2006/relationships/image" Target="../media/image15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8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5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0.png"/><Relationship Id="rId11" Type="http://schemas.openxmlformats.org/officeDocument/2006/relationships/image" Target="../media/image133.png"/><Relationship Id="rId5" Type="http://schemas.openxmlformats.org/officeDocument/2006/relationships/image" Target="../media/image129.png"/><Relationship Id="rId10" Type="http://schemas.openxmlformats.org/officeDocument/2006/relationships/hyperlink" Target="https://github.com/basma-b/dual_encoder_udc" TargetMode="External"/><Relationship Id="rId4" Type="http://schemas.openxmlformats.org/officeDocument/2006/relationships/image" Target="../media/image128.png"/><Relationship Id="rId9" Type="http://schemas.openxmlformats.org/officeDocument/2006/relationships/hyperlink" Target="https://github.com/basma-b/multi_level_chatbot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gi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6.png"/><Relationship Id="rId4" Type="http://schemas.openxmlformats.org/officeDocument/2006/relationships/image" Target="../media/image13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3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5.sv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4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4196941" y="3041554"/>
            <a:ext cx="3804680" cy="4464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45000" anchor="t"/>
          <a:lstStyle/>
          <a:p>
            <a:pPr>
              <a:lnSpc>
                <a:spcPct val="150000"/>
              </a:lnSpc>
            </a:pPr>
            <a:r>
              <a:rPr lang="fr-FR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Basma El Amel</a:t>
            </a:r>
            <a:r>
              <a:rPr lang="fr-FR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 BOUSSAHA</a:t>
            </a:r>
            <a:endParaRPr lang="fr-FR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7" name="CustomShape 2"/>
          <p:cNvSpPr/>
          <p:nvPr/>
        </p:nvSpPr>
        <p:spPr>
          <a:xfrm>
            <a:off x="682393" y="1657839"/>
            <a:ext cx="10833840" cy="106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 dirty="0">
                <a:solidFill>
                  <a:srgbClr val="305065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Response Selection for End-to-End Retrieval-Based Dialogue Systems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8" name="Image 347"/>
          <p:cNvPicPr/>
          <p:nvPr/>
        </p:nvPicPr>
        <p:blipFill>
          <a:blip r:embed="rId3"/>
          <a:stretch/>
        </p:blipFill>
        <p:spPr>
          <a:xfrm>
            <a:off x="96120" y="78120"/>
            <a:ext cx="2231601" cy="1090807"/>
          </a:xfrm>
          <a:prstGeom prst="rect">
            <a:avLst/>
          </a:prstGeom>
          <a:ln>
            <a:noFill/>
          </a:ln>
        </p:spPr>
      </p:pic>
      <p:sp>
        <p:nvSpPr>
          <p:cNvPr id="349" name="CustomShape 3"/>
          <p:cNvSpPr/>
          <p:nvPr/>
        </p:nvSpPr>
        <p:spPr>
          <a:xfrm>
            <a:off x="460222" y="4572422"/>
            <a:ext cx="2008658" cy="6277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45000" anchor="t"/>
          <a:lstStyle/>
          <a:p>
            <a:pPr>
              <a:lnSpc>
                <a:spcPct val="115000"/>
              </a:lnSpc>
            </a:pPr>
            <a:r>
              <a:rPr lang="en-US" b="1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Supervisor: </a:t>
            </a:r>
          </a:p>
          <a:p>
            <a:pPr>
              <a:lnSpc>
                <a:spcPct val="115000"/>
              </a:lnSpc>
            </a:pPr>
            <a:r>
              <a:rPr lang="en-US" b="1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Co-supervisors:</a:t>
            </a: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 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0" name="CustomShape 4"/>
          <p:cNvSpPr/>
          <p:nvPr/>
        </p:nvSpPr>
        <p:spPr>
          <a:xfrm>
            <a:off x="5141141" y="6463563"/>
            <a:ext cx="2901305" cy="2917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45000" anchor="t"/>
          <a:lstStyle/>
          <a:p>
            <a:pPr>
              <a:lnSpc>
                <a:spcPct val="150000"/>
              </a:lnSpc>
            </a:pPr>
            <a:r>
              <a:rPr lang="fr-FR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Nantes, </a:t>
            </a:r>
            <a:r>
              <a:rPr lang="fr-FR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October 23</a:t>
            </a:r>
            <a:r>
              <a:rPr lang="fr-FR" sz="1600" b="0" strike="noStrike" spc="-1" baseline="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rd</a:t>
            </a:r>
            <a:r>
              <a:rPr lang="fr-FR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 2019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Image 2">
            <a:extLst>
              <a:ext uri="{FF2B5EF4-FFF2-40B4-BE49-F238E27FC236}">
                <a16:creationId xmlns:a16="http://schemas.microsoft.com/office/drawing/2014/main" id="{3E49679A-539A-463E-8ED7-CD3201393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3221" y="73416"/>
            <a:ext cx="2093261" cy="1097021"/>
          </a:xfrm>
          <a:prstGeom prst="rect">
            <a:avLst/>
          </a:prstGeom>
        </p:spPr>
      </p:pic>
      <p:pic>
        <p:nvPicPr>
          <p:cNvPr id="4" name="Image 4">
            <a:extLst>
              <a:ext uri="{FF2B5EF4-FFF2-40B4-BE49-F238E27FC236}">
                <a16:creationId xmlns:a16="http://schemas.microsoft.com/office/drawing/2014/main" id="{D1B64661-9835-41F4-9939-84E1E6E848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939" r="408" b="28163"/>
          <a:stretch/>
        </p:blipFill>
        <p:spPr>
          <a:xfrm>
            <a:off x="4533900" y="-4482"/>
            <a:ext cx="3135416" cy="1422145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6281F20E-2A71-491B-A1B6-75939E9A9B6F}"/>
              </a:ext>
            </a:extLst>
          </p:cNvPr>
          <p:cNvCxnSpPr>
            <a:cxnSpLocks/>
          </p:cNvCxnSpPr>
          <p:nvPr/>
        </p:nvCxnSpPr>
        <p:spPr>
          <a:xfrm>
            <a:off x="2327721" y="2947580"/>
            <a:ext cx="8073265" cy="0"/>
          </a:xfrm>
          <a:prstGeom prst="straightConnector1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stomShape 3">
            <a:extLst>
              <a:ext uri="{FF2B5EF4-FFF2-40B4-BE49-F238E27FC236}">
                <a16:creationId xmlns:a16="http://schemas.microsoft.com/office/drawing/2014/main" id="{664C81C8-B84E-45F7-9516-DD4B22BB49F6}"/>
              </a:ext>
            </a:extLst>
          </p:cNvPr>
          <p:cNvSpPr/>
          <p:nvPr/>
        </p:nvSpPr>
        <p:spPr>
          <a:xfrm>
            <a:off x="3078341" y="4572422"/>
            <a:ext cx="2489339" cy="96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45000" anchor="t"/>
          <a:lstStyle/>
          <a:p>
            <a:pPr>
              <a:lnSpc>
                <a:spcPct val="115000"/>
              </a:lnSpc>
            </a:pPr>
            <a:r>
              <a:rPr lang="fr-FR" sz="1800" strike="noStrike" spc="-1"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Emmanuel </a:t>
            </a:r>
            <a:r>
              <a:rPr lang="fr-FR" spc="-1"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MORIN</a:t>
            </a:r>
            <a:endParaRPr lang="fr-FR" sz="1800" strike="noStrike" spc="-1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fr-F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Christine JACQUIN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fr-F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Nicolas HERNANDEZ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CustomShape 1"/>
          <p:cNvSpPr/>
          <p:nvPr/>
        </p:nvSpPr>
        <p:spPr>
          <a:xfrm>
            <a:off x="2333960" y="1715115"/>
            <a:ext cx="8008560" cy="44767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45000" anchor="t"/>
          <a:lstStyle/>
          <a:p>
            <a:pPr marL="342900" indent="-341630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Dialogue systems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00100" lvl="1" indent="-341630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History and evolution.</a:t>
            </a:r>
          </a:p>
          <a:p>
            <a:pPr marL="800100" lvl="1" indent="-341630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lang="en-US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  <a:cs typeface="Arial"/>
              </a:rPr>
              <a:t>Categories</a:t>
            </a:r>
            <a:r>
              <a:rPr lang="en-US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.</a:t>
            </a:r>
          </a:p>
          <a:p>
            <a:pPr marL="800100" lvl="1" indent="-341630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lang="en-US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Resources and metrics.</a:t>
            </a:r>
          </a:p>
          <a:p>
            <a:pPr marL="342900" indent="-341630">
              <a:lnSpc>
                <a:spcPct val="15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  <a:cs typeface="Arial"/>
              </a:rPr>
              <a:t>Context</a:t>
            </a:r>
            <a:endParaRPr lang="en-US" sz="1600" spc="-1" dirty="0">
              <a:uFill>
                <a:solidFill>
                  <a:srgbClr val="FFFFFF"/>
                </a:solidFill>
              </a:uFill>
              <a:ea typeface="+mn-lt"/>
              <a:cs typeface="+mn-lt"/>
            </a:endParaRPr>
          </a:p>
          <a:p>
            <a:pPr marL="800100" lvl="1" indent="-341630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  <a:cs typeface="Arial"/>
              </a:rPr>
              <a:t>Problem</a:t>
            </a:r>
            <a:endParaRPr lang="en-US" sz="1600" spc="-1">
              <a:uFill>
                <a:solidFill>
                  <a:srgbClr val="FFFFFF"/>
                </a:solidFill>
              </a:uFill>
              <a:ea typeface="+mn-lt"/>
              <a:cs typeface="+mn-lt"/>
            </a:endParaRPr>
          </a:p>
          <a:p>
            <a:pPr marL="800100" lvl="1" indent="-341630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  <a:cs typeface="Arial"/>
              </a:rPr>
              <a:t>Objectives</a:t>
            </a:r>
            <a:endParaRPr lang="en-US" dirty="0"/>
          </a:p>
          <a:p>
            <a:pPr marL="342900" indent="-341630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lang="en-US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Contributions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00100" lvl="1" indent="-341630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Single-level context response matching system</a:t>
            </a:r>
          </a:p>
          <a:p>
            <a:pPr marL="800100" lvl="1" indent="-341630">
              <a:lnSpc>
                <a:spcPct val="150000"/>
              </a:lnSpc>
              <a:buClr>
                <a:srgbClr val="000000"/>
              </a:buClr>
              <a:buFontTx/>
              <a:buAutoNum type="arabicPeriod"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Multi-level context response matching system</a:t>
            </a:r>
          </a:p>
          <a:p>
            <a:pPr marL="342900" indent="-341630">
              <a:lnSpc>
                <a:spcPct val="15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en-US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Conclusion and perspectives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3" name="Line 2"/>
          <p:cNvSpPr/>
          <p:nvPr/>
        </p:nvSpPr>
        <p:spPr>
          <a:xfrm>
            <a:off x="2203641" y="1714755"/>
            <a:ext cx="23686" cy="4260151"/>
          </a:xfrm>
          <a:prstGeom prst="line">
            <a:avLst/>
          </a:prstGeom>
          <a:ln w="3240">
            <a:solidFill>
              <a:srgbClr val="BFBFB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5" name="CustomShape 4"/>
          <p:cNvSpPr/>
          <p:nvPr/>
        </p:nvSpPr>
        <p:spPr>
          <a:xfrm>
            <a:off x="1241423" y="1714813"/>
            <a:ext cx="869400" cy="914760"/>
          </a:xfrm>
          <a:custGeom>
            <a:avLst/>
            <a:gdLst/>
            <a:ahLst/>
            <a:cxnLst/>
            <a:rect l="l" t="t" r="r" b="b"/>
            <a:pathLst>
              <a:path w="5127" h="5401">
                <a:moveTo>
                  <a:pt x="3473" y="1608"/>
                </a:moveTo>
                <a:cubicBezTo>
                  <a:pt x="3473" y="1674"/>
                  <a:pt x="3419" y="1728"/>
                  <a:pt x="3353" y="1728"/>
                </a:cubicBezTo>
                <a:lnTo>
                  <a:pt x="2303" y="1728"/>
                </a:lnTo>
                <a:cubicBezTo>
                  <a:pt x="2236" y="1728"/>
                  <a:pt x="2183" y="1674"/>
                  <a:pt x="2183" y="1608"/>
                </a:cubicBezTo>
                <a:cubicBezTo>
                  <a:pt x="2183" y="1542"/>
                  <a:pt x="2236" y="1488"/>
                  <a:pt x="2303" y="1488"/>
                </a:cubicBezTo>
                <a:lnTo>
                  <a:pt x="3353" y="1488"/>
                </a:lnTo>
                <a:cubicBezTo>
                  <a:pt x="3419" y="1488"/>
                  <a:pt x="3473" y="1542"/>
                  <a:pt x="3473" y="1608"/>
                </a:cubicBezTo>
                <a:close/>
                <a:moveTo>
                  <a:pt x="3103" y="2231"/>
                </a:moveTo>
                <a:cubicBezTo>
                  <a:pt x="3170" y="2231"/>
                  <a:pt x="3223" y="2178"/>
                  <a:pt x="3223" y="2111"/>
                </a:cubicBezTo>
                <a:cubicBezTo>
                  <a:pt x="3223" y="2045"/>
                  <a:pt x="3170" y="1991"/>
                  <a:pt x="3103" y="1991"/>
                </a:cubicBezTo>
                <a:lnTo>
                  <a:pt x="2552" y="1991"/>
                </a:lnTo>
                <a:cubicBezTo>
                  <a:pt x="2486" y="1991"/>
                  <a:pt x="2432" y="2045"/>
                  <a:pt x="2432" y="2111"/>
                </a:cubicBezTo>
                <a:cubicBezTo>
                  <a:pt x="2432" y="2178"/>
                  <a:pt x="2486" y="2231"/>
                  <a:pt x="2552" y="2231"/>
                </a:cubicBezTo>
                <a:lnTo>
                  <a:pt x="3103" y="2231"/>
                </a:lnTo>
                <a:close/>
                <a:moveTo>
                  <a:pt x="3473" y="2768"/>
                </a:moveTo>
                <a:cubicBezTo>
                  <a:pt x="3473" y="2701"/>
                  <a:pt x="3419" y="2648"/>
                  <a:pt x="3353" y="2648"/>
                </a:cubicBezTo>
                <a:lnTo>
                  <a:pt x="2303" y="2648"/>
                </a:lnTo>
                <a:cubicBezTo>
                  <a:pt x="2236" y="2648"/>
                  <a:pt x="2183" y="2701"/>
                  <a:pt x="2183" y="2768"/>
                </a:cubicBezTo>
                <a:cubicBezTo>
                  <a:pt x="2183" y="2834"/>
                  <a:pt x="2236" y="2888"/>
                  <a:pt x="2303" y="2888"/>
                </a:cubicBezTo>
                <a:lnTo>
                  <a:pt x="3353" y="2888"/>
                </a:lnTo>
                <a:cubicBezTo>
                  <a:pt x="3419" y="2888"/>
                  <a:pt x="3473" y="2834"/>
                  <a:pt x="3473" y="2768"/>
                </a:cubicBezTo>
                <a:close/>
                <a:moveTo>
                  <a:pt x="2552" y="3151"/>
                </a:moveTo>
                <a:cubicBezTo>
                  <a:pt x="2486" y="3151"/>
                  <a:pt x="2432" y="3205"/>
                  <a:pt x="2432" y="3271"/>
                </a:cubicBezTo>
                <a:cubicBezTo>
                  <a:pt x="2432" y="3338"/>
                  <a:pt x="2486" y="3391"/>
                  <a:pt x="2552" y="3391"/>
                </a:cubicBezTo>
                <a:lnTo>
                  <a:pt x="3103" y="3391"/>
                </a:lnTo>
                <a:cubicBezTo>
                  <a:pt x="3170" y="3391"/>
                  <a:pt x="3223" y="3338"/>
                  <a:pt x="3223" y="3271"/>
                </a:cubicBezTo>
                <a:cubicBezTo>
                  <a:pt x="3223" y="3205"/>
                  <a:pt x="3170" y="3151"/>
                  <a:pt x="3103" y="3151"/>
                </a:cubicBezTo>
                <a:lnTo>
                  <a:pt x="2552" y="3151"/>
                </a:lnTo>
                <a:close/>
                <a:moveTo>
                  <a:pt x="4448" y="700"/>
                </a:moveTo>
                <a:lnTo>
                  <a:pt x="4448" y="1442"/>
                </a:lnTo>
                <a:cubicBezTo>
                  <a:pt x="4448" y="1509"/>
                  <a:pt x="4501" y="1562"/>
                  <a:pt x="4568" y="1562"/>
                </a:cubicBezTo>
                <a:cubicBezTo>
                  <a:pt x="4634" y="1562"/>
                  <a:pt x="4688" y="1509"/>
                  <a:pt x="4688" y="1442"/>
                </a:cubicBezTo>
                <a:lnTo>
                  <a:pt x="4688" y="700"/>
                </a:lnTo>
                <a:cubicBezTo>
                  <a:pt x="4688" y="314"/>
                  <a:pt x="4374" y="0"/>
                  <a:pt x="3988" y="0"/>
                </a:cubicBezTo>
                <a:lnTo>
                  <a:pt x="604" y="0"/>
                </a:lnTo>
                <a:cubicBezTo>
                  <a:pt x="271" y="0"/>
                  <a:pt x="0" y="271"/>
                  <a:pt x="0" y="604"/>
                </a:cubicBezTo>
                <a:lnTo>
                  <a:pt x="0" y="1672"/>
                </a:lnTo>
                <a:cubicBezTo>
                  <a:pt x="0" y="1738"/>
                  <a:pt x="53" y="1792"/>
                  <a:pt x="120" y="1792"/>
                </a:cubicBezTo>
                <a:lnTo>
                  <a:pt x="566" y="1792"/>
                </a:lnTo>
                <a:cubicBezTo>
                  <a:pt x="632" y="1792"/>
                  <a:pt x="686" y="1738"/>
                  <a:pt x="686" y="1672"/>
                </a:cubicBezTo>
                <a:cubicBezTo>
                  <a:pt x="686" y="1606"/>
                  <a:pt x="632" y="1552"/>
                  <a:pt x="566" y="1552"/>
                </a:cubicBezTo>
                <a:lnTo>
                  <a:pt x="240" y="1552"/>
                </a:lnTo>
                <a:lnTo>
                  <a:pt x="240" y="604"/>
                </a:lnTo>
                <a:cubicBezTo>
                  <a:pt x="240" y="403"/>
                  <a:pt x="403" y="240"/>
                  <a:pt x="604" y="240"/>
                </a:cubicBezTo>
                <a:cubicBezTo>
                  <a:pt x="805" y="240"/>
                  <a:pt x="968" y="403"/>
                  <a:pt x="968" y="604"/>
                </a:cubicBezTo>
                <a:lnTo>
                  <a:pt x="968" y="4179"/>
                </a:lnTo>
                <a:cubicBezTo>
                  <a:pt x="968" y="4565"/>
                  <a:pt x="1282" y="4879"/>
                  <a:pt x="1668" y="4879"/>
                </a:cubicBezTo>
                <a:lnTo>
                  <a:pt x="3904" y="4879"/>
                </a:lnTo>
                <a:cubicBezTo>
                  <a:pt x="3970" y="4879"/>
                  <a:pt x="4024" y="4825"/>
                  <a:pt x="4024" y="4759"/>
                </a:cubicBezTo>
                <a:cubicBezTo>
                  <a:pt x="4024" y="4693"/>
                  <a:pt x="3970" y="4639"/>
                  <a:pt x="3904" y="4639"/>
                </a:cubicBezTo>
                <a:lnTo>
                  <a:pt x="1668" y="4639"/>
                </a:lnTo>
                <a:cubicBezTo>
                  <a:pt x="1415" y="4639"/>
                  <a:pt x="1208" y="4433"/>
                  <a:pt x="1208" y="4179"/>
                </a:cubicBezTo>
                <a:lnTo>
                  <a:pt x="1208" y="604"/>
                </a:lnTo>
                <a:cubicBezTo>
                  <a:pt x="1208" y="468"/>
                  <a:pt x="1163" y="341"/>
                  <a:pt x="1086" y="240"/>
                </a:cubicBezTo>
                <a:lnTo>
                  <a:pt x="3988" y="240"/>
                </a:lnTo>
                <a:cubicBezTo>
                  <a:pt x="4241" y="240"/>
                  <a:pt x="4448" y="446"/>
                  <a:pt x="4448" y="700"/>
                </a:cubicBezTo>
                <a:close/>
                <a:moveTo>
                  <a:pt x="4787" y="2000"/>
                </a:moveTo>
                <a:lnTo>
                  <a:pt x="4568" y="2000"/>
                </a:lnTo>
                <a:cubicBezTo>
                  <a:pt x="4501" y="2000"/>
                  <a:pt x="4448" y="2054"/>
                  <a:pt x="4448" y="2120"/>
                </a:cubicBezTo>
                <a:cubicBezTo>
                  <a:pt x="4448" y="2187"/>
                  <a:pt x="4501" y="2240"/>
                  <a:pt x="4568" y="2240"/>
                </a:cubicBezTo>
                <a:lnTo>
                  <a:pt x="4787" y="2240"/>
                </a:lnTo>
                <a:cubicBezTo>
                  <a:pt x="4842" y="2240"/>
                  <a:pt x="4887" y="2285"/>
                  <a:pt x="4887" y="2340"/>
                </a:cubicBezTo>
                <a:lnTo>
                  <a:pt x="4887" y="3718"/>
                </a:lnTo>
                <a:cubicBezTo>
                  <a:pt x="4887" y="3785"/>
                  <a:pt x="4941" y="3838"/>
                  <a:pt x="5007" y="3838"/>
                </a:cubicBezTo>
                <a:cubicBezTo>
                  <a:pt x="5073" y="3838"/>
                  <a:pt x="5127" y="3785"/>
                  <a:pt x="5127" y="3718"/>
                </a:cubicBezTo>
                <a:lnTo>
                  <a:pt x="5127" y="2340"/>
                </a:lnTo>
                <a:cubicBezTo>
                  <a:pt x="5127" y="2153"/>
                  <a:pt x="4975" y="2000"/>
                  <a:pt x="4787" y="2000"/>
                </a:cubicBezTo>
                <a:close/>
                <a:moveTo>
                  <a:pt x="4568" y="5139"/>
                </a:moveTo>
                <a:cubicBezTo>
                  <a:pt x="4501" y="5139"/>
                  <a:pt x="4448" y="5193"/>
                  <a:pt x="4448" y="5259"/>
                </a:cubicBezTo>
                <a:lnTo>
                  <a:pt x="4448" y="5281"/>
                </a:lnTo>
                <a:cubicBezTo>
                  <a:pt x="4448" y="5347"/>
                  <a:pt x="4501" y="5401"/>
                  <a:pt x="4568" y="5401"/>
                </a:cubicBezTo>
                <a:cubicBezTo>
                  <a:pt x="4634" y="5401"/>
                  <a:pt x="4688" y="5347"/>
                  <a:pt x="4688" y="5281"/>
                </a:cubicBezTo>
                <a:lnTo>
                  <a:pt x="4688" y="5259"/>
                </a:lnTo>
                <a:cubicBezTo>
                  <a:pt x="4688" y="5193"/>
                  <a:pt x="4634" y="5139"/>
                  <a:pt x="4568" y="5139"/>
                </a:cubicBezTo>
                <a:close/>
                <a:moveTo>
                  <a:pt x="4568" y="2439"/>
                </a:moveTo>
                <a:cubicBezTo>
                  <a:pt x="4501" y="2439"/>
                  <a:pt x="4448" y="2492"/>
                  <a:pt x="4448" y="2559"/>
                </a:cubicBezTo>
                <a:lnTo>
                  <a:pt x="4448" y="4854"/>
                </a:lnTo>
                <a:cubicBezTo>
                  <a:pt x="4448" y="4920"/>
                  <a:pt x="4501" y="4974"/>
                  <a:pt x="4568" y="4974"/>
                </a:cubicBezTo>
                <a:cubicBezTo>
                  <a:pt x="4634" y="4974"/>
                  <a:pt x="4688" y="4920"/>
                  <a:pt x="4688" y="4854"/>
                </a:cubicBezTo>
                <a:lnTo>
                  <a:pt x="4688" y="2559"/>
                </a:lnTo>
                <a:cubicBezTo>
                  <a:pt x="4688" y="2492"/>
                  <a:pt x="4634" y="2439"/>
                  <a:pt x="4568" y="2439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75B9646C-94E1-4361-9AB8-E4835EB74F02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Outline</a:t>
            </a:r>
            <a:endParaRPr lang="fr-FR"/>
          </a:p>
        </p:txBody>
      </p:sp>
      <p:sp>
        <p:nvSpPr>
          <p:cNvPr id="3" name="CustomShape 147">
            <a:extLst>
              <a:ext uri="{FF2B5EF4-FFF2-40B4-BE49-F238E27FC236}">
                <a16:creationId xmlns:a16="http://schemas.microsoft.com/office/drawing/2014/main" id="{A3883DBE-B5EC-488B-81DB-2C7AE2D12FA9}"/>
              </a:ext>
            </a:extLst>
          </p:cNvPr>
          <p:cNvSpPr/>
          <p:nvPr/>
        </p:nvSpPr>
        <p:spPr>
          <a:xfrm>
            <a:off x="2400500" y="1804652"/>
            <a:ext cx="245520" cy="245520"/>
          </a:xfrm>
          <a:prstGeom prst="ellipse">
            <a:avLst/>
          </a:prstGeom>
          <a:solidFill>
            <a:schemeClr val="accent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sz="1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1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147">
            <a:extLst>
              <a:ext uri="{FF2B5EF4-FFF2-40B4-BE49-F238E27FC236}">
                <a16:creationId xmlns:a16="http://schemas.microsoft.com/office/drawing/2014/main" id="{A093D8A7-F659-42B0-9C81-A21CD24C6589}"/>
              </a:ext>
            </a:extLst>
          </p:cNvPr>
          <p:cNvSpPr/>
          <p:nvPr/>
        </p:nvSpPr>
        <p:spPr>
          <a:xfrm>
            <a:off x="2404685" y="3276653"/>
            <a:ext cx="245520" cy="24552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sz="1400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2</a:t>
            </a:r>
            <a:endParaRPr lang="fr-FR" sz="1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微软雅黑"/>
            </a:endParaRPr>
          </a:p>
        </p:txBody>
      </p:sp>
      <p:sp>
        <p:nvSpPr>
          <p:cNvPr id="9" name="CustomShape 147">
            <a:extLst>
              <a:ext uri="{FF2B5EF4-FFF2-40B4-BE49-F238E27FC236}">
                <a16:creationId xmlns:a16="http://schemas.microsoft.com/office/drawing/2014/main" id="{B93A2FAE-FD3E-42BB-B28E-C33C7E7DFA50}"/>
              </a:ext>
            </a:extLst>
          </p:cNvPr>
          <p:cNvSpPr/>
          <p:nvPr/>
        </p:nvSpPr>
        <p:spPr>
          <a:xfrm>
            <a:off x="2403434" y="4358489"/>
            <a:ext cx="245520" cy="2455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6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sz="1400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3</a:t>
            </a:r>
            <a:endParaRPr lang="fr-FR" sz="1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微软雅黑"/>
            </a:endParaRPr>
          </a:p>
        </p:txBody>
      </p:sp>
      <p:sp>
        <p:nvSpPr>
          <p:cNvPr id="10" name="CustomShape 147">
            <a:extLst>
              <a:ext uri="{FF2B5EF4-FFF2-40B4-BE49-F238E27FC236}">
                <a16:creationId xmlns:a16="http://schemas.microsoft.com/office/drawing/2014/main" id="{44EF584D-1FF2-4327-A894-BCBF054668A5}"/>
              </a:ext>
            </a:extLst>
          </p:cNvPr>
          <p:cNvSpPr/>
          <p:nvPr/>
        </p:nvSpPr>
        <p:spPr>
          <a:xfrm>
            <a:off x="2404706" y="5464865"/>
            <a:ext cx="245520" cy="24552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sz="1400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4</a:t>
            </a:r>
            <a:endParaRPr lang="fr-FR" sz="1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微软雅黑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9" name="Straight Connector 18">
            <a:extLst>
              <a:ext uri="{FF2B5EF4-FFF2-40B4-BE49-F238E27FC236}">
                <a16:creationId xmlns:a16="http://schemas.microsoft.com/office/drawing/2014/main" id="{B9A8098C-F0F9-4C38-9659-4C6B804FDD42}"/>
              </a:ext>
            </a:extLst>
          </p:cNvPr>
          <p:cNvCxnSpPr/>
          <p:nvPr/>
        </p:nvCxnSpPr>
        <p:spPr>
          <a:xfrm flipV="1">
            <a:off x="10595158" y="3995319"/>
            <a:ext cx="1599567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62">
            <a:extLst>
              <a:ext uri="{FF2B5EF4-FFF2-40B4-BE49-F238E27FC236}">
                <a16:creationId xmlns:a16="http://schemas.microsoft.com/office/drawing/2014/main" id="{4BDAC543-A360-4456-A7C4-F90519F61CB5}"/>
              </a:ext>
            </a:extLst>
          </p:cNvPr>
          <p:cNvCxnSpPr>
            <a:cxnSpLocks/>
          </p:cNvCxnSpPr>
          <p:nvPr/>
        </p:nvCxnSpPr>
        <p:spPr>
          <a:xfrm>
            <a:off x="9143566" y="3995319"/>
            <a:ext cx="137658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272CB9A-11DA-403F-8A2C-8ACABB9E55E3}"/>
              </a:ext>
            </a:extLst>
          </p:cNvPr>
          <p:cNvCxnSpPr/>
          <p:nvPr/>
        </p:nvCxnSpPr>
        <p:spPr>
          <a:xfrm>
            <a:off x="4796764" y="3995319"/>
            <a:ext cx="190548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7E87360-F24A-47BA-928F-2F0179FA8620}"/>
              </a:ext>
            </a:extLst>
          </p:cNvPr>
          <p:cNvCxnSpPr/>
          <p:nvPr/>
        </p:nvCxnSpPr>
        <p:spPr>
          <a:xfrm>
            <a:off x="6799369" y="3995319"/>
            <a:ext cx="114628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8346D99-21A2-4F27-AB30-6BF25A60C3AC}"/>
              </a:ext>
            </a:extLst>
          </p:cNvPr>
          <p:cNvCxnSpPr>
            <a:cxnSpLocks/>
          </p:cNvCxnSpPr>
          <p:nvPr/>
        </p:nvCxnSpPr>
        <p:spPr>
          <a:xfrm>
            <a:off x="7943416" y="3995319"/>
            <a:ext cx="115751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2DD698-41EA-44B3-A338-53428D7D5050}"/>
              </a:ext>
            </a:extLst>
          </p:cNvPr>
          <p:cNvCxnSpPr/>
          <p:nvPr/>
        </p:nvCxnSpPr>
        <p:spPr>
          <a:xfrm>
            <a:off x="3059693" y="3995319"/>
            <a:ext cx="165895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41C71E-E08E-4C35-AF33-12A46FFB4E28}"/>
              </a:ext>
            </a:extLst>
          </p:cNvPr>
          <p:cNvCxnSpPr/>
          <p:nvPr/>
        </p:nvCxnSpPr>
        <p:spPr>
          <a:xfrm>
            <a:off x="1041583" y="3995319"/>
            <a:ext cx="1961517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>
            <a:extLst>
              <a:ext uri="{FF2B5EF4-FFF2-40B4-BE49-F238E27FC236}">
                <a16:creationId xmlns:a16="http://schemas.microsoft.com/office/drawing/2014/main" id="{AF54DAFC-72BF-4C18-B451-30110FC8EBCC}"/>
              </a:ext>
            </a:extLst>
          </p:cNvPr>
          <p:cNvSpPr/>
          <p:nvPr/>
        </p:nvSpPr>
        <p:spPr>
          <a:xfrm>
            <a:off x="579097" y="3535738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B54977-33F8-4105-824C-3D0C493D5B00}"/>
              </a:ext>
            </a:extLst>
          </p:cNvPr>
          <p:cNvCxnSpPr>
            <a:cxnSpLocks/>
          </p:cNvCxnSpPr>
          <p:nvPr/>
        </p:nvCxnSpPr>
        <p:spPr>
          <a:xfrm>
            <a:off x="0" y="3995319"/>
            <a:ext cx="104545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BADB8234-7655-4312-99D5-ACC91B4B894B}"/>
              </a:ext>
            </a:extLst>
          </p:cNvPr>
          <p:cNvSpPr/>
          <p:nvPr/>
        </p:nvSpPr>
        <p:spPr>
          <a:xfrm>
            <a:off x="943428" y="3900069"/>
            <a:ext cx="190500" cy="19050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868629C6-9D56-44C4-A90C-D16F2E7AA94B}"/>
              </a:ext>
            </a:extLst>
          </p:cNvPr>
          <p:cNvSpPr/>
          <p:nvPr/>
        </p:nvSpPr>
        <p:spPr>
          <a:xfrm>
            <a:off x="824365" y="3781006"/>
            <a:ext cx="428626" cy="428626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1E0E5245-3E9D-45CB-A2A2-78E37536928E}"/>
              </a:ext>
            </a:extLst>
          </p:cNvPr>
          <p:cNvSpPr/>
          <p:nvPr/>
        </p:nvSpPr>
        <p:spPr>
          <a:xfrm>
            <a:off x="691493" y="3648134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8353AA-1A28-4FAD-AF44-130B899BAAE4}"/>
              </a:ext>
            </a:extLst>
          </p:cNvPr>
          <p:cNvCxnSpPr>
            <a:cxnSpLocks/>
          </p:cNvCxnSpPr>
          <p:nvPr/>
        </p:nvCxnSpPr>
        <p:spPr>
          <a:xfrm flipV="1">
            <a:off x="1038679" y="4342505"/>
            <a:ext cx="0" cy="1033387"/>
          </a:xfrm>
          <a:prstGeom prst="line">
            <a:avLst/>
          </a:prstGeom>
          <a:ln w="19050">
            <a:solidFill>
              <a:srgbClr val="03A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36B49B4F-63E8-4430-9059-553CBCA3AB43}"/>
              </a:ext>
            </a:extLst>
          </p:cNvPr>
          <p:cNvSpPr/>
          <p:nvPr/>
        </p:nvSpPr>
        <p:spPr>
          <a:xfrm>
            <a:off x="976558" y="5350759"/>
            <a:ext cx="124240" cy="12424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280985" y="2961830"/>
            <a:ext cx="151538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>
                <a:solidFill>
                  <a:srgbClr val="03A1A4"/>
                </a:solidFill>
                <a:latin typeface="Century Gothic"/>
              </a:rPr>
              <a:t>1966</a:t>
            </a:r>
            <a:endParaRPr lang="en-US" sz="360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23F98E-5FFF-4701-A99F-87B202C66033}"/>
              </a:ext>
            </a:extLst>
          </p:cNvPr>
          <p:cNvSpPr txBox="1"/>
          <p:nvPr/>
        </p:nvSpPr>
        <p:spPr>
          <a:xfrm>
            <a:off x="119281" y="5602985"/>
            <a:ext cx="190564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Arial"/>
              </a:rPr>
              <a:t>ELIZA: the artificial </a:t>
            </a:r>
            <a:endParaRPr lang="fr-FR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Arial"/>
              </a:rPr>
              <a:t>psychotherapist</a:t>
            </a:r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B54B9C7B-4DA7-40E1-B723-68758EB971FE}"/>
              </a:ext>
            </a:extLst>
          </p:cNvPr>
          <p:cNvSpPr/>
          <p:nvPr/>
        </p:nvSpPr>
        <p:spPr>
          <a:xfrm rot="5400000">
            <a:off x="2593457" y="3535738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37A3CB3-AA60-41C6-B92B-B84EC0A87E61}"/>
              </a:ext>
            </a:extLst>
          </p:cNvPr>
          <p:cNvSpPr/>
          <p:nvPr/>
        </p:nvSpPr>
        <p:spPr>
          <a:xfrm>
            <a:off x="2957788" y="3900069"/>
            <a:ext cx="190500" cy="19050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5AB77009-91CD-4089-A339-205E1FD860BA}"/>
              </a:ext>
            </a:extLst>
          </p:cNvPr>
          <p:cNvSpPr/>
          <p:nvPr/>
        </p:nvSpPr>
        <p:spPr>
          <a:xfrm>
            <a:off x="2838725" y="3781006"/>
            <a:ext cx="428626" cy="428626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EB4F978A-6973-4038-9D44-C992F6903D28}"/>
              </a:ext>
            </a:extLst>
          </p:cNvPr>
          <p:cNvSpPr/>
          <p:nvPr/>
        </p:nvSpPr>
        <p:spPr>
          <a:xfrm>
            <a:off x="2705853" y="3648134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982AF7D-7FF0-494C-891D-C601C69FAD64}"/>
              </a:ext>
            </a:extLst>
          </p:cNvPr>
          <p:cNvCxnSpPr>
            <a:cxnSpLocks/>
          </p:cNvCxnSpPr>
          <p:nvPr/>
        </p:nvCxnSpPr>
        <p:spPr>
          <a:xfrm flipV="1">
            <a:off x="3053039" y="2614747"/>
            <a:ext cx="0" cy="1033387"/>
          </a:xfrm>
          <a:prstGeom prst="line">
            <a:avLst/>
          </a:prstGeom>
          <a:ln w="19050">
            <a:solidFill>
              <a:srgbClr val="EE95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D26033AC-E99E-4309-BD9B-47A98BA0DEA7}"/>
              </a:ext>
            </a:extLst>
          </p:cNvPr>
          <p:cNvSpPr/>
          <p:nvPr/>
        </p:nvSpPr>
        <p:spPr>
          <a:xfrm>
            <a:off x="2990918" y="2568391"/>
            <a:ext cx="124240" cy="12424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97ECE7-7E0E-48D0-9C27-6FB0E3DB79DD}"/>
              </a:ext>
            </a:extLst>
          </p:cNvPr>
          <p:cNvSpPr txBox="1"/>
          <p:nvPr/>
        </p:nvSpPr>
        <p:spPr>
          <a:xfrm>
            <a:off x="2295345" y="4382611"/>
            <a:ext cx="151538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>
                <a:solidFill>
                  <a:srgbClr val="EE9524"/>
                </a:solidFill>
                <a:latin typeface="Century Gothic"/>
              </a:rPr>
              <a:t>1972</a:t>
            </a:r>
            <a:endParaRPr lang="en-US" sz="3600">
              <a:solidFill>
                <a:srgbClr val="EE9524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EA27D8-0CF3-496D-AD7D-2076231DE52C}"/>
              </a:ext>
            </a:extLst>
          </p:cNvPr>
          <p:cNvSpPr txBox="1"/>
          <p:nvPr/>
        </p:nvSpPr>
        <p:spPr>
          <a:xfrm>
            <a:off x="1551782" y="1926108"/>
            <a:ext cx="320104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Arial"/>
              </a:rPr>
              <a:t>PARRY: simulates a person with paranoid</a:t>
            </a:r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Arial"/>
                <a:ea typeface="+mn-lt"/>
                <a:cs typeface="+mn-lt"/>
              </a:rPr>
              <a:t> schizophrenia</a:t>
            </a:r>
            <a:endParaRPr lang="fr-FR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A2636062-43D3-463C-B6BD-741D547DE965}"/>
              </a:ext>
            </a:extLst>
          </p:cNvPr>
          <p:cNvSpPr/>
          <p:nvPr/>
        </p:nvSpPr>
        <p:spPr>
          <a:xfrm>
            <a:off x="4331420" y="3535738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4695751" y="3900069"/>
            <a:ext cx="190500" cy="19050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ircle: Hollow 29">
            <a:extLst>
              <a:ext uri="{FF2B5EF4-FFF2-40B4-BE49-F238E27FC236}">
                <a16:creationId xmlns:a16="http://schemas.microsoft.com/office/drawing/2014/main" id="{3A6CDF07-EF0B-4379-8FBF-3718BD896047}"/>
              </a:ext>
            </a:extLst>
          </p:cNvPr>
          <p:cNvSpPr/>
          <p:nvPr/>
        </p:nvSpPr>
        <p:spPr>
          <a:xfrm>
            <a:off x="4576688" y="3781006"/>
            <a:ext cx="428626" cy="428626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Circle: Hollow 30">
            <a:extLst>
              <a:ext uri="{FF2B5EF4-FFF2-40B4-BE49-F238E27FC236}">
                <a16:creationId xmlns:a16="http://schemas.microsoft.com/office/drawing/2014/main" id="{FB3E2DCF-4068-4715-BD27-13370B541EAC}"/>
              </a:ext>
            </a:extLst>
          </p:cNvPr>
          <p:cNvSpPr/>
          <p:nvPr/>
        </p:nvSpPr>
        <p:spPr>
          <a:xfrm>
            <a:off x="4443816" y="3648134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A49CDC4-E9AD-4789-BEA6-BFF07A73111B}"/>
              </a:ext>
            </a:extLst>
          </p:cNvPr>
          <p:cNvCxnSpPr>
            <a:cxnSpLocks/>
          </p:cNvCxnSpPr>
          <p:nvPr/>
        </p:nvCxnSpPr>
        <p:spPr>
          <a:xfrm flipV="1">
            <a:off x="4791002" y="4342505"/>
            <a:ext cx="0" cy="1033387"/>
          </a:xfrm>
          <a:prstGeom prst="line">
            <a:avLst/>
          </a:prstGeom>
          <a:ln w="19050">
            <a:solidFill>
              <a:srgbClr val="EF3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DD4A8794-EADF-4527-95C6-C9D6781E9C8E}"/>
              </a:ext>
            </a:extLst>
          </p:cNvPr>
          <p:cNvSpPr/>
          <p:nvPr/>
        </p:nvSpPr>
        <p:spPr>
          <a:xfrm>
            <a:off x="4728881" y="5350759"/>
            <a:ext cx="124240" cy="1242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BE7D141-E60D-4B00-AA4B-1F588212DCAD}"/>
              </a:ext>
            </a:extLst>
          </p:cNvPr>
          <p:cNvSpPr txBox="1"/>
          <p:nvPr/>
        </p:nvSpPr>
        <p:spPr>
          <a:xfrm>
            <a:off x="4033308" y="2961830"/>
            <a:ext cx="151538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>
                <a:solidFill>
                  <a:srgbClr val="EF3078"/>
                </a:solidFill>
                <a:latin typeface="Century Gothic"/>
              </a:rPr>
              <a:t>1995</a:t>
            </a:r>
            <a:endParaRPr lang="en-US" sz="360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5C5A36-EC92-462F-BB70-6A797D63B1DD}"/>
              </a:ext>
            </a:extLst>
          </p:cNvPr>
          <p:cNvSpPr txBox="1"/>
          <p:nvPr/>
        </p:nvSpPr>
        <p:spPr>
          <a:xfrm>
            <a:off x="3680175" y="5602986"/>
            <a:ext cx="2194179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Arial"/>
              </a:rPr>
              <a:t>ALICE: inspired Spike Jonze in his movie HER</a:t>
            </a: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E3730103-7F8D-4792-83EE-5FFC4A5D2274}"/>
              </a:ext>
            </a:extLst>
          </p:cNvPr>
          <p:cNvSpPr/>
          <p:nvPr/>
        </p:nvSpPr>
        <p:spPr>
          <a:xfrm rot="5400000">
            <a:off x="6337433" y="3535738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6694F26-80D5-467D-94C4-C9C860517F5F}"/>
              </a:ext>
            </a:extLst>
          </p:cNvPr>
          <p:cNvSpPr/>
          <p:nvPr/>
        </p:nvSpPr>
        <p:spPr>
          <a:xfrm>
            <a:off x="6701764" y="3900069"/>
            <a:ext cx="190500" cy="190500"/>
          </a:xfrm>
          <a:prstGeom prst="ellipse">
            <a:avLst/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ircle: Hollow 46">
            <a:extLst>
              <a:ext uri="{FF2B5EF4-FFF2-40B4-BE49-F238E27FC236}">
                <a16:creationId xmlns:a16="http://schemas.microsoft.com/office/drawing/2014/main" id="{B0789B4A-0620-4211-9109-6DBE9A07FE51}"/>
              </a:ext>
            </a:extLst>
          </p:cNvPr>
          <p:cNvSpPr/>
          <p:nvPr/>
        </p:nvSpPr>
        <p:spPr>
          <a:xfrm>
            <a:off x="6582702" y="3781006"/>
            <a:ext cx="428626" cy="428626"/>
          </a:xfrm>
          <a:prstGeom prst="donut">
            <a:avLst>
              <a:gd name="adj" fmla="val 5281"/>
            </a:avLst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Circle: Hollow 47">
            <a:extLst>
              <a:ext uri="{FF2B5EF4-FFF2-40B4-BE49-F238E27FC236}">
                <a16:creationId xmlns:a16="http://schemas.microsoft.com/office/drawing/2014/main" id="{9C63B36C-028C-4461-9179-02E81EA9B830}"/>
              </a:ext>
            </a:extLst>
          </p:cNvPr>
          <p:cNvSpPr/>
          <p:nvPr/>
        </p:nvSpPr>
        <p:spPr>
          <a:xfrm>
            <a:off x="6449829" y="3648134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5E6C7CE-0DCB-4A82-B08E-519AC3270B85}"/>
              </a:ext>
            </a:extLst>
          </p:cNvPr>
          <p:cNvCxnSpPr>
            <a:cxnSpLocks/>
          </p:cNvCxnSpPr>
          <p:nvPr/>
        </p:nvCxnSpPr>
        <p:spPr>
          <a:xfrm flipV="1">
            <a:off x="6797015" y="2614747"/>
            <a:ext cx="0" cy="1033387"/>
          </a:xfrm>
          <a:prstGeom prst="line">
            <a:avLst/>
          </a:prstGeom>
          <a:ln w="19050">
            <a:solidFill>
              <a:srgbClr val="1C7C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4CFE38F3-7830-46D8-95EE-69DB62ED465D}"/>
              </a:ext>
            </a:extLst>
          </p:cNvPr>
          <p:cNvSpPr/>
          <p:nvPr/>
        </p:nvSpPr>
        <p:spPr>
          <a:xfrm>
            <a:off x="6734894" y="2568391"/>
            <a:ext cx="124240" cy="124240"/>
          </a:xfrm>
          <a:prstGeom prst="ellipse">
            <a:avLst/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5F62DC2-C651-4B22-B4CB-1846861868F6}"/>
              </a:ext>
            </a:extLst>
          </p:cNvPr>
          <p:cNvSpPr txBox="1"/>
          <p:nvPr/>
        </p:nvSpPr>
        <p:spPr>
          <a:xfrm>
            <a:off x="6039321" y="4382611"/>
            <a:ext cx="151538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>
                <a:solidFill>
                  <a:srgbClr val="1C7CBB"/>
                </a:solidFill>
                <a:latin typeface="Century Gothic"/>
              </a:rPr>
              <a:t>2010</a:t>
            </a:r>
            <a:endParaRPr lang="en-US" sz="3600">
              <a:solidFill>
                <a:srgbClr val="1C7CBB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4337E62-7F21-4CD3-9B0D-507A64DF7728}"/>
              </a:ext>
            </a:extLst>
          </p:cNvPr>
          <p:cNvSpPr txBox="1"/>
          <p:nvPr/>
        </p:nvSpPr>
        <p:spPr>
          <a:xfrm>
            <a:off x="6563280" y="1926108"/>
            <a:ext cx="476893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Arial"/>
              </a:rPr>
              <a:t>Siri</a:t>
            </a:r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id="{FC85B459-7BA2-4C61-9178-E1CE5EFAEC56}"/>
              </a:ext>
            </a:extLst>
          </p:cNvPr>
          <p:cNvSpPr/>
          <p:nvPr/>
        </p:nvSpPr>
        <p:spPr>
          <a:xfrm>
            <a:off x="7497914" y="3535738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A6EEA54-5314-432F-B5DF-B223248AB8AA}"/>
              </a:ext>
            </a:extLst>
          </p:cNvPr>
          <p:cNvSpPr/>
          <p:nvPr/>
        </p:nvSpPr>
        <p:spPr>
          <a:xfrm>
            <a:off x="7862246" y="3900069"/>
            <a:ext cx="190500" cy="1905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ircle: Hollow 55">
            <a:extLst>
              <a:ext uri="{FF2B5EF4-FFF2-40B4-BE49-F238E27FC236}">
                <a16:creationId xmlns:a16="http://schemas.microsoft.com/office/drawing/2014/main" id="{0C983C23-7914-456E-AA37-90FEEBD851C0}"/>
              </a:ext>
            </a:extLst>
          </p:cNvPr>
          <p:cNvSpPr/>
          <p:nvPr/>
        </p:nvSpPr>
        <p:spPr>
          <a:xfrm>
            <a:off x="7743183" y="3781006"/>
            <a:ext cx="428626" cy="428626"/>
          </a:xfrm>
          <a:prstGeom prst="donut">
            <a:avLst>
              <a:gd name="adj" fmla="val 528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Circle: Hollow 56">
            <a:extLst>
              <a:ext uri="{FF2B5EF4-FFF2-40B4-BE49-F238E27FC236}">
                <a16:creationId xmlns:a16="http://schemas.microsoft.com/office/drawing/2014/main" id="{CD810234-B3DF-4AE8-B7F5-9B91C3FEE8A3}"/>
              </a:ext>
            </a:extLst>
          </p:cNvPr>
          <p:cNvSpPr/>
          <p:nvPr/>
        </p:nvSpPr>
        <p:spPr>
          <a:xfrm>
            <a:off x="7610310" y="3648134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61A79A1-830D-43A5-991E-41089FE309F5}"/>
              </a:ext>
            </a:extLst>
          </p:cNvPr>
          <p:cNvCxnSpPr>
            <a:cxnSpLocks/>
          </p:cNvCxnSpPr>
          <p:nvPr/>
        </p:nvCxnSpPr>
        <p:spPr>
          <a:xfrm flipV="1">
            <a:off x="7957497" y="4342505"/>
            <a:ext cx="0" cy="1033387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91D217BA-6735-41FC-ADDE-ADA84BF5E891}"/>
              </a:ext>
            </a:extLst>
          </p:cNvPr>
          <p:cNvSpPr/>
          <p:nvPr/>
        </p:nvSpPr>
        <p:spPr>
          <a:xfrm>
            <a:off x="7895375" y="5350759"/>
            <a:ext cx="124240" cy="12424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93BBA26-6FB6-4EDA-AE7C-332D388F6619}"/>
              </a:ext>
            </a:extLst>
          </p:cNvPr>
          <p:cNvSpPr txBox="1"/>
          <p:nvPr/>
        </p:nvSpPr>
        <p:spPr>
          <a:xfrm>
            <a:off x="7199802" y="2961830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2012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710CEB2-4E11-44C6-A201-5DCB3EA9A265}"/>
              </a:ext>
            </a:extLst>
          </p:cNvPr>
          <p:cNvSpPr txBox="1"/>
          <p:nvPr/>
        </p:nvSpPr>
        <p:spPr>
          <a:xfrm>
            <a:off x="7371008" y="5723790"/>
            <a:ext cx="1181743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Arial"/>
              </a:rPr>
              <a:t>Google Now</a:t>
            </a:r>
            <a:endParaRPr lang="fr-FR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CE23E97-80CA-4DCE-905B-0371552128FB}"/>
              </a:ext>
            </a:extLst>
          </p:cNvPr>
          <p:cNvCxnSpPr>
            <a:cxnSpLocks/>
          </p:cNvCxnSpPr>
          <p:nvPr/>
        </p:nvCxnSpPr>
        <p:spPr>
          <a:xfrm>
            <a:off x="80157" y="6212376"/>
            <a:ext cx="2048865" cy="0"/>
          </a:xfrm>
          <a:prstGeom prst="line">
            <a:avLst/>
          </a:prstGeom>
          <a:ln w="19050">
            <a:solidFill>
              <a:srgbClr val="03A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6AF9195-D1C7-4EAB-9766-CBBD5AC04E3E}"/>
              </a:ext>
            </a:extLst>
          </p:cNvPr>
          <p:cNvCxnSpPr>
            <a:cxnSpLocks/>
          </p:cNvCxnSpPr>
          <p:nvPr/>
        </p:nvCxnSpPr>
        <p:spPr>
          <a:xfrm>
            <a:off x="3764761" y="6221669"/>
            <a:ext cx="2048865" cy="0"/>
          </a:xfrm>
          <a:prstGeom prst="line">
            <a:avLst/>
          </a:prstGeom>
          <a:ln w="19050">
            <a:solidFill>
              <a:srgbClr val="EF3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7FD0854-B613-4503-8F9F-7EBA21977DB6}"/>
              </a:ext>
            </a:extLst>
          </p:cNvPr>
          <p:cNvCxnSpPr>
            <a:cxnSpLocks/>
          </p:cNvCxnSpPr>
          <p:nvPr/>
        </p:nvCxnSpPr>
        <p:spPr>
          <a:xfrm>
            <a:off x="7485081" y="6212376"/>
            <a:ext cx="93444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67D5D77-7183-46A2-913A-91854EB46B5B}"/>
              </a:ext>
            </a:extLst>
          </p:cNvPr>
          <p:cNvCxnSpPr>
            <a:cxnSpLocks/>
          </p:cNvCxnSpPr>
          <p:nvPr/>
        </p:nvCxnSpPr>
        <p:spPr>
          <a:xfrm>
            <a:off x="2012351" y="1835312"/>
            <a:ext cx="2048865" cy="0"/>
          </a:xfrm>
          <a:prstGeom prst="line">
            <a:avLst/>
          </a:prstGeom>
          <a:ln w="19050">
            <a:solidFill>
              <a:srgbClr val="EE95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FE4C8AC-856E-47A1-86C3-D3143F6DF56B}"/>
              </a:ext>
            </a:extLst>
          </p:cNvPr>
          <p:cNvCxnSpPr>
            <a:cxnSpLocks/>
          </p:cNvCxnSpPr>
          <p:nvPr/>
        </p:nvCxnSpPr>
        <p:spPr>
          <a:xfrm>
            <a:off x="6511679" y="1835312"/>
            <a:ext cx="591540" cy="0"/>
          </a:xfrm>
          <a:prstGeom prst="line">
            <a:avLst/>
          </a:prstGeom>
          <a:ln w="19050">
            <a:solidFill>
              <a:srgbClr val="1C7C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stomShape 1">
            <a:extLst>
              <a:ext uri="{FF2B5EF4-FFF2-40B4-BE49-F238E27FC236}">
                <a16:creationId xmlns:a16="http://schemas.microsoft.com/office/drawing/2014/main" id="{0BD59254-E63D-486E-BD05-F3C23FC58503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History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6623A81E-01EA-4BDB-857A-B275E8A76121}"/>
              </a:ext>
            </a:extLst>
          </p:cNvPr>
          <p:cNvSpPr/>
          <p:nvPr/>
        </p:nvSpPr>
        <p:spPr>
          <a:xfrm rot="5400000">
            <a:off x="8680583" y="3554788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45">
            <a:extLst>
              <a:ext uri="{FF2B5EF4-FFF2-40B4-BE49-F238E27FC236}">
                <a16:creationId xmlns:a16="http://schemas.microsoft.com/office/drawing/2014/main" id="{0DE1E761-A003-4DE9-92C9-69A18397CF54}"/>
              </a:ext>
            </a:extLst>
          </p:cNvPr>
          <p:cNvSpPr/>
          <p:nvPr/>
        </p:nvSpPr>
        <p:spPr>
          <a:xfrm>
            <a:off x="9044914" y="3919119"/>
            <a:ext cx="190500" cy="190500"/>
          </a:xfrm>
          <a:prstGeom prst="ellipse">
            <a:avLst/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ircle: Hollow 46">
            <a:extLst>
              <a:ext uri="{FF2B5EF4-FFF2-40B4-BE49-F238E27FC236}">
                <a16:creationId xmlns:a16="http://schemas.microsoft.com/office/drawing/2014/main" id="{0B7F2771-961A-4539-97B2-2E6BAD422538}"/>
              </a:ext>
            </a:extLst>
          </p:cNvPr>
          <p:cNvSpPr/>
          <p:nvPr/>
        </p:nvSpPr>
        <p:spPr>
          <a:xfrm>
            <a:off x="8925852" y="3800056"/>
            <a:ext cx="428626" cy="428626"/>
          </a:xfrm>
          <a:prstGeom prst="donut">
            <a:avLst>
              <a:gd name="adj" fmla="val 5281"/>
            </a:avLst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ircle: Hollow 47">
            <a:extLst>
              <a:ext uri="{FF2B5EF4-FFF2-40B4-BE49-F238E27FC236}">
                <a16:creationId xmlns:a16="http://schemas.microsoft.com/office/drawing/2014/main" id="{B0FF8863-631E-4E9A-892C-00D50EFF4BEE}"/>
              </a:ext>
            </a:extLst>
          </p:cNvPr>
          <p:cNvSpPr/>
          <p:nvPr/>
        </p:nvSpPr>
        <p:spPr>
          <a:xfrm>
            <a:off x="8792979" y="3667184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Connector 48">
            <a:extLst>
              <a:ext uri="{FF2B5EF4-FFF2-40B4-BE49-F238E27FC236}">
                <a16:creationId xmlns:a16="http://schemas.microsoft.com/office/drawing/2014/main" id="{3AE85878-0A6D-4AB2-B1C3-46978CFD64F3}"/>
              </a:ext>
            </a:extLst>
          </p:cNvPr>
          <p:cNvCxnSpPr>
            <a:cxnSpLocks/>
          </p:cNvCxnSpPr>
          <p:nvPr/>
        </p:nvCxnSpPr>
        <p:spPr>
          <a:xfrm flipV="1">
            <a:off x="9140165" y="2633797"/>
            <a:ext cx="0" cy="1033387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49">
            <a:extLst>
              <a:ext uri="{FF2B5EF4-FFF2-40B4-BE49-F238E27FC236}">
                <a16:creationId xmlns:a16="http://schemas.microsoft.com/office/drawing/2014/main" id="{8114FFF1-B09B-4FD5-83B6-201DFE3D29CB}"/>
              </a:ext>
            </a:extLst>
          </p:cNvPr>
          <p:cNvSpPr/>
          <p:nvPr/>
        </p:nvSpPr>
        <p:spPr>
          <a:xfrm>
            <a:off x="9078044" y="2587441"/>
            <a:ext cx="124240" cy="12424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50">
            <a:extLst>
              <a:ext uri="{FF2B5EF4-FFF2-40B4-BE49-F238E27FC236}">
                <a16:creationId xmlns:a16="http://schemas.microsoft.com/office/drawing/2014/main" id="{DDB1BB86-94F1-49C2-BB4C-A99142969FA3}"/>
              </a:ext>
            </a:extLst>
          </p:cNvPr>
          <p:cNvSpPr txBox="1"/>
          <p:nvPr/>
        </p:nvSpPr>
        <p:spPr>
          <a:xfrm>
            <a:off x="8382471" y="4401661"/>
            <a:ext cx="151538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>
                <a:solidFill>
                  <a:srgbClr val="00B050"/>
                </a:solidFill>
                <a:latin typeface="Century Gothic"/>
              </a:rPr>
              <a:t>2015</a:t>
            </a:r>
            <a:endParaRPr lang="en-US" sz="360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51">
            <a:extLst>
              <a:ext uri="{FF2B5EF4-FFF2-40B4-BE49-F238E27FC236}">
                <a16:creationId xmlns:a16="http://schemas.microsoft.com/office/drawing/2014/main" id="{5B77C8FC-74EA-4308-BB66-79D700DCC1EA}"/>
              </a:ext>
            </a:extLst>
          </p:cNvPr>
          <p:cNvSpPr txBox="1"/>
          <p:nvPr/>
        </p:nvSpPr>
        <p:spPr>
          <a:xfrm>
            <a:off x="8630205" y="1935633"/>
            <a:ext cx="99124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Arial"/>
              </a:rPr>
              <a:t>Alexa</a:t>
            </a:r>
            <a:endParaRPr lang="fr-FR"/>
          </a:p>
          <a:p>
            <a:pPr algn="ctr"/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Arial"/>
              </a:rPr>
              <a:t>Cortana</a:t>
            </a:r>
          </a:p>
        </p:txBody>
      </p:sp>
      <p:cxnSp>
        <p:nvCxnSpPr>
          <p:cNvPr id="38" name="Straight Connector 68">
            <a:extLst>
              <a:ext uri="{FF2B5EF4-FFF2-40B4-BE49-F238E27FC236}">
                <a16:creationId xmlns:a16="http://schemas.microsoft.com/office/drawing/2014/main" id="{0F5201D0-6DA0-48D7-94BC-C629A4D2BF4E}"/>
              </a:ext>
            </a:extLst>
          </p:cNvPr>
          <p:cNvCxnSpPr>
            <a:cxnSpLocks/>
          </p:cNvCxnSpPr>
          <p:nvPr/>
        </p:nvCxnSpPr>
        <p:spPr>
          <a:xfrm>
            <a:off x="8873879" y="1835312"/>
            <a:ext cx="59154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Arc 94">
            <a:extLst>
              <a:ext uri="{FF2B5EF4-FFF2-40B4-BE49-F238E27FC236}">
                <a16:creationId xmlns:a16="http://schemas.microsoft.com/office/drawing/2014/main" id="{835BECBD-1441-482A-B13D-75AB9138E6E9}"/>
              </a:ext>
            </a:extLst>
          </p:cNvPr>
          <p:cNvSpPr/>
          <p:nvPr/>
        </p:nvSpPr>
        <p:spPr>
          <a:xfrm>
            <a:off x="10069664" y="3545263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54">
            <a:extLst>
              <a:ext uri="{FF2B5EF4-FFF2-40B4-BE49-F238E27FC236}">
                <a16:creationId xmlns:a16="http://schemas.microsoft.com/office/drawing/2014/main" id="{2AFAC4FD-E441-4EE1-B9F2-A4EE85E29C17}"/>
              </a:ext>
            </a:extLst>
          </p:cNvPr>
          <p:cNvSpPr/>
          <p:nvPr/>
        </p:nvSpPr>
        <p:spPr>
          <a:xfrm>
            <a:off x="10433996" y="3909594"/>
            <a:ext cx="190500" cy="1905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Circle: Hollow 55">
            <a:extLst>
              <a:ext uri="{FF2B5EF4-FFF2-40B4-BE49-F238E27FC236}">
                <a16:creationId xmlns:a16="http://schemas.microsoft.com/office/drawing/2014/main" id="{DEA22B66-00F5-45AD-A694-7D89329E7D2B}"/>
              </a:ext>
            </a:extLst>
          </p:cNvPr>
          <p:cNvSpPr/>
          <p:nvPr/>
        </p:nvSpPr>
        <p:spPr>
          <a:xfrm>
            <a:off x="10314933" y="3790531"/>
            <a:ext cx="428626" cy="428626"/>
          </a:xfrm>
          <a:prstGeom prst="donut">
            <a:avLst>
              <a:gd name="adj" fmla="val 528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1" name="Circle: Hollow 56">
            <a:extLst>
              <a:ext uri="{FF2B5EF4-FFF2-40B4-BE49-F238E27FC236}">
                <a16:creationId xmlns:a16="http://schemas.microsoft.com/office/drawing/2014/main" id="{73896821-E4A0-4FB3-9EA1-BA61C2562336}"/>
              </a:ext>
            </a:extLst>
          </p:cNvPr>
          <p:cNvSpPr/>
          <p:nvPr/>
        </p:nvSpPr>
        <p:spPr>
          <a:xfrm>
            <a:off x="10182060" y="3657659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3" name="Straight Connector 57">
            <a:extLst>
              <a:ext uri="{FF2B5EF4-FFF2-40B4-BE49-F238E27FC236}">
                <a16:creationId xmlns:a16="http://schemas.microsoft.com/office/drawing/2014/main" id="{4993351E-B37A-499C-827D-2663855363EC}"/>
              </a:ext>
            </a:extLst>
          </p:cNvPr>
          <p:cNvCxnSpPr>
            <a:cxnSpLocks/>
          </p:cNvCxnSpPr>
          <p:nvPr/>
        </p:nvCxnSpPr>
        <p:spPr>
          <a:xfrm flipV="1">
            <a:off x="10529247" y="4352030"/>
            <a:ext cx="0" cy="1033387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Oval 58">
            <a:extLst>
              <a:ext uri="{FF2B5EF4-FFF2-40B4-BE49-F238E27FC236}">
                <a16:creationId xmlns:a16="http://schemas.microsoft.com/office/drawing/2014/main" id="{6AB0B8EA-B3EB-4500-AD32-1D4BA4B09778}"/>
              </a:ext>
            </a:extLst>
          </p:cNvPr>
          <p:cNvSpPr/>
          <p:nvPr/>
        </p:nvSpPr>
        <p:spPr>
          <a:xfrm>
            <a:off x="10467125" y="5360284"/>
            <a:ext cx="124240" cy="12424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59">
            <a:extLst>
              <a:ext uri="{FF2B5EF4-FFF2-40B4-BE49-F238E27FC236}">
                <a16:creationId xmlns:a16="http://schemas.microsoft.com/office/drawing/2014/main" id="{9D04507B-DA03-449C-AE99-246716E3F640}"/>
              </a:ext>
            </a:extLst>
          </p:cNvPr>
          <p:cNvSpPr txBox="1"/>
          <p:nvPr/>
        </p:nvSpPr>
        <p:spPr>
          <a:xfrm>
            <a:off x="9771552" y="2971355"/>
            <a:ext cx="151538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2016</a:t>
            </a:r>
            <a:endParaRPr lang="en-US" sz="360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TextBox 60">
            <a:extLst>
              <a:ext uri="{FF2B5EF4-FFF2-40B4-BE49-F238E27FC236}">
                <a16:creationId xmlns:a16="http://schemas.microsoft.com/office/drawing/2014/main" id="{0D5F9B89-5353-499F-9DF0-1FABEF453874}"/>
              </a:ext>
            </a:extLst>
          </p:cNvPr>
          <p:cNvSpPr txBox="1"/>
          <p:nvPr/>
        </p:nvSpPr>
        <p:spPr>
          <a:xfrm>
            <a:off x="9924173" y="5612510"/>
            <a:ext cx="118174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Arial"/>
              </a:rPr>
              <a:t>Bots for messenger</a:t>
            </a:r>
            <a:endParaRPr lang="fr-FR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11" name="Straight Connector 66">
            <a:extLst>
              <a:ext uri="{FF2B5EF4-FFF2-40B4-BE49-F238E27FC236}">
                <a16:creationId xmlns:a16="http://schemas.microsoft.com/office/drawing/2014/main" id="{A9E2DB13-7350-4039-A37A-43F98C0DB607}"/>
              </a:ext>
            </a:extLst>
          </p:cNvPr>
          <p:cNvCxnSpPr>
            <a:cxnSpLocks/>
          </p:cNvCxnSpPr>
          <p:nvPr/>
        </p:nvCxnSpPr>
        <p:spPr>
          <a:xfrm>
            <a:off x="10056831" y="6221901"/>
            <a:ext cx="93444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DCBCEE4E-086F-49BA-ADDA-DECD0033C124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4/46</a:t>
            </a:r>
          </a:p>
        </p:txBody>
      </p:sp>
    </p:spTree>
    <p:extLst>
      <p:ext uri="{BB962C8B-B14F-4D97-AF65-F5344CB8AC3E}">
        <p14:creationId xmlns:p14="http://schemas.microsoft.com/office/powerpoint/2010/main" val="245413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0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5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500"/>
                            </p:stCondLst>
                            <p:childTnLst>
                              <p:par>
                                <p:cTn id="1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3000"/>
                            </p:stCondLst>
                            <p:childTnLst>
                              <p:par>
                                <p:cTn id="2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3500"/>
                            </p:stCondLst>
                            <p:childTnLst>
                              <p:par>
                                <p:cTn id="2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4000"/>
                            </p:stCondLst>
                            <p:childTnLst>
                              <p:par>
                                <p:cTn id="2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000"/>
                            </p:stCondLst>
                            <p:childTnLst>
                              <p:par>
                                <p:cTn id="2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500"/>
                            </p:stCondLst>
                            <p:childTnLst>
                              <p:par>
                                <p:cTn id="2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000"/>
                            </p:stCondLst>
                            <p:childTnLst>
                              <p:par>
                                <p:cTn id="2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500"/>
                            </p:stCondLst>
                            <p:childTnLst>
                              <p:par>
                                <p:cTn id="2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500"/>
                            </p:stCondLst>
                            <p:childTnLst>
                              <p:par>
                                <p:cTn id="2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500"/>
                            </p:stCondLst>
                            <p:childTnLst>
                              <p:par>
                                <p:cTn id="2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9000"/>
                            </p:stCondLst>
                            <p:childTnLst>
                              <p:par>
                                <p:cTn id="2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500"/>
                            </p:stCondLst>
                            <p:childTnLst>
                              <p:par>
                                <p:cTn id="2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1500"/>
                            </p:stCondLst>
                            <p:childTnLst>
                              <p:par>
                                <p:cTn id="3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2500"/>
                            </p:stCondLst>
                            <p:childTnLst>
                              <p:par>
                                <p:cTn id="3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3000"/>
                            </p:stCondLst>
                            <p:childTnLst>
                              <p:par>
                                <p:cTn id="3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3500"/>
                            </p:stCondLst>
                            <p:childTnLst>
                              <p:par>
                                <p:cTn id="3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4500"/>
                            </p:stCondLst>
                            <p:childTnLst>
                              <p:par>
                                <p:cTn id="3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6000"/>
                            </p:stCondLst>
                            <p:childTnLst>
                              <p:par>
                                <p:cTn id="3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6500"/>
                            </p:stCondLst>
                            <p:childTnLst>
                              <p:par>
                                <p:cTn id="3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9" grpId="0" animBg="1"/>
      <p:bldP spid="10" grpId="0" animBg="1"/>
      <p:bldP spid="14" grpId="0" animBg="1"/>
      <p:bldP spid="16" grpId="0"/>
      <p:bldP spid="17" grpId="0"/>
      <p:bldP spid="18" grpId="0" animBg="1"/>
      <p:bldP spid="20" grpId="0" animBg="1"/>
      <p:bldP spid="21" grpId="0" animBg="1"/>
      <p:bldP spid="22" grpId="0" animBg="1"/>
      <p:bldP spid="24" grpId="0" animBg="1"/>
      <p:bldP spid="25" grpId="0"/>
      <p:bldP spid="26" grpId="0"/>
      <p:bldP spid="27" grpId="0" animBg="1"/>
      <p:bldP spid="29" grpId="0" animBg="1"/>
      <p:bldP spid="30" grpId="0" animBg="1"/>
      <p:bldP spid="31" grpId="0" animBg="1"/>
      <p:bldP spid="33" grpId="0" animBg="1"/>
      <p:bldP spid="34" grpId="0"/>
      <p:bldP spid="35" grpId="0"/>
      <p:bldP spid="45" grpId="0" animBg="1"/>
      <p:bldP spid="46" grpId="0" animBg="1"/>
      <p:bldP spid="47" grpId="0" animBg="1"/>
      <p:bldP spid="48" grpId="0" animBg="1"/>
      <p:bldP spid="50" grpId="0" animBg="1"/>
      <p:bldP spid="51" grpId="0"/>
      <p:bldP spid="52" grpId="0"/>
      <p:bldP spid="53" grpId="0" animBg="1"/>
      <p:bldP spid="55" grpId="0" animBg="1"/>
      <p:bldP spid="56" grpId="0" animBg="1"/>
      <p:bldP spid="57" grpId="0" animBg="1"/>
      <p:bldP spid="59" grpId="0" animBg="1"/>
      <p:bldP spid="60" grpId="0"/>
      <p:bldP spid="61" grpId="0"/>
      <p:bldP spid="3" grpId="0" animBg="1"/>
      <p:bldP spid="4" grpId="0" animBg="1"/>
      <p:bldP spid="5" grpId="0" animBg="1"/>
      <p:bldP spid="6" grpId="0" animBg="1"/>
      <p:bldP spid="15" grpId="0" animBg="1"/>
      <p:bldP spid="36" grpId="0"/>
      <p:bldP spid="37" grpId="0"/>
      <p:bldP spid="95" grpId="0" animBg="1"/>
      <p:bldP spid="97" grpId="0" animBg="1"/>
      <p:bldP spid="99" grpId="0" animBg="1"/>
      <p:bldP spid="101" grpId="0" animBg="1"/>
      <p:bldP spid="105" grpId="0" animBg="1"/>
      <p:bldP spid="107" grpId="0"/>
      <p:bldP spid="10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>
            <a:extLst>
              <a:ext uri="{FF2B5EF4-FFF2-40B4-BE49-F238E27FC236}">
                <a16:creationId xmlns:a16="http://schemas.microsoft.com/office/drawing/2014/main" id="{C07108A7-F902-4F51-9783-10E021976418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uFill>
                  <a:solidFill>
                    <a:srgbClr val="FFFFFF"/>
                  </a:solidFill>
                </a:uFill>
                <a:ea typeface="微软雅黑"/>
              </a:rPr>
              <a:t>Dialogue</a:t>
            </a:r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F536136-E59C-4200-B21D-8EB609D7AFEE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5/46</a:t>
            </a:r>
          </a:p>
        </p:txBody>
      </p:sp>
      <p:pic>
        <p:nvPicPr>
          <p:cNvPr id="7" name="Graphique 7" descr="Profil masculin">
            <a:extLst>
              <a:ext uri="{FF2B5EF4-FFF2-40B4-BE49-F238E27FC236}">
                <a16:creationId xmlns:a16="http://schemas.microsoft.com/office/drawing/2014/main" id="{3B5716DB-B45C-471C-9BC1-D38F2F448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9306" y="3583166"/>
            <a:ext cx="1713570" cy="1713570"/>
          </a:xfrm>
          <a:prstGeom prst="rect">
            <a:avLst/>
          </a:prstGeom>
        </p:spPr>
      </p:pic>
      <p:pic>
        <p:nvPicPr>
          <p:cNvPr id="12" name="Graphique 7" descr="Profil masculin">
            <a:extLst>
              <a:ext uri="{FF2B5EF4-FFF2-40B4-BE49-F238E27FC236}">
                <a16:creationId xmlns:a16="http://schemas.microsoft.com/office/drawing/2014/main" id="{FF7C29A7-D761-4EF6-B540-A78BABF15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98622" y="3583166"/>
            <a:ext cx="1713570" cy="1713570"/>
          </a:xfrm>
          <a:prstGeom prst="rect">
            <a:avLst/>
          </a:prstGeom>
        </p:spPr>
      </p:pic>
      <p:sp>
        <p:nvSpPr>
          <p:cNvPr id="10" name="Rounded Rectangular Callout 5">
            <a:extLst>
              <a:ext uri="{FF2B5EF4-FFF2-40B4-BE49-F238E27FC236}">
                <a16:creationId xmlns:a16="http://schemas.microsoft.com/office/drawing/2014/main" id="{52E7BCA7-31D6-4159-98D9-3E6D0D65A3AF}"/>
              </a:ext>
            </a:extLst>
          </p:cNvPr>
          <p:cNvSpPr/>
          <p:nvPr/>
        </p:nvSpPr>
        <p:spPr>
          <a:xfrm>
            <a:off x="3499835" y="3101324"/>
            <a:ext cx="3774147" cy="587193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Hi I need some help to solve a subprocess post-installation script returned error exit status __number__ message during app installation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6" name="Rounded Rectangular Callout 6">
            <a:extLst>
              <a:ext uri="{FF2B5EF4-FFF2-40B4-BE49-F238E27FC236}">
                <a16:creationId xmlns:a16="http://schemas.microsoft.com/office/drawing/2014/main" id="{ED2C9872-8BB8-4C7C-8531-548CDD55EC33}"/>
              </a:ext>
            </a:extLst>
          </p:cNvPr>
          <p:cNvSpPr/>
          <p:nvPr/>
        </p:nvSpPr>
        <p:spPr>
          <a:xfrm>
            <a:off x="4723512" y="3784171"/>
            <a:ext cx="3774147" cy="303276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What happens if you type sudo apt-get install –f?</a:t>
            </a:r>
            <a:endParaRPr lang="fr-FR">
              <a:solidFill>
                <a:srgbClr val="000000"/>
              </a:solidFill>
            </a:endParaRPr>
          </a:p>
        </p:txBody>
      </p:sp>
      <p:pic>
        <p:nvPicPr>
          <p:cNvPr id="17" name="Image 17">
            <a:extLst>
              <a:ext uri="{FF2B5EF4-FFF2-40B4-BE49-F238E27FC236}">
                <a16:creationId xmlns:a16="http://schemas.microsoft.com/office/drawing/2014/main" id="{6ACCCD4F-B40A-497E-9EAC-53D4F29D3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4330" y="1780878"/>
            <a:ext cx="2325030" cy="1893794"/>
          </a:xfrm>
          <a:prstGeom prst="rect">
            <a:avLst/>
          </a:prstGeom>
        </p:spPr>
      </p:pic>
      <p:pic>
        <p:nvPicPr>
          <p:cNvPr id="19" name="Image 17" descr="Une image contenant assis, regardant, noir, table&#10;&#10;Description générée avec un niveau de confiance très élevé">
            <a:extLst>
              <a:ext uri="{FF2B5EF4-FFF2-40B4-BE49-F238E27FC236}">
                <a16:creationId xmlns:a16="http://schemas.microsoft.com/office/drawing/2014/main" id="{10B657C4-826B-406D-8316-DFAC7A5D1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00555" y="1799462"/>
            <a:ext cx="2163335" cy="189379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73745AB-3005-4D60-B8D7-39A25AE55380}"/>
              </a:ext>
            </a:extLst>
          </p:cNvPr>
          <p:cNvSpPr txBox="1"/>
          <p:nvPr/>
        </p:nvSpPr>
        <p:spPr>
          <a:xfrm>
            <a:off x="1020009" y="2132114"/>
            <a:ext cx="134929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5F497A"/>
                </a:solidFill>
              </a:rPr>
              <a:t>Intentions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8DBEBA4-5B5F-4C1A-B23A-BC1050E65AD0}"/>
              </a:ext>
            </a:extLst>
          </p:cNvPr>
          <p:cNvSpPr txBox="1"/>
          <p:nvPr/>
        </p:nvSpPr>
        <p:spPr>
          <a:xfrm>
            <a:off x="1216658" y="2494917"/>
            <a:ext cx="9311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err="1">
                <a:solidFill>
                  <a:srgbClr val="C00000"/>
                </a:solidFill>
              </a:rPr>
              <a:t>Needs</a:t>
            </a:r>
            <a:endParaRPr lang="fr-FR" b="1">
              <a:solidFill>
                <a:srgbClr val="C0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183C740-158B-4AFC-B8A7-D040A09687E5}"/>
              </a:ext>
            </a:extLst>
          </p:cNvPr>
          <p:cNvSpPr txBox="1"/>
          <p:nvPr/>
        </p:nvSpPr>
        <p:spPr>
          <a:xfrm>
            <a:off x="9686939" y="2132114"/>
            <a:ext cx="12842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5F497A"/>
                </a:solidFill>
              </a:rPr>
              <a:t>Intentions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BFA5B23-268B-4F41-B5CA-848FB9C373AA}"/>
              </a:ext>
            </a:extLst>
          </p:cNvPr>
          <p:cNvSpPr txBox="1"/>
          <p:nvPr/>
        </p:nvSpPr>
        <p:spPr>
          <a:xfrm>
            <a:off x="9833056" y="2488877"/>
            <a:ext cx="9961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err="1">
                <a:solidFill>
                  <a:srgbClr val="C00000"/>
                </a:solidFill>
              </a:rPr>
              <a:t>Needs</a:t>
            </a:r>
            <a:endParaRPr lang="fr-FR" b="1">
              <a:solidFill>
                <a:srgbClr val="C00000"/>
              </a:solidFill>
            </a:endParaRPr>
          </a:p>
        </p:txBody>
      </p:sp>
      <p:pic>
        <p:nvPicPr>
          <p:cNvPr id="24" name="Image 24">
            <a:extLst>
              <a:ext uri="{FF2B5EF4-FFF2-40B4-BE49-F238E27FC236}">
                <a16:creationId xmlns:a16="http://schemas.microsoft.com/office/drawing/2014/main" id="{CA1D68CE-610B-4474-97F3-BB5DE125B0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78" y="3781953"/>
            <a:ext cx="1321420" cy="1330713"/>
          </a:xfrm>
          <a:prstGeom prst="rect">
            <a:avLst/>
          </a:prstGeom>
        </p:spPr>
      </p:pic>
      <p:pic>
        <p:nvPicPr>
          <p:cNvPr id="26" name="Image 24">
            <a:extLst>
              <a:ext uri="{FF2B5EF4-FFF2-40B4-BE49-F238E27FC236}">
                <a16:creationId xmlns:a16="http://schemas.microsoft.com/office/drawing/2014/main" id="{387C5DCA-9A2D-4D34-80E2-B61444E22E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8239" y="3688517"/>
            <a:ext cx="1321420" cy="1330713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A1152344-7DBF-4543-83BB-6FCD21F6C586}"/>
              </a:ext>
            </a:extLst>
          </p:cNvPr>
          <p:cNvSpPr txBox="1"/>
          <p:nvPr/>
        </p:nvSpPr>
        <p:spPr>
          <a:xfrm>
            <a:off x="-97377" y="5108247"/>
            <a:ext cx="172362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/>
              <a:t>External knowledge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54C3248-7C45-4836-A81B-C1010BBD8413}"/>
              </a:ext>
            </a:extLst>
          </p:cNvPr>
          <p:cNvSpPr txBox="1"/>
          <p:nvPr/>
        </p:nvSpPr>
        <p:spPr>
          <a:xfrm>
            <a:off x="10455368" y="5030853"/>
            <a:ext cx="172362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/>
              <a:t>External knowledge</a:t>
            </a:r>
          </a:p>
        </p:txBody>
      </p:sp>
      <p:sp>
        <p:nvSpPr>
          <p:cNvPr id="32" name="Rounded Rectangular Callout 7">
            <a:extLst>
              <a:ext uri="{FF2B5EF4-FFF2-40B4-BE49-F238E27FC236}">
                <a16:creationId xmlns:a16="http://schemas.microsoft.com/office/drawing/2014/main" id="{B4C8B581-285B-4FEE-9510-6A4B51D19C2E}"/>
              </a:ext>
            </a:extLst>
          </p:cNvPr>
          <p:cNvSpPr/>
          <p:nvPr/>
        </p:nvSpPr>
        <p:spPr>
          <a:xfrm>
            <a:off x="3499835" y="4190255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000000"/>
              </a:solidFill>
            </a:endParaRPr>
          </a:p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Never look back ;-)</a:t>
            </a:r>
            <a:endParaRPr lang="en-US">
              <a:solidFill>
                <a:srgbClr val="000000"/>
              </a:solidFill>
            </a:endParaRPr>
          </a:p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" name="Rounded Rectangular Callout 8">
            <a:extLst>
              <a:ext uri="{FF2B5EF4-FFF2-40B4-BE49-F238E27FC236}">
                <a16:creationId xmlns:a16="http://schemas.microsoft.com/office/drawing/2014/main" id="{FA31B07F-824E-43D5-90A4-30DCC22B6299}"/>
              </a:ext>
            </a:extLst>
          </p:cNvPr>
          <p:cNvSpPr/>
          <p:nvPr/>
        </p:nvSpPr>
        <p:spPr>
          <a:xfrm>
            <a:off x="4723512" y="4581046"/>
            <a:ext cx="3774147" cy="303276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Do you need infrared remote control support?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36" name="Rounded Rectangular Callout 9">
            <a:extLst>
              <a:ext uri="{FF2B5EF4-FFF2-40B4-BE49-F238E27FC236}">
                <a16:creationId xmlns:a16="http://schemas.microsoft.com/office/drawing/2014/main" id="{ADAF589F-2DD2-484B-9824-261714BDEAE6}"/>
              </a:ext>
            </a:extLst>
          </p:cNvPr>
          <p:cNvSpPr/>
          <p:nvPr/>
        </p:nvSpPr>
        <p:spPr>
          <a:xfrm>
            <a:off x="3499835" y="4990092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000000"/>
              </a:solidFill>
            </a:endParaRPr>
          </a:p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Would be nice</a:t>
            </a:r>
            <a:endParaRPr lang="en-US">
              <a:solidFill>
                <a:srgbClr val="000000"/>
              </a:solidFill>
            </a:endParaRPr>
          </a:p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727BA2B-E4B1-458B-A74B-92E8BC88577D}"/>
              </a:ext>
            </a:extLst>
          </p:cNvPr>
          <p:cNvSpPr/>
          <p:nvPr/>
        </p:nvSpPr>
        <p:spPr>
          <a:xfrm>
            <a:off x="3395859" y="3026749"/>
            <a:ext cx="5101800" cy="231819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End-to-end dialogue system</a:t>
            </a:r>
          </a:p>
        </p:txBody>
      </p:sp>
      <p:pic>
        <p:nvPicPr>
          <p:cNvPr id="2" name="Image 5">
            <a:extLst>
              <a:ext uri="{FF2B5EF4-FFF2-40B4-BE49-F238E27FC236}">
                <a16:creationId xmlns:a16="http://schemas.microsoft.com/office/drawing/2014/main" id="{13B86888-2734-47C2-AB17-7B85E681BA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8032" y="3214973"/>
            <a:ext cx="2481542" cy="2222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28AFE9-32D3-44B1-8D08-5D274ED958C8}"/>
              </a:ext>
            </a:extLst>
          </p:cNvPr>
          <p:cNvSpPr txBox="1"/>
          <p:nvPr/>
        </p:nvSpPr>
        <p:spPr>
          <a:xfrm>
            <a:off x="2629569" y="5931259"/>
            <a:ext cx="6930102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/>
              <a:t>Automatically infer the intention and needs from the conversation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05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8" grpId="0"/>
      <p:bldP spid="29" grpId="0"/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ustomShape 1"/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What is a dialogue system?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9228983-AE97-4755-B3AF-88BAD7B49804}"/>
              </a:ext>
            </a:extLst>
          </p:cNvPr>
          <p:cNvSpPr txBox="1"/>
          <p:nvPr/>
        </p:nvSpPr>
        <p:spPr>
          <a:xfrm>
            <a:off x="857250" y="1581150"/>
            <a:ext cx="10700553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Dialogue as a Markov Decision Process (MDP)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Given </a:t>
            </a:r>
            <a:r>
              <a:rPr lang="en-US" err="1">
                <a:ea typeface="+mn-lt"/>
                <a:cs typeface="+mn-lt"/>
              </a:rPr>
              <a:t>state </a:t>
            </a:r>
            <a:r>
              <a:rPr lang="en-US" i="1" err="1">
                <a:solidFill>
                  <a:srgbClr val="FF0000"/>
                </a:solidFill>
                <a:ea typeface="+mn-lt"/>
                <a:cs typeface="+mn-lt"/>
              </a:rPr>
              <a:t>s</a:t>
            </a:r>
            <a:r>
              <a:rPr lang="en-US">
                <a:ea typeface="+mn-lt"/>
                <a:cs typeface="+mn-lt"/>
              </a:rPr>
              <a:t>, select action </a:t>
            </a:r>
            <a:r>
              <a:rPr lang="en-US" i="1">
                <a:solidFill>
                  <a:srgbClr val="FF0000"/>
                </a:solidFill>
                <a:ea typeface="+mn-lt"/>
                <a:cs typeface="+mn-lt"/>
              </a:rPr>
              <a:t>a</a:t>
            </a:r>
            <a:r>
              <a:rPr lang="en-US">
                <a:ea typeface="+mn-lt"/>
                <a:cs typeface="+mn-lt"/>
              </a:rPr>
              <a:t> according to hierarchical policy </a:t>
            </a:r>
            <a:r>
              <a:rPr lang="en-US" i="1">
                <a:solidFill>
                  <a:srgbClr val="FF0000"/>
                </a:solidFill>
                <a:ea typeface="+mn-lt"/>
                <a:cs typeface="+mn-lt"/>
              </a:rPr>
              <a:t>π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Receive reward </a:t>
            </a:r>
            <a:r>
              <a:rPr lang="en-US" i="1">
                <a:solidFill>
                  <a:srgbClr val="FF0000"/>
                </a:solidFill>
                <a:ea typeface="+mn-lt"/>
                <a:cs typeface="+mn-lt"/>
              </a:rPr>
              <a:t>r</a:t>
            </a:r>
            <a:r>
              <a:rPr lang="en-US">
                <a:ea typeface="+mn-lt"/>
                <a:cs typeface="+mn-lt"/>
              </a:rPr>
              <a:t>, observe new </a:t>
            </a:r>
            <a:r>
              <a:rPr lang="en-US" err="1">
                <a:ea typeface="+mn-lt"/>
                <a:cs typeface="+mn-lt"/>
              </a:rPr>
              <a:t>state </a:t>
            </a:r>
            <a:r>
              <a:rPr lang="en-US" i="1" err="1">
                <a:solidFill>
                  <a:srgbClr val="FF0000"/>
                </a:solidFill>
                <a:ea typeface="+mn-lt"/>
                <a:cs typeface="+mn-lt"/>
              </a:rPr>
              <a:t>s</a:t>
            </a:r>
            <a:r>
              <a:rPr lang="en-US" i="1">
                <a:solidFill>
                  <a:srgbClr val="FF0000"/>
                </a:solidFill>
                <a:ea typeface="+mn-lt"/>
                <a:cs typeface="+mn-lt"/>
              </a:rPr>
              <a:t>'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Continue the cycle until episode terminates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Goal of dialogue learning: find optimal </a:t>
            </a:r>
            <a:r>
              <a:rPr lang="en-US" i="1">
                <a:solidFill>
                  <a:srgbClr val="FF0000"/>
                </a:solidFill>
                <a:ea typeface="+mn-lt"/>
                <a:cs typeface="+mn-lt"/>
              </a:rPr>
              <a:t>π</a:t>
            </a:r>
            <a:r>
              <a:rPr lang="en-US">
                <a:ea typeface="+mn-lt"/>
                <a:cs typeface="+mn-lt"/>
              </a:rPr>
              <a:t> to maximize expected rewards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414924D-92E0-4CED-ABAB-6410DAF7E7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023858"/>
              </p:ext>
            </p:extLst>
          </p:nvPr>
        </p:nvGraphicFramePr>
        <p:xfrm>
          <a:off x="575474" y="3468736"/>
          <a:ext cx="10857068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9483">
                  <a:extLst>
                    <a:ext uri="{9D8B030D-6E8A-4147-A177-3AD203B41FA5}">
                      <a16:colId xmlns:a16="http://schemas.microsoft.com/office/drawing/2014/main" val="3162762592"/>
                    </a:ext>
                  </a:extLst>
                </a:gridCol>
                <a:gridCol w="2369673">
                  <a:extLst>
                    <a:ext uri="{9D8B030D-6E8A-4147-A177-3AD203B41FA5}">
                      <a16:colId xmlns:a16="http://schemas.microsoft.com/office/drawing/2014/main" val="1816670677"/>
                    </a:ext>
                  </a:extLst>
                </a:gridCol>
                <a:gridCol w="2549051">
                  <a:extLst>
                    <a:ext uri="{9D8B030D-6E8A-4147-A177-3AD203B41FA5}">
                      <a16:colId xmlns:a16="http://schemas.microsoft.com/office/drawing/2014/main" val="2502466832"/>
                    </a:ext>
                  </a:extLst>
                </a:gridCol>
                <a:gridCol w="3058861">
                  <a:extLst>
                    <a:ext uri="{9D8B030D-6E8A-4147-A177-3AD203B41FA5}">
                      <a16:colId xmlns:a16="http://schemas.microsoft.com/office/drawing/2014/main" val="1726929707"/>
                    </a:ext>
                  </a:extLst>
                </a:gridCol>
              </a:tblGrid>
              <a:tr h="239162"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</a:rPr>
                        <a:t>Dialogue 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State (s)​</a:t>
                      </a:r>
                      <a:endParaRPr lang="en-US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Action (a) ​</a:t>
                      </a:r>
                      <a:endParaRPr lang="en-US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Reward (r)​</a:t>
                      </a:r>
                      <a:endParaRPr lang="en-US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223005"/>
                  </a:ext>
                </a:extLst>
              </a:tr>
              <a:tr h="601139"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</a:rPr>
                        <a:t>QA systems</a:t>
                      </a:r>
                      <a:endParaRPr lang="en-US">
                        <a:effectLst/>
                      </a:endParaRPr>
                    </a:p>
                    <a:p>
                      <a:pPr fontAlgn="base"/>
                      <a:r>
                        <a:rPr lang="en-US" sz="1800">
                          <a:effectLst/>
                        </a:rPr>
                        <a:t>(Q&amp;A bot over KB, Web etc.)​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</a:rPr>
                        <a:t>Understanding of user Intent (belief state)​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</a:rPr>
                        <a:t>Clarification questions, Answers​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</a:rPr>
                        <a:t>Relevance of answer​</a:t>
                      </a:r>
                      <a:endParaRPr lang="en-US">
                        <a:effectLst/>
                      </a:endParaRPr>
                    </a:p>
                    <a:p>
                      <a:pPr fontAlgn="base"/>
                      <a:r>
                        <a:rPr lang="en-US" sz="1800">
                          <a:effectLst/>
                        </a:rPr>
                        <a:t># of turns​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506129"/>
                  </a:ext>
                </a:extLst>
              </a:tr>
              <a:tr h="601139"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</a:rPr>
                        <a:t>Task-oriented systems</a:t>
                      </a:r>
                      <a:endParaRPr lang="en-US">
                        <a:effectLst/>
                      </a:endParaRPr>
                    </a:p>
                    <a:p>
                      <a:pPr fontAlgn="base"/>
                      <a:r>
                        <a:rPr lang="en-US" sz="1800">
                          <a:effectLst/>
                        </a:rPr>
                        <a:t>(Movies, Restaurants, …)​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</a:rPr>
                        <a:t>Understanding of user goal (belief state) 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</a:rPr>
                        <a:t>Dialog act + </a:t>
                      </a:r>
                      <a:r>
                        <a:rPr lang="en-US" sz="1800" err="1">
                          <a:effectLst/>
                        </a:rPr>
                        <a:t>slot_value</a:t>
                      </a:r>
                      <a:r>
                        <a:rPr lang="en-US" sz="1800">
                          <a:effectLst/>
                        </a:rPr>
                        <a:t>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</a:rPr>
                        <a:t>Task success rate ​</a:t>
                      </a:r>
                      <a:endParaRPr lang="en-US">
                        <a:effectLst/>
                      </a:endParaRPr>
                    </a:p>
                    <a:p>
                      <a:pPr fontAlgn="base"/>
                      <a:r>
                        <a:rPr lang="en-US" sz="1800">
                          <a:effectLst/>
                        </a:rPr>
                        <a:t># of turns​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4603026"/>
                  </a:ext>
                </a:extLst>
              </a:tr>
              <a:tr h="420151"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</a:rPr>
                        <a:t>Conversational agents</a:t>
                      </a:r>
                      <a:endParaRPr lang="en-US">
                        <a:effectLst/>
                      </a:endParaRPr>
                    </a:p>
                    <a:p>
                      <a:pPr fontAlgn="base"/>
                      <a:r>
                        <a:rPr lang="en-US" sz="1800">
                          <a:effectLst/>
                        </a:rPr>
                        <a:t>(</a:t>
                      </a:r>
                      <a:r>
                        <a:rPr lang="en-US" sz="1800" err="1">
                          <a:effectLst/>
                        </a:rPr>
                        <a:t>XiaoIce</a:t>
                      </a:r>
                      <a:r>
                        <a:rPr lang="en-US" sz="1800">
                          <a:effectLst/>
                        </a:rPr>
                        <a:t>)​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</a:rPr>
                        <a:t>Conversation history​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</a:rPr>
                        <a:t>Response​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</a:rPr>
                        <a:t>Engagement​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9835"/>
                  </a:ext>
                </a:extLst>
              </a:tr>
            </a:tbl>
          </a:graphicData>
        </a:graphic>
      </p:graphicFrame>
      <p:sp>
        <p:nvSpPr>
          <p:cNvPr id="2" name="Ellipse 1">
            <a:extLst>
              <a:ext uri="{FF2B5EF4-FFF2-40B4-BE49-F238E27FC236}">
                <a16:creationId xmlns:a16="http://schemas.microsoft.com/office/drawing/2014/main" id="{E3849266-F594-4927-8B0C-42108CA3FC86}"/>
              </a:ext>
            </a:extLst>
          </p:cNvPr>
          <p:cNvSpPr/>
          <p:nvPr/>
        </p:nvSpPr>
        <p:spPr>
          <a:xfrm>
            <a:off x="8933644" y="1555122"/>
            <a:ext cx="493689" cy="46149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s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9B8DF9C-69C6-4995-ACE7-42A88E93D140}"/>
              </a:ext>
            </a:extLst>
          </p:cNvPr>
          <p:cNvSpPr/>
          <p:nvPr/>
        </p:nvSpPr>
        <p:spPr>
          <a:xfrm>
            <a:off x="9480995" y="2596164"/>
            <a:ext cx="493689" cy="46149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s'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AD8C4FD-3727-4B43-91D2-9F4B2F51617F}"/>
              </a:ext>
            </a:extLst>
          </p:cNvPr>
          <p:cNvSpPr/>
          <p:nvPr/>
        </p:nvSpPr>
        <p:spPr>
          <a:xfrm>
            <a:off x="10425446" y="1855628"/>
            <a:ext cx="332704" cy="321971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a</a:t>
            </a:r>
          </a:p>
        </p:txBody>
      </p:sp>
      <p:cxnSp>
        <p:nvCxnSpPr>
          <p:cNvPr id="10" name="Connecteur : en arc 9">
            <a:extLst>
              <a:ext uri="{FF2B5EF4-FFF2-40B4-BE49-F238E27FC236}">
                <a16:creationId xmlns:a16="http://schemas.microsoft.com/office/drawing/2014/main" id="{5AB7955C-F309-4E2E-A20E-7E265E58B760}"/>
              </a:ext>
            </a:extLst>
          </p:cNvPr>
          <p:cNvCxnSpPr/>
          <p:nvPr/>
        </p:nvCxnSpPr>
        <p:spPr>
          <a:xfrm>
            <a:off x="9426665" y="1715438"/>
            <a:ext cx="989527" cy="30265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 : en arc 10">
            <a:extLst>
              <a:ext uri="{FF2B5EF4-FFF2-40B4-BE49-F238E27FC236}">
                <a16:creationId xmlns:a16="http://schemas.microsoft.com/office/drawing/2014/main" id="{34B3A0A6-195F-4AB7-81F2-B2B65EA26C69}"/>
              </a:ext>
            </a:extLst>
          </p:cNvPr>
          <p:cNvCxnSpPr/>
          <p:nvPr/>
        </p:nvCxnSpPr>
        <p:spPr>
          <a:xfrm flipH="1">
            <a:off x="9977370" y="2180286"/>
            <a:ext cx="545205" cy="60316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E4315211-F9D1-4B4C-A197-6098E370E621}"/>
              </a:ext>
            </a:extLst>
          </p:cNvPr>
          <p:cNvSpPr txBox="1"/>
          <p:nvPr/>
        </p:nvSpPr>
        <p:spPr>
          <a:xfrm>
            <a:off x="9729049" y="3182290"/>
            <a:ext cx="194900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rgbClr val="366092"/>
                </a:solidFill>
              </a:rPr>
              <a:t>(Gao et al,.2018)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6F152AA-D2BE-4B87-B4A4-39D5D27F4769}"/>
              </a:ext>
            </a:extLst>
          </p:cNvPr>
          <p:cNvSpPr/>
          <p:nvPr/>
        </p:nvSpPr>
        <p:spPr>
          <a:xfrm>
            <a:off x="9793767" y="1209040"/>
            <a:ext cx="254482" cy="528320"/>
          </a:xfrm>
          <a:custGeom>
            <a:avLst/>
            <a:gdLst>
              <a:gd name="connsiteX0" fmla="*/ 91913 w 254482"/>
              <a:gd name="connsiteY0" fmla="*/ 528320 h 528320"/>
              <a:gd name="connsiteX1" fmla="*/ 30953 w 254482"/>
              <a:gd name="connsiteY1" fmla="*/ 508000 h 528320"/>
              <a:gd name="connsiteX2" fmla="*/ 473 w 254482"/>
              <a:gd name="connsiteY2" fmla="*/ 487680 h 528320"/>
              <a:gd name="connsiteX3" fmla="*/ 20793 w 254482"/>
              <a:gd name="connsiteY3" fmla="*/ 396240 h 528320"/>
              <a:gd name="connsiteX4" fmla="*/ 51273 w 254482"/>
              <a:gd name="connsiteY4" fmla="*/ 375920 h 528320"/>
              <a:gd name="connsiteX5" fmla="*/ 183353 w 254482"/>
              <a:gd name="connsiteY5" fmla="*/ 345440 h 528320"/>
              <a:gd name="connsiteX6" fmla="*/ 112233 w 254482"/>
              <a:gd name="connsiteY6" fmla="*/ 314960 h 528320"/>
              <a:gd name="connsiteX7" fmla="*/ 51273 w 254482"/>
              <a:gd name="connsiteY7" fmla="*/ 294640 h 528320"/>
              <a:gd name="connsiteX8" fmla="*/ 91913 w 254482"/>
              <a:gd name="connsiteY8" fmla="*/ 213360 h 528320"/>
              <a:gd name="connsiteX9" fmla="*/ 152873 w 254482"/>
              <a:gd name="connsiteY9" fmla="*/ 182880 h 528320"/>
              <a:gd name="connsiteX10" fmla="*/ 122393 w 254482"/>
              <a:gd name="connsiteY10" fmla="*/ 172720 h 528320"/>
              <a:gd name="connsiteX11" fmla="*/ 81753 w 254482"/>
              <a:gd name="connsiteY11" fmla="*/ 142240 h 528320"/>
              <a:gd name="connsiteX12" fmla="*/ 132553 w 254482"/>
              <a:gd name="connsiteY12" fmla="*/ 71120 h 528320"/>
              <a:gd name="connsiteX13" fmla="*/ 163033 w 254482"/>
              <a:gd name="connsiteY13" fmla="*/ 60960 h 528320"/>
              <a:gd name="connsiteX14" fmla="*/ 234153 w 254482"/>
              <a:gd name="connsiteY14" fmla="*/ 50800 h 528320"/>
              <a:gd name="connsiteX15" fmla="*/ 203673 w 254482"/>
              <a:gd name="connsiteY15" fmla="*/ 0 h 528320"/>
              <a:gd name="connsiteX16" fmla="*/ 234153 w 254482"/>
              <a:gd name="connsiteY16" fmla="*/ 10160 h 528320"/>
              <a:gd name="connsiteX17" fmla="*/ 234153 w 254482"/>
              <a:gd name="connsiteY17" fmla="*/ 71120 h 528320"/>
              <a:gd name="connsiteX18" fmla="*/ 173193 w 254482"/>
              <a:gd name="connsiteY18" fmla="*/ 121920 h 52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4482" h="528320">
                <a:moveTo>
                  <a:pt x="91913" y="528320"/>
                </a:moveTo>
                <a:cubicBezTo>
                  <a:pt x="71593" y="521547"/>
                  <a:pt x="50526" y="516699"/>
                  <a:pt x="30953" y="508000"/>
                </a:cubicBezTo>
                <a:cubicBezTo>
                  <a:pt x="19795" y="503041"/>
                  <a:pt x="1579" y="499841"/>
                  <a:pt x="473" y="487680"/>
                </a:cubicBezTo>
                <a:cubicBezTo>
                  <a:pt x="-2354" y="456585"/>
                  <a:pt x="7873" y="424665"/>
                  <a:pt x="20793" y="396240"/>
                </a:cubicBezTo>
                <a:cubicBezTo>
                  <a:pt x="25846" y="385124"/>
                  <a:pt x="39797" y="380093"/>
                  <a:pt x="51273" y="375920"/>
                </a:cubicBezTo>
                <a:cubicBezTo>
                  <a:pt x="81228" y="365027"/>
                  <a:pt x="147264" y="352658"/>
                  <a:pt x="183353" y="345440"/>
                </a:cubicBezTo>
                <a:cubicBezTo>
                  <a:pt x="75848" y="318564"/>
                  <a:pt x="202444" y="355054"/>
                  <a:pt x="112233" y="314960"/>
                </a:cubicBezTo>
                <a:cubicBezTo>
                  <a:pt x="92660" y="306261"/>
                  <a:pt x="51273" y="294640"/>
                  <a:pt x="51273" y="294640"/>
                </a:cubicBezTo>
                <a:cubicBezTo>
                  <a:pt x="64820" y="267547"/>
                  <a:pt x="71537" y="235774"/>
                  <a:pt x="91913" y="213360"/>
                </a:cubicBezTo>
                <a:cubicBezTo>
                  <a:pt x="107195" y="196550"/>
                  <a:pt x="139242" y="201055"/>
                  <a:pt x="152873" y="182880"/>
                </a:cubicBezTo>
                <a:cubicBezTo>
                  <a:pt x="159299" y="174312"/>
                  <a:pt x="132553" y="176107"/>
                  <a:pt x="122393" y="172720"/>
                </a:cubicBezTo>
                <a:cubicBezTo>
                  <a:pt x="108846" y="162560"/>
                  <a:pt x="92593" y="155249"/>
                  <a:pt x="81753" y="142240"/>
                </a:cubicBezTo>
                <a:cubicBezTo>
                  <a:pt x="49538" y="103582"/>
                  <a:pt x="95364" y="83516"/>
                  <a:pt x="132553" y="71120"/>
                </a:cubicBezTo>
                <a:cubicBezTo>
                  <a:pt x="142713" y="67733"/>
                  <a:pt x="152531" y="63060"/>
                  <a:pt x="163033" y="60960"/>
                </a:cubicBezTo>
                <a:cubicBezTo>
                  <a:pt x="186515" y="56264"/>
                  <a:pt x="210446" y="54187"/>
                  <a:pt x="234153" y="50800"/>
                </a:cubicBezTo>
                <a:cubicBezTo>
                  <a:pt x="164282" y="4219"/>
                  <a:pt x="150025" y="17883"/>
                  <a:pt x="203673" y="0"/>
                </a:cubicBezTo>
                <a:cubicBezTo>
                  <a:pt x="213833" y="3387"/>
                  <a:pt x="225790" y="3470"/>
                  <a:pt x="234153" y="10160"/>
                </a:cubicBezTo>
                <a:cubicBezTo>
                  <a:pt x="262459" y="32805"/>
                  <a:pt x="260033" y="48475"/>
                  <a:pt x="234153" y="71120"/>
                </a:cubicBezTo>
                <a:cubicBezTo>
                  <a:pt x="170375" y="126926"/>
                  <a:pt x="173193" y="85496"/>
                  <a:pt x="173193" y="12192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B028BEC-B131-4FC2-998B-AFD611FB02A3}"/>
              </a:ext>
            </a:extLst>
          </p:cNvPr>
          <p:cNvSpPr txBox="1"/>
          <p:nvPr/>
        </p:nvSpPr>
        <p:spPr>
          <a:xfrm>
            <a:off x="10049108" y="1035204"/>
            <a:ext cx="30851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/>
              <a:t>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8736721-AFA1-45F6-A7C8-58862C90B332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6/46</a:t>
            </a:r>
          </a:p>
        </p:txBody>
      </p:sp>
    </p:spTree>
    <p:extLst>
      <p:ext uri="{BB962C8B-B14F-4D97-AF65-F5344CB8AC3E}">
        <p14:creationId xmlns:p14="http://schemas.microsoft.com/office/powerpoint/2010/main" val="3574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10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BE79FD38-AC8C-414C-A937-026A886F8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53" y="2069846"/>
            <a:ext cx="4986269" cy="2331943"/>
          </a:xfrm>
          <a:prstGeom prst="rect">
            <a:avLst/>
          </a:prstGeom>
        </p:spPr>
      </p:pic>
      <p:sp>
        <p:nvSpPr>
          <p:cNvPr id="2" name="CustomShape 1">
            <a:extLst>
              <a:ext uri="{FF2B5EF4-FFF2-40B4-BE49-F238E27FC236}">
                <a16:creationId xmlns:a16="http://schemas.microsoft.com/office/drawing/2014/main" id="{5B60641D-25DB-4904-914C-85188DA277C7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Categories of dialogue systems</a:t>
            </a:r>
            <a:endParaRPr lang="fr-FR"/>
          </a:p>
        </p:txBody>
      </p:sp>
      <p:sp>
        <p:nvSpPr>
          <p:cNvPr id="6" name="CustomShape 10">
            <a:extLst>
              <a:ext uri="{FF2B5EF4-FFF2-40B4-BE49-F238E27FC236}">
                <a16:creationId xmlns:a16="http://schemas.microsoft.com/office/drawing/2014/main" id="{8A13F951-C361-4A8A-A437-255070EB4444}"/>
              </a:ext>
            </a:extLst>
          </p:cNvPr>
          <p:cNvSpPr/>
          <p:nvPr/>
        </p:nvSpPr>
        <p:spPr>
          <a:xfrm>
            <a:off x="1278451" y="1439961"/>
            <a:ext cx="454356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r>
              <a:rPr lang="fr-FR" sz="1400" b="1" spc="-1">
                <a:solidFill>
                  <a:srgbClr val="305065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Task-oriented dialogue systems</a:t>
            </a:r>
            <a:endParaRPr lang="fr-FR"/>
          </a:p>
        </p:txBody>
      </p:sp>
      <p:sp>
        <p:nvSpPr>
          <p:cNvPr id="8" name="CustomShape 11">
            <a:extLst>
              <a:ext uri="{FF2B5EF4-FFF2-40B4-BE49-F238E27FC236}">
                <a16:creationId xmlns:a16="http://schemas.microsoft.com/office/drawing/2014/main" id="{1BE9661D-67D0-4CBB-A219-DA49A2B06307}"/>
              </a:ext>
            </a:extLst>
          </p:cNvPr>
          <p:cNvSpPr/>
          <p:nvPr/>
        </p:nvSpPr>
        <p:spPr>
          <a:xfrm>
            <a:off x="441811" y="1478481"/>
            <a:ext cx="673920" cy="673920"/>
          </a:xfrm>
          <a:prstGeom prst="ellipse">
            <a:avLst/>
          </a:prstGeom>
          <a:solidFill>
            <a:srgbClr val="305065"/>
          </a:solidFill>
          <a:ln w="381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12">
            <a:extLst>
              <a:ext uri="{FF2B5EF4-FFF2-40B4-BE49-F238E27FC236}">
                <a16:creationId xmlns:a16="http://schemas.microsoft.com/office/drawing/2014/main" id="{53D9F33E-6B9D-4008-8D00-24F89DE6B9C8}"/>
              </a:ext>
            </a:extLst>
          </p:cNvPr>
          <p:cNvSpPr/>
          <p:nvPr/>
        </p:nvSpPr>
        <p:spPr>
          <a:xfrm>
            <a:off x="607051" y="1646961"/>
            <a:ext cx="343080" cy="336240"/>
          </a:xfrm>
          <a:custGeom>
            <a:avLst/>
            <a:gdLst/>
            <a:ahLst/>
            <a:cxnLst/>
            <a:rect l="l" t="t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CustomShape 14">
            <a:extLst>
              <a:ext uri="{FF2B5EF4-FFF2-40B4-BE49-F238E27FC236}">
                <a16:creationId xmlns:a16="http://schemas.microsoft.com/office/drawing/2014/main" id="{5AEFD97E-B9E1-4AED-B467-17E1907D58A7}"/>
              </a:ext>
            </a:extLst>
          </p:cNvPr>
          <p:cNvSpPr/>
          <p:nvPr/>
        </p:nvSpPr>
        <p:spPr>
          <a:xfrm>
            <a:off x="7150384" y="1415015"/>
            <a:ext cx="454356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r>
              <a:rPr lang="fr-FR" sz="1400" b="1" spc="-1">
                <a:solidFill>
                  <a:srgbClr val="23C2AA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Question-Answering dialogue systems</a:t>
            </a:r>
            <a:endParaRPr lang="fr-FR" sz="1400"/>
          </a:p>
        </p:txBody>
      </p:sp>
      <p:sp>
        <p:nvSpPr>
          <p:cNvPr id="16" name="CustomShape 15">
            <a:extLst>
              <a:ext uri="{FF2B5EF4-FFF2-40B4-BE49-F238E27FC236}">
                <a16:creationId xmlns:a16="http://schemas.microsoft.com/office/drawing/2014/main" id="{B5B51A23-2AF9-47AA-9E13-C8EAAD893701}"/>
              </a:ext>
            </a:extLst>
          </p:cNvPr>
          <p:cNvSpPr/>
          <p:nvPr/>
        </p:nvSpPr>
        <p:spPr>
          <a:xfrm>
            <a:off x="6313744" y="1453536"/>
            <a:ext cx="673920" cy="673920"/>
          </a:xfrm>
          <a:prstGeom prst="ellipse">
            <a:avLst/>
          </a:prstGeom>
          <a:solidFill>
            <a:srgbClr val="23C2AA"/>
          </a:solidFill>
          <a:ln w="381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" name="CustomShape 16">
            <a:extLst>
              <a:ext uri="{FF2B5EF4-FFF2-40B4-BE49-F238E27FC236}">
                <a16:creationId xmlns:a16="http://schemas.microsoft.com/office/drawing/2014/main" id="{06FF946B-D574-4226-9BCB-BB338533F7D1}"/>
              </a:ext>
            </a:extLst>
          </p:cNvPr>
          <p:cNvSpPr/>
          <p:nvPr/>
        </p:nvSpPr>
        <p:spPr>
          <a:xfrm>
            <a:off x="6478984" y="1622016"/>
            <a:ext cx="343080" cy="336240"/>
          </a:xfrm>
          <a:custGeom>
            <a:avLst/>
            <a:gdLst/>
            <a:ahLst/>
            <a:cxnLst/>
            <a:rect l="l" t="t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" name="Line 17">
            <a:extLst>
              <a:ext uri="{FF2B5EF4-FFF2-40B4-BE49-F238E27FC236}">
                <a16:creationId xmlns:a16="http://schemas.microsoft.com/office/drawing/2014/main" id="{D7926703-4ABC-4B54-A589-E12CEE410ADC}"/>
              </a:ext>
            </a:extLst>
          </p:cNvPr>
          <p:cNvSpPr/>
          <p:nvPr/>
        </p:nvSpPr>
        <p:spPr>
          <a:xfrm>
            <a:off x="6596699" y="1236673"/>
            <a:ext cx="5114160" cy="360"/>
          </a:xfrm>
          <a:prstGeom prst="line">
            <a:avLst/>
          </a:prstGeom>
          <a:ln w="324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" name="Line 17">
            <a:extLst>
              <a:ext uri="{FF2B5EF4-FFF2-40B4-BE49-F238E27FC236}">
                <a16:creationId xmlns:a16="http://schemas.microsoft.com/office/drawing/2014/main" id="{11DB0EE6-617E-4772-A500-A305406780F3}"/>
              </a:ext>
            </a:extLst>
          </p:cNvPr>
          <p:cNvSpPr/>
          <p:nvPr/>
        </p:nvSpPr>
        <p:spPr>
          <a:xfrm>
            <a:off x="558085" y="1236672"/>
            <a:ext cx="5114160" cy="360"/>
          </a:xfrm>
          <a:prstGeom prst="line">
            <a:avLst/>
          </a:prstGeom>
          <a:ln w="324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" name="Graphique 10" descr="Homme">
            <a:extLst>
              <a:ext uri="{FF2B5EF4-FFF2-40B4-BE49-F238E27FC236}">
                <a16:creationId xmlns:a16="http://schemas.microsoft.com/office/drawing/2014/main" id="{0F2ECAE2-40B7-4978-BFEE-7499C5316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1509" y="5530272"/>
            <a:ext cx="766666" cy="766666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72F8CEDA-8697-4210-881C-6BA1F94CE9C3}"/>
              </a:ext>
            </a:extLst>
          </p:cNvPr>
          <p:cNvSpPr/>
          <p:nvPr/>
        </p:nvSpPr>
        <p:spPr>
          <a:xfrm>
            <a:off x="2398808" y="5453489"/>
            <a:ext cx="2213282" cy="9282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/>
              <a:t>End-to-end dialogue system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3D8162B-EF15-4277-AE65-018A4CFD07BE}"/>
              </a:ext>
            </a:extLst>
          </p:cNvPr>
          <p:cNvCxnSpPr>
            <a:cxnSpLocks/>
          </p:cNvCxnSpPr>
          <p:nvPr/>
        </p:nvCxnSpPr>
        <p:spPr>
          <a:xfrm>
            <a:off x="4615007" y="5915160"/>
            <a:ext cx="494523" cy="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7E8967A-8205-4530-970E-B2A4F04D66D7}"/>
              </a:ext>
            </a:extLst>
          </p:cNvPr>
          <p:cNvCxnSpPr/>
          <p:nvPr/>
        </p:nvCxnSpPr>
        <p:spPr>
          <a:xfrm>
            <a:off x="1901135" y="5915160"/>
            <a:ext cx="494523" cy="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A5BC20B5-CC20-478D-A9D4-FDEFC7CA4FFF}"/>
              </a:ext>
            </a:extLst>
          </p:cNvPr>
          <p:cNvSpPr txBox="1"/>
          <p:nvPr/>
        </p:nvSpPr>
        <p:spPr>
          <a:xfrm>
            <a:off x="1451910" y="5606881"/>
            <a:ext cx="9746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200"/>
              <a:t>User</a:t>
            </a:r>
          </a:p>
          <a:p>
            <a:pPr algn="ctr"/>
            <a:endParaRPr lang="fr-FR" sz="1200"/>
          </a:p>
          <a:p>
            <a:pPr algn="ctr"/>
            <a:r>
              <a:rPr lang="fr-FR" sz="1200"/>
              <a:t>utterance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CA99E54-79AD-4087-892A-473C5993D91B}"/>
              </a:ext>
            </a:extLst>
          </p:cNvPr>
          <p:cNvSpPr txBox="1"/>
          <p:nvPr/>
        </p:nvSpPr>
        <p:spPr>
          <a:xfrm>
            <a:off x="4477788" y="5605019"/>
            <a:ext cx="107124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200"/>
              <a:t>System</a:t>
            </a:r>
          </a:p>
          <a:p>
            <a:pPr algn="ctr"/>
            <a:endParaRPr lang="fr-FR" sz="1200"/>
          </a:p>
          <a:p>
            <a:pPr algn="ctr"/>
            <a:r>
              <a:rPr lang="fr-FR" sz="1200"/>
              <a:t>utterance</a:t>
            </a:r>
          </a:p>
        </p:txBody>
      </p:sp>
      <p:sp>
        <p:nvSpPr>
          <p:cNvPr id="72" name="TextBox 13">
            <a:extLst>
              <a:ext uri="{FF2B5EF4-FFF2-40B4-BE49-F238E27FC236}">
                <a16:creationId xmlns:a16="http://schemas.microsoft.com/office/drawing/2014/main" id="{265165DB-5B0F-4454-8375-03674B901A1B}"/>
              </a:ext>
            </a:extLst>
          </p:cNvPr>
          <p:cNvSpPr txBox="1"/>
          <p:nvPr/>
        </p:nvSpPr>
        <p:spPr>
          <a:xfrm>
            <a:off x="6575970" y="2407488"/>
            <a:ext cx="4906618" cy="24622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What is Obama’s citizenship?</a:t>
            </a:r>
          </a:p>
        </p:txBody>
      </p:sp>
      <p:pic>
        <p:nvPicPr>
          <p:cNvPr id="73" name="Picture 217">
            <a:extLst>
              <a:ext uri="{FF2B5EF4-FFF2-40B4-BE49-F238E27FC236}">
                <a16:creationId xmlns:a16="http://schemas.microsoft.com/office/drawing/2014/main" id="{FC3FC1DB-C1FD-49C0-B90D-8B06D3A9FB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1647" y="3171779"/>
            <a:ext cx="3505294" cy="2623365"/>
          </a:xfrm>
          <a:prstGeom prst="rect">
            <a:avLst/>
          </a:prstGeom>
        </p:spPr>
      </p:pic>
      <p:sp>
        <p:nvSpPr>
          <p:cNvPr id="74" name="TextBox 218">
            <a:extLst>
              <a:ext uri="{FF2B5EF4-FFF2-40B4-BE49-F238E27FC236}">
                <a16:creationId xmlns:a16="http://schemas.microsoft.com/office/drawing/2014/main" id="{6B7094BB-80F4-475D-ADA2-42AAEA05B4CF}"/>
              </a:ext>
            </a:extLst>
          </p:cNvPr>
          <p:cNvSpPr txBox="1"/>
          <p:nvPr/>
        </p:nvSpPr>
        <p:spPr>
          <a:xfrm>
            <a:off x="6575970" y="2782409"/>
            <a:ext cx="4336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Selected subgraph from Microsoft’s Satori</a:t>
            </a:r>
          </a:p>
        </p:txBody>
      </p:sp>
      <p:sp>
        <p:nvSpPr>
          <p:cNvPr id="75" name="TextBox 219">
            <a:extLst>
              <a:ext uri="{FF2B5EF4-FFF2-40B4-BE49-F238E27FC236}">
                <a16:creationId xmlns:a16="http://schemas.microsoft.com/office/drawing/2014/main" id="{489151FD-D115-4BBE-B9EE-20B44201A470}"/>
              </a:ext>
            </a:extLst>
          </p:cNvPr>
          <p:cNvSpPr txBox="1"/>
          <p:nvPr/>
        </p:nvSpPr>
        <p:spPr>
          <a:xfrm>
            <a:off x="6732543" y="6040122"/>
            <a:ext cx="1177787" cy="40011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USA</a:t>
            </a:r>
          </a:p>
        </p:txBody>
      </p:sp>
      <p:sp>
        <p:nvSpPr>
          <p:cNvPr id="76" name="Rectangle: Rounded Corners 221">
            <a:extLst>
              <a:ext uri="{FF2B5EF4-FFF2-40B4-BE49-F238E27FC236}">
                <a16:creationId xmlns:a16="http://schemas.microsoft.com/office/drawing/2014/main" id="{0B557358-F964-44B2-9214-F23E12750ED9}"/>
              </a:ext>
            </a:extLst>
          </p:cNvPr>
          <p:cNvSpPr/>
          <p:nvPr/>
        </p:nvSpPr>
        <p:spPr>
          <a:xfrm>
            <a:off x="6475727" y="6010322"/>
            <a:ext cx="1447800" cy="4572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1144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974426F-EF63-4D9C-8572-2433CE1C1914}"/>
              </a:ext>
            </a:extLst>
          </p:cNvPr>
          <p:cNvSpPr/>
          <p:nvPr/>
        </p:nvSpPr>
        <p:spPr>
          <a:xfrm>
            <a:off x="6402342" y="2142388"/>
            <a:ext cx="5240930" cy="4437208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8" name="Picture 225">
            <a:extLst>
              <a:ext uri="{FF2B5EF4-FFF2-40B4-BE49-F238E27FC236}">
                <a16:creationId xmlns:a16="http://schemas.microsoft.com/office/drawing/2014/main" id="{9011B33C-DDAC-4460-987F-7E691974A0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5298" y="2413644"/>
            <a:ext cx="217357" cy="238058"/>
          </a:xfrm>
          <a:prstGeom prst="rect">
            <a:avLst/>
          </a:prstGeom>
        </p:spPr>
      </p:pic>
      <p:grpSp>
        <p:nvGrpSpPr>
          <p:cNvPr id="79" name="Group 15">
            <a:extLst>
              <a:ext uri="{FF2B5EF4-FFF2-40B4-BE49-F238E27FC236}">
                <a16:creationId xmlns:a16="http://schemas.microsoft.com/office/drawing/2014/main" id="{0CC7F47C-2DB8-4648-85A7-B306F3B47F6E}"/>
              </a:ext>
            </a:extLst>
          </p:cNvPr>
          <p:cNvGrpSpPr/>
          <p:nvPr/>
        </p:nvGrpSpPr>
        <p:grpSpPr>
          <a:xfrm>
            <a:off x="10206592" y="3834623"/>
            <a:ext cx="1272900" cy="1170752"/>
            <a:chOff x="10077756" y="3512644"/>
            <a:chExt cx="3429000" cy="3352800"/>
          </a:xfrm>
        </p:grpSpPr>
        <p:sp>
          <p:nvSpPr>
            <p:cNvPr id="81" name="Oval 32">
              <a:extLst>
                <a:ext uri="{FF2B5EF4-FFF2-40B4-BE49-F238E27FC236}">
                  <a16:creationId xmlns:a16="http://schemas.microsoft.com/office/drawing/2014/main" id="{CDFC0749-A2BC-4796-B438-396C73A665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1756" y="59510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Oval 33">
              <a:extLst>
                <a:ext uri="{FF2B5EF4-FFF2-40B4-BE49-F238E27FC236}">
                  <a16:creationId xmlns:a16="http://schemas.microsoft.com/office/drawing/2014/main" id="{F4B055F1-1E6F-42E2-B328-F337D90F4B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5556" y="63320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Oval 34">
              <a:extLst>
                <a:ext uri="{FF2B5EF4-FFF2-40B4-BE49-F238E27FC236}">
                  <a16:creationId xmlns:a16="http://schemas.microsoft.com/office/drawing/2014/main" id="{0388806F-2C29-4575-9A32-D06B2D5E00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4556" y="56462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Oval 35">
              <a:extLst>
                <a:ext uri="{FF2B5EF4-FFF2-40B4-BE49-F238E27FC236}">
                  <a16:creationId xmlns:a16="http://schemas.microsoft.com/office/drawing/2014/main" id="{53E31432-EB0A-474A-940F-9BD079BAD5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1756" y="56462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Line 36">
              <a:extLst>
                <a:ext uri="{FF2B5EF4-FFF2-40B4-BE49-F238E27FC236}">
                  <a16:creationId xmlns:a16="http://schemas.microsoft.com/office/drawing/2014/main" id="{95ECF1F1-22FB-4573-BBD2-EE02117585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96956" y="6027244"/>
              <a:ext cx="304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Line 37">
              <a:extLst>
                <a:ext uri="{FF2B5EF4-FFF2-40B4-BE49-F238E27FC236}">
                  <a16:creationId xmlns:a16="http://schemas.microsoft.com/office/drawing/2014/main" id="{FA56192F-407D-497E-8C75-8846BD8CA8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601756" y="6103444"/>
              <a:ext cx="762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Line 38">
              <a:extLst>
                <a:ext uri="{FF2B5EF4-FFF2-40B4-BE49-F238E27FC236}">
                  <a16:creationId xmlns:a16="http://schemas.microsoft.com/office/drawing/2014/main" id="{1F716A61-2351-41AA-B86D-30ABC5CD35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220756" y="5798644"/>
              <a:ext cx="1588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39">
              <a:extLst>
                <a:ext uri="{FF2B5EF4-FFF2-40B4-BE49-F238E27FC236}">
                  <a16:creationId xmlns:a16="http://schemas.microsoft.com/office/drawing/2014/main" id="{FC288BD8-187D-4F7C-93AA-26A145FAD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87356" y="56462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40">
              <a:extLst>
                <a:ext uri="{FF2B5EF4-FFF2-40B4-BE49-F238E27FC236}">
                  <a16:creationId xmlns:a16="http://schemas.microsoft.com/office/drawing/2014/main" id="{BCE96F0E-F39F-4FEC-BE72-0D6A7D0F0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39756" y="59510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41">
              <a:extLst>
                <a:ext uri="{FF2B5EF4-FFF2-40B4-BE49-F238E27FC236}">
                  <a16:creationId xmlns:a16="http://schemas.microsoft.com/office/drawing/2014/main" id="{28FD1E32-B626-415A-8A8D-484E88335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4556" y="59510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Oval 42">
              <a:extLst>
                <a:ext uri="{FF2B5EF4-FFF2-40B4-BE49-F238E27FC236}">
                  <a16:creationId xmlns:a16="http://schemas.microsoft.com/office/drawing/2014/main" id="{88CDEFC8-989B-4B69-8976-4016B89C6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0756" y="62558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Line 43">
              <a:extLst>
                <a:ext uri="{FF2B5EF4-FFF2-40B4-BE49-F238E27FC236}">
                  <a16:creationId xmlns:a16="http://schemas.microsoft.com/office/drawing/2014/main" id="{DD905F18-36EF-4A64-8D79-0411D0FCC0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39756" y="5722444"/>
              <a:ext cx="304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Line 44">
              <a:extLst>
                <a:ext uri="{FF2B5EF4-FFF2-40B4-BE49-F238E27FC236}">
                  <a16:creationId xmlns:a16="http://schemas.microsoft.com/office/drawing/2014/main" id="{09A69BC3-92E4-4A03-B2FF-C64247FE07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63556" y="5798644"/>
              <a:ext cx="762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Line 45">
              <a:extLst>
                <a:ext uri="{FF2B5EF4-FFF2-40B4-BE49-F238E27FC236}">
                  <a16:creationId xmlns:a16="http://schemas.microsoft.com/office/drawing/2014/main" id="{06ADB50F-E7AF-400A-877F-E005E97CD0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92156" y="6027244"/>
              <a:ext cx="1524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Line 46">
              <a:extLst>
                <a:ext uri="{FF2B5EF4-FFF2-40B4-BE49-F238E27FC236}">
                  <a16:creationId xmlns:a16="http://schemas.microsoft.com/office/drawing/2014/main" id="{3FEF7A60-B34A-41E0-83A3-14D2855881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15956" y="6103444"/>
              <a:ext cx="304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Oval 47">
              <a:extLst>
                <a:ext uri="{FF2B5EF4-FFF2-40B4-BE49-F238E27FC236}">
                  <a16:creationId xmlns:a16="http://schemas.microsoft.com/office/drawing/2014/main" id="{3B6C88DD-6EA5-43D3-8B88-37E2D4358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63556" y="62558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Oval 48">
              <a:extLst>
                <a:ext uri="{FF2B5EF4-FFF2-40B4-BE49-F238E27FC236}">
                  <a16:creationId xmlns:a16="http://schemas.microsoft.com/office/drawing/2014/main" id="{7125BAA2-A36A-4493-A8EB-FFFC4375E1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0756" y="65606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Line 49">
              <a:extLst>
                <a:ext uri="{FF2B5EF4-FFF2-40B4-BE49-F238E27FC236}">
                  <a16:creationId xmlns:a16="http://schemas.microsoft.com/office/drawing/2014/main" id="{E17CC432-6B04-49F0-A435-B0AF9163CF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15956" y="6332044"/>
              <a:ext cx="304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Line 50">
              <a:extLst>
                <a:ext uri="{FF2B5EF4-FFF2-40B4-BE49-F238E27FC236}">
                  <a16:creationId xmlns:a16="http://schemas.microsoft.com/office/drawing/2014/main" id="{788C3D86-C9F8-4ECD-B127-71B25A5514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39756" y="6408244"/>
              <a:ext cx="3810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Line 51">
              <a:extLst>
                <a:ext uri="{FF2B5EF4-FFF2-40B4-BE49-F238E27FC236}">
                  <a16:creationId xmlns:a16="http://schemas.microsoft.com/office/drawing/2014/main" id="{5A625AF7-1368-4E54-A703-0F13B5EBD6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73156" y="6332044"/>
              <a:ext cx="1524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Line 52">
              <a:extLst>
                <a:ext uri="{FF2B5EF4-FFF2-40B4-BE49-F238E27FC236}">
                  <a16:creationId xmlns:a16="http://schemas.microsoft.com/office/drawing/2014/main" id="{C20F4EDB-975F-4D8E-8B17-AED0324719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96956" y="5722444"/>
              <a:ext cx="304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Line 53">
              <a:extLst>
                <a:ext uri="{FF2B5EF4-FFF2-40B4-BE49-F238E27FC236}">
                  <a16:creationId xmlns:a16="http://schemas.microsoft.com/office/drawing/2014/main" id="{7C1F416F-250A-40A8-845D-6CBF8528F6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77956" y="5798644"/>
              <a:ext cx="1588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Oval 54">
              <a:extLst>
                <a:ext uri="{FF2B5EF4-FFF2-40B4-BE49-F238E27FC236}">
                  <a16:creationId xmlns:a16="http://schemas.microsoft.com/office/drawing/2014/main" id="{3C291090-5C50-40A7-9200-1200ED601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4556" y="53414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Oval 55">
              <a:extLst>
                <a:ext uri="{FF2B5EF4-FFF2-40B4-BE49-F238E27FC236}">
                  <a16:creationId xmlns:a16="http://schemas.microsoft.com/office/drawing/2014/main" id="{B814FEDD-0F5F-42F0-8646-88E2A8D70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87356" y="51890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Line 56">
              <a:extLst>
                <a:ext uri="{FF2B5EF4-FFF2-40B4-BE49-F238E27FC236}">
                  <a16:creationId xmlns:a16="http://schemas.microsoft.com/office/drawing/2014/main" id="{952FA129-1472-45A7-9AA9-E783C795A3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39756" y="5341444"/>
              <a:ext cx="304800" cy="777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Line 57">
              <a:extLst>
                <a:ext uri="{FF2B5EF4-FFF2-40B4-BE49-F238E27FC236}">
                  <a16:creationId xmlns:a16="http://schemas.microsoft.com/office/drawing/2014/main" id="{149D88A5-326E-4B64-92AD-3F1D3BB3F7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39756" y="5341444"/>
              <a:ext cx="304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Line 58">
              <a:extLst>
                <a:ext uri="{FF2B5EF4-FFF2-40B4-BE49-F238E27FC236}">
                  <a16:creationId xmlns:a16="http://schemas.microsoft.com/office/drawing/2014/main" id="{F9251BE0-2A3C-4475-9B84-13D6B36762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96956" y="5417644"/>
              <a:ext cx="304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Oval 60">
              <a:extLst>
                <a:ext uri="{FF2B5EF4-FFF2-40B4-BE49-F238E27FC236}">
                  <a16:creationId xmlns:a16="http://schemas.microsoft.com/office/drawing/2014/main" id="{84E2AB32-C47D-42A8-90CD-00A4F96B58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5556" y="63320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Oval 61">
              <a:extLst>
                <a:ext uri="{FF2B5EF4-FFF2-40B4-BE49-F238E27FC236}">
                  <a16:creationId xmlns:a16="http://schemas.microsoft.com/office/drawing/2014/main" id="{BFE11194-5FE7-4DD7-A66C-5F866A9A8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5556" y="67130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Line 62">
              <a:extLst>
                <a:ext uri="{FF2B5EF4-FFF2-40B4-BE49-F238E27FC236}">
                  <a16:creationId xmlns:a16="http://schemas.microsoft.com/office/drawing/2014/main" id="{B1CF7209-8E99-4D86-83B7-BFE3F52A72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77956" y="6408244"/>
              <a:ext cx="1524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Line 63">
              <a:extLst>
                <a:ext uri="{FF2B5EF4-FFF2-40B4-BE49-F238E27FC236}">
                  <a16:creationId xmlns:a16="http://schemas.microsoft.com/office/drawing/2014/main" id="{8FE39D01-8382-417D-89D1-B35A546255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01756" y="6484444"/>
              <a:ext cx="1588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Oval 64">
              <a:extLst>
                <a:ext uri="{FF2B5EF4-FFF2-40B4-BE49-F238E27FC236}">
                  <a16:creationId xmlns:a16="http://schemas.microsoft.com/office/drawing/2014/main" id="{6E00EDDB-0DED-4F47-8BE2-1CF9B3AC3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1756" y="52652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Oval 66">
              <a:extLst>
                <a:ext uri="{FF2B5EF4-FFF2-40B4-BE49-F238E27FC236}">
                  <a16:creationId xmlns:a16="http://schemas.microsoft.com/office/drawing/2014/main" id="{107CA1D9-3CD8-4600-8F94-8376E7606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1756" y="52652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Line 68">
              <a:extLst>
                <a:ext uri="{FF2B5EF4-FFF2-40B4-BE49-F238E27FC236}">
                  <a16:creationId xmlns:a16="http://schemas.microsoft.com/office/drawing/2014/main" id="{E38DF644-7E86-4F81-812C-93F93F97F9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77956" y="5417644"/>
              <a:ext cx="1588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Line 70">
              <a:extLst>
                <a:ext uri="{FF2B5EF4-FFF2-40B4-BE49-F238E27FC236}">
                  <a16:creationId xmlns:a16="http://schemas.microsoft.com/office/drawing/2014/main" id="{21D7B710-3201-48B0-B5A8-00CE5AC6C4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77756" y="4655644"/>
              <a:ext cx="762000" cy="1600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Line 76">
              <a:extLst>
                <a:ext uri="{FF2B5EF4-FFF2-40B4-BE49-F238E27FC236}">
                  <a16:creationId xmlns:a16="http://schemas.microsoft.com/office/drawing/2014/main" id="{E072ACEC-8257-41BB-8FA0-0A4E81C23C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54156" y="6103444"/>
              <a:ext cx="762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Line 88">
              <a:extLst>
                <a:ext uri="{FF2B5EF4-FFF2-40B4-BE49-F238E27FC236}">
                  <a16:creationId xmlns:a16="http://schemas.microsoft.com/office/drawing/2014/main" id="{6BCA14B4-2EA5-4C12-9A48-9C2582DD70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96956" y="6103444"/>
              <a:ext cx="2286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Line 89">
              <a:extLst>
                <a:ext uri="{FF2B5EF4-FFF2-40B4-BE49-F238E27FC236}">
                  <a16:creationId xmlns:a16="http://schemas.microsoft.com/office/drawing/2014/main" id="{0490D4BF-02B1-4CB1-90A9-E38DEB7188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296956" y="5341444"/>
              <a:ext cx="3048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Line 96">
              <a:extLst>
                <a:ext uri="{FF2B5EF4-FFF2-40B4-BE49-F238E27FC236}">
                  <a16:creationId xmlns:a16="http://schemas.microsoft.com/office/drawing/2014/main" id="{E09B6204-30E0-4EBC-913D-80414AB4B3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96956" y="6408244"/>
              <a:ext cx="2286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Line 97">
              <a:extLst>
                <a:ext uri="{FF2B5EF4-FFF2-40B4-BE49-F238E27FC236}">
                  <a16:creationId xmlns:a16="http://schemas.microsoft.com/office/drawing/2014/main" id="{710F7103-253C-49FA-B2AB-E51ECA5187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677956" y="6789244"/>
              <a:ext cx="3810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Line 98">
              <a:extLst>
                <a:ext uri="{FF2B5EF4-FFF2-40B4-BE49-F238E27FC236}">
                  <a16:creationId xmlns:a16="http://schemas.microsoft.com/office/drawing/2014/main" id="{76F65E0E-9A73-4A5E-9210-D053556E76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677956" y="6713044"/>
              <a:ext cx="1524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Oval 99">
              <a:extLst>
                <a:ext uri="{FF2B5EF4-FFF2-40B4-BE49-F238E27FC236}">
                  <a16:creationId xmlns:a16="http://schemas.microsoft.com/office/drawing/2014/main" id="{A200BBAA-162B-439A-95C3-FD8B577C7D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1756" y="42746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Oval 100">
              <a:extLst>
                <a:ext uri="{FF2B5EF4-FFF2-40B4-BE49-F238E27FC236}">
                  <a16:creationId xmlns:a16="http://schemas.microsoft.com/office/drawing/2014/main" id="{E725987A-EBF0-4997-AD41-DD7A648D4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5556" y="46556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Oval 101">
              <a:extLst>
                <a:ext uri="{FF2B5EF4-FFF2-40B4-BE49-F238E27FC236}">
                  <a16:creationId xmlns:a16="http://schemas.microsoft.com/office/drawing/2014/main" id="{C7822A04-BCDF-4D50-9B79-B586E4E7C0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4556" y="39698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Oval 102">
              <a:extLst>
                <a:ext uri="{FF2B5EF4-FFF2-40B4-BE49-F238E27FC236}">
                  <a16:creationId xmlns:a16="http://schemas.microsoft.com/office/drawing/2014/main" id="{F9115F13-864C-4B32-B7B4-60A7D9EDA7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1756" y="39698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Line 103">
              <a:extLst>
                <a:ext uri="{FF2B5EF4-FFF2-40B4-BE49-F238E27FC236}">
                  <a16:creationId xmlns:a16="http://schemas.microsoft.com/office/drawing/2014/main" id="{604021AF-26DF-4C9B-AF09-4770108FCA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06556" y="4655644"/>
              <a:ext cx="304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Line 104">
              <a:extLst>
                <a:ext uri="{FF2B5EF4-FFF2-40B4-BE49-F238E27FC236}">
                  <a16:creationId xmlns:a16="http://schemas.microsoft.com/office/drawing/2014/main" id="{6B96DF47-DBDE-44F9-8CEE-2C2C183337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601756" y="4427044"/>
              <a:ext cx="762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Line 105">
              <a:extLst>
                <a:ext uri="{FF2B5EF4-FFF2-40B4-BE49-F238E27FC236}">
                  <a16:creationId xmlns:a16="http://schemas.microsoft.com/office/drawing/2014/main" id="{14FA972B-EEEC-4D2E-BB1D-BE4CA01007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220756" y="4122244"/>
              <a:ext cx="1588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Oval 106">
              <a:extLst>
                <a:ext uri="{FF2B5EF4-FFF2-40B4-BE49-F238E27FC236}">
                  <a16:creationId xmlns:a16="http://schemas.microsoft.com/office/drawing/2014/main" id="{E7556856-BEE3-4926-B748-7898C6F85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87356" y="39698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Oval 107">
              <a:extLst>
                <a:ext uri="{FF2B5EF4-FFF2-40B4-BE49-F238E27FC236}">
                  <a16:creationId xmlns:a16="http://schemas.microsoft.com/office/drawing/2014/main" id="{D207CEC8-B434-4437-B955-C71891A31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39756" y="42746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Oval 108">
              <a:extLst>
                <a:ext uri="{FF2B5EF4-FFF2-40B4-BE49-F238E27FC236}">
                  <a16:creationId xmlns:a16="http://schemas.microsoft.com/office/drawing/2014/main" id="{03711A1B-10CC-48C4-860E-802FC9E9F1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4556" y="42746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Oval 109">
              <a:extLst>
                <a:ext uri="{FF2B5EF4-FFF2-40B4-BE49-F238E27FC236}">
                  <a16:creationId xmlns:a16="http://schemas.microsoft.com/office/drawing/2014/main" id="{5C79C58E-EBBC-4616-97F5-83437A1E38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0756" y="45794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Line 110">
              <a:extLst>
                <a:ext uri="{FF2B5EF4-FFF2-40B4-BE49-F238E27FC236}">
                  <a16:creationId xmlns:a16="http://schemas.microsoft.com/office/drawing/2014/main" id="{67E944EC-61A6-4D06-A43A-C5D4CE5020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39756" y="4046044"/>
              <a:ext cx="304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Line 111">
              <a:extLst>
                <a:ext uri="{FF2B5EF4-FFF2-40B4-BE49-F238E27FC236}">
                  <a16:creationId xmlns:a16="http://schemas.microsoft.com/office/drawing/2014/main" id="{257868EA-B95F-4B72-BD8B-F3089DFA17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63556" y="4122244"/>
              <a:ext cx="762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Line 112">
              <a:extLst>
                <a:ext uri="{FF2B5EF4-FFF2-40B4-BE49-F238E27FC236}">
                  <a16:creationId xmlns:a16="http://schemas.microsoft.com/office/drawing/2014/main" id="{581DE541-2FBF-4787-BAB9-5B4B6D18A6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92156" y="4350844"/>
              <a:ext cx="1524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Line 113">
              <a:extLst>
                <a:ext uri="{FF2B5EF4-FFF2-40B4-BE49-F238E27FC236}">
                  <a16:creationId xmlns:a16="http://schemas.microsoft.com/office/drawing/2014/main" id="{C208E038-CFE7-4935-9D0C-1366ABADB6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15956" y="4427044"/>
              <a:ext cx="304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Oval 114">
              <a:extLst>
                <a:ext uri="{FF2B5EF4-FFF2-40B4-BE49-F238E27FC236}">
                  <a16:creationId xmlns:a16="http://schemas.microsoft.com/office/drawing/2014/main" id="{186B9E9E-DFFA-4F29-AE19-CBF335BAD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63556" y="45794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Oval 115">
              <a:extLst>
                <a:ext uri="{FF2B5EF4-FFF2-40B4-BE49-F238E27FC236}">
                  <a16:creationId xmlns:a16="http://schemas.microsoft.com/office/drawing/2014/main" id="{BEB751FF-8D64-43CE-9B33-D6F3F812C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0756" y="48842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Line 116">
              <a:extLst>
                <a:ext uri="{FF2B5EF4-FFF2-40B4-BE49-F238E27FC236}">
                  <a16:creationId xmlns:a16="http://schemas.microsoft.com/office/drawing/2014/main" id="{3F169318-FB3C-49D7-81F5-D93B95C3E7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15956" y="4655644"/>
              <a:ext cx="304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Line 117">
              <a:extLst>
                <a:ext uri="{FF2B5EF4-FFF2-40B4-BE49-F238E27FC236}">
                  <a16:creationId xmlns:a16="http://schemas.microsoft.com/office/drawing/2014/main" id="{7903D7BC-A3D3-4ED2-9682-4075DA3644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39756" y="4731844"/>
              <a:ext cx="3810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Line 118">
              <a:extLst>
                <a:ext uri="{FF2B5EF4-FFF2-40B4-BE49-F238E27FC236}">
                  <a16:creationId xmlns:a16="http://schemas.microsoft.com/office/drawing/2014/main" id="{FBD8AE95-B78A-4E08-9E44-A96AAD2C8D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73156" y="4655644"/>
              <a:ext cx="1524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Line 119">
              <a:extLst>
                <a:ext uri="{FF2B5EF4-FFF2-40B4-BE49-F238E27FC236}">
                  <a16:creationId xmlns:a16="http://schemas.microsoft.com/office/drawing/2014/main" id="{D91C9C4D-74DD-42C4-AB98-3B9FA3E650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96956" y="4046044"/>
              <a:ext cx="304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Line 120">
              <a:extLst>
                <a:ext uri="{FF2B5EF4-FFF2-40B4-BE49-F238E27FC236}">
                  <a16:creationId xmlns:a16="http://schemas.microsoft.com/office/drawing/2014/main" id="{FE28F0C7-3071-4D95-AF26-5598BEA03F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77956" y="4122244"/>
              <a:ext cx="1588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Oval 121">
              <a:extLst>
                <a:ext uri="{FF2B5EF4-FFF2-40B4-BE49-F238E27FC236}">
                  <a16:creationId xmlns:a16="http://schemas.microsoft.com/office/drawing/2014/main" id="{FA9D7409-5944-4AAA-A2BC-68F1CCBD21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4556" y="36650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Oval 122">
              <a:extLst>
                <a:ext uri="{FF2B5EF4-FFF2-40B4-BE49-F238E27FC236}">
                  <a16:creationId xmlns:a16="http://schemas.microsoft.com/office/drawing/2014/main" id="{844F3E20-A0CA-450B-818B-607ABEF37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87356" y="35126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Line 123">
              <a:extLst>
                <a:ext uri="{FF2B5EF4-FFF2-40B4-BE49-F238E27FC236}">
                  <a16:creationId xmlns:a16="http://schemas.microsoft.com/office/drawing/2014/main" id="{7D009A7D-CE42-44F9-B326-CC01512F46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39756" y="3665044"/>
              <a:ext cx="304800" cy="777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Line 124">
              <a:extLst>
                <a:ext uri="{FF2B5EF4-FFF2-40B4-BE49-F238E27FC236}">
                  <a16:creationId xmlns:a16="http://schemas.microsoft.com/office/drawing/2014/main" id="{A09E9AFC-7890-4C66-A0E8-BE5C8873B4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39756" y="3665044"/>
              <a:ext cx="304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Line 125">
              <a:extLst>
                <a:ext uri="{FF2B5EF4-FFF2-40B4-BE49-F238E27FC236}">
                  <a16:creationId xmlns:a16="http://schemas.microsoft.com/office/drawing/2014/main" id="{178D49FB-2B55-4D34-B6EF-13916A79F3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96956" y="3741244"/>
              <a:ext cx="304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Oval 126">
              <a:extLst>
                <a:ext uri="{FF2B5EF4-FFF2-40B4-BE49-F238E27FC236}">
                  <a16:creationId xmlns:a16="http://schemas.microsoft.com/office/drawing/2014/main" id="{1433B725-07C2-455D-8353-0E31183F44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5556" y="46556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Oval 127">
              <a:extLst>
                <a:ext uri="{FF2B5EF4-FFF2-40B4-BE49-F238E27FC236}">
                  <a16:creationId xmlns:a16="http://schemas.microsoft.com/office/drawing/2014/main" id="{B50B05AE-5578-4088-AFBC-5C4926E00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5556" y="50366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Line 128">
              <a:extLst>
                <a:ext uri="{FF2B5EF4-FFF2-40B4-BE49-F238E27FC236}">
                  <a16:creationId xmlns:a16="http://schemas.microsoft.com/office/drawing/2014/main" id="{CE6769FB-90C0-47E5-8553-40FEF70EF0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77956" y="4731844"/>
              <a:ext cx="1524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Line 129">
              <a:extLst>
                <a:ext uri="{FF2B5EF4-FFF2-40B4-BE49-F238E27FC236}">
                  <a16:creationId xmlns:a16="http://schemas.microsoft.com/office/drawing/2014/main" id="{3ADB91E4-52EC-4544-8789-5C1999FE2D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01756" y="4808044"/>
              <a:ext cx="1588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Oval 130">
              <a:extLst>
                <a:ext uri="{FF2B5EF4-FFF2-40B4-BE49-F238E27FC236}">
                  <a16:creationId xmlns:a16="http://schemas.microsoft.com/office/drawing/2014/main" id="{2C0F7F18-E16A-477E-9902-0DE4D96A7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1756" y="35888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Oval 131">
              <a:extLst>
                <a:ext uri="{FF2B5EF4-FFF2-40B4-BE49-F238E27FC236}">
                  <a16:creationId xmlns:a16="http://schemas.microsoft.com/office/drawing/2014/main" id="{0B45107A-D3BC-43EC-90AC-5F58E32B83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63556" y="50366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Oval 132">
              <a:extLst>
                <a:ext uri="{FF2B5EF4-FFF2-40B4-BE49-F238E27FC236}">
                  <a16:creationId xmlns:a16="http://schemas.microsoft.com/office/drawing/2014/main" id="{8490AC9C-22E7-41C4-B168-6198C5EDD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1756" y="35888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Line 133">
              <a:extLst>
                <a:ext uri="{FF2B5EF4-FFF2-40B4-BE49-F238E27FC236}">
                  <a16:creationId xmlns:a16="http://schemas.microsoft.com/office/drawing/2014/main" id="{92F177FC-6AF0-4E73-9A94-E545A03F6A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77956" y="3741244"/>
              <a:ext cx="1588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Line 134">
              <a:extLst>
                <a:ext uri="{FF2B5EF4-FFF2-40B4-BE49-F238E27FC236}">
                  <a16:creationId xmlns:a16="http://schemas.microsoft.com/office/drawing/2014/main" id="{50CF83FB-B948-459A-8DAF-F5CB5B173D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839756" y="4731844"/>
              <a:ext cx="1588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Line 135">
              <a:extLst>
                <a:ext uri="{FF2B5EF4-FFF2-40B4-BE49-F238E27FC236}">
                  <a16:creationId xmlns:a16="http://schemas.microsoft.com/office/drawing/2014/main" id="{4E3F726F-ECE8-493B-9B48-400AC131E5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54156" y="4427044"/>
              <a:ext cx="762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Line 136">
              <a:extLst>
                <a:ext uri="{FF2B5EF4-FFF2-40B4-BE49-F238E27FC236}">
                  <a16:creationId xmlns:a16="http://schemas.microsoft.com/office/drawing/2014/main" id="{0F4F2F48-2B6C-4441-9890-A5A16BD159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96956" y="4427044"/>
              <a:ext cx="2286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Line 137">
              <a:extLst>
                <a:ext uri="{FF2B5EF4-FFF2-40B4-BE49-F238E27FC236}">
                  <a16:creationId xmlns:a16="http://schemas.microsoft.com/office/drawing/2014/main" id="{7F5B91EB-F344-44D1-BD06-780DEB6946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296956" y="3665044"/>
              <a:ext cx="3048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Line 138">
              <a:extLst>
                <a:ext uri="{FF2B5EF4-FFF2-40B4-BE49-F238E27FC236}">
                  <a16:creationId xmlns:a16="http://schemas.microsoft.com/office/drawing/2014/main" id="{51706165-2394-418E-860C-6899584D62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96956" y="4731844"/>
              <a:ext cx="2286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Line 139">
              <a:extLst>
                <a:ext uri="{FF2B5EF4-FFF2-40B4-BE49-F238E27FC236}">
                  <a16:creationId xmlns:a16="http://schemas.microsoft.com/office/drawing/2014/main" id="{DB9095C6-0356-40C5-9B2E-236A5BE04C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915956" y="5112844"/>
              <a:ext cx="6096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Line 140">
              <a:extLst>
                <a:ext uri="{FF2B5EF4-FFF2-40B4-BE49-F238E27FC236}">
                  <a16:creationId xmlns:a16="http://schemas.microsoft.com/office/drawing/2014/main" id="{64DC58B2-6F20-44B0-BD91-1F4FE0C69C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677956" y="5036644"/>
              <a:ext cx="1524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Line 141">
              <a:extLst>
                <a:ext uri="{FF2B5EF4-FFF2-40B4-BE49-F238E27FC236}">
                  <a16:creationId xmlns:a16="http://schemas.microsoft.com/office/drawing/2014/main" id="{8A7D7435-2335-4C9D-88E7-E8958A99C9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220756" y="5036644"/>
              <a:ext cx="76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Oval 142">
              <a:extLst>
                <a:ext uri="{FF2B5EF4-FFF2-40B4-BE49-F238E27FC236}">
                  <a16:creationId xmlns:a16="http://schemas.microsoft.com/office/drawing/2014/main" id="{419FC93A-1392-4134-A421-87A5B65EE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54156" y="49604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Oval 143">
              <a:extLst>
                <a:ext uri="{FF2B5EF4-FFF2-40B4-BE49-F238E27FC236}">
                  <a16:creationId xmlns:a16="http://schemas.microsoft.com/office/drawing/2014/main" id="{B181C3F7-0EB4-4FED-A015-C211CEFF7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54156" y="45794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144">
              <a:extLst>
                <a:ext uri="{FF2B5EF4-FFF2-40B4-BE49-F238E27FC236}">
                  <a16:creationId xmlns:a16="http://schemas.microsoft.com/office/drawing/2014/main" id="{859D8299-89A6-41C1-8E6C-9951866FBE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54156" y="62558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Oval 145">
              <a:extLst>
                <a:ext uri="{FF2B5EF4-FFF2-40B4-BE49-F238E27FC236}">
                  <a16:creationId xmlns:a16="http://schemas.microsoft.com/office/drawing/2014/main" id="{1AB71ED0-C301-4690-A1FA-49C2BFB12A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54156" y="65606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Oval 146">
              <a:extLst>
                <a:ext uri="{FF2B5EF4-FFF2-40B4-BE49-F238E27FC236}">
                  <a16:creationId xmlns:a16="http://schemas.microsoft.com/office/drawing/2014/main" id="{89AD6B0D-B354-44B1-B678-30A4868C83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97156" y="59510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Oval 147">
              <a:extLst>
                <a:ext uri="{FF2B5EF4-FFF2-40B4-BE49-F238E27FC236}">
                  <a16:creationId xmlns:a16="http://schemas.microsoft.com/office/drawing/2014/main" id="{2B7463D8-BE72-4437-B424-EC12D2534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20956" y="63320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Oval 148">
              <a:extLst>
                <a:ext uri="{FF2B5EF4-FFF2-40B4-BE49-F238E27FC236}">
                  <a16:creationId xmlns:a16="http://schemas.microsoft.com/office/drawing/2014/main" id="{555413D9-1E05-49AE-B299-200EC4F0C4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39956" y="56462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Oval 149">
              <a:extLst>
                <a:ext uri="{FF2B5EF4-FFF2-40B4-BE49-F238E27FC236}">
                  <a16:creationId xmlns:a16="http://schemas.microsoft.com/office/drawing/2014/main" id="{D52B638C-EBC7-4189-9658-919AAD940F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97156" y="56462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Line 150">
              <a:extLst>
                <a:ext uri="{FF2B5EF4-FFF2-40B4-BE49-F238E27FC236}">
                  <a16:creationId xmlns:a16="http://schemas.microsoft.com/office/drawing/2014/main" id="{BB767617-48D3-4D20-9B41-3C516735FD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92356" y="6027244"/>
              <a:ext cx="304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Line 151">
              <a:extLst>
                <a:ext uri="{FF2B5EF4-FFF2-40B4-BE49-F238E27FC236}">
                  <a16:creationId xmlns:a16="http://schemas.microsoft.com/office/drawing/2014/main" id="{3084102F-D1BA-4096-A396-1E76EEF89B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897156" y="6103444"/>
              <a:ext cx="762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Line 152">
              <a:extLst>
                <a:ext uri="{FF2B5EF4-FFF2-40B4-BE49-F238E27FC236}">
                  <a16:creationId xmlns:a16="http://schemas.microsoft.com/office/drawing/2014/main" id="{04F3CF93-F448-401E-81B9-6544C27101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516156" y="5798644"/>
              <a:ext cx="1588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Oval 153">
              <a:extLst>
                <a:ext uri="{FF2B5EF4-FFF2-40B4-BE49-F238E27FC236}">
                  <a16:creationId xmlns:a16="http://schemas.microsoft.com/office/drawing/2014/main" id="{8BB77EA0-054C-4DFA-9892-C2DF2D013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82756" y="56462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Oval 154">
              <a:extLst>
                <a:ext uri="{FF2B5EF4-FFF2-40B4-BE49-F238E27FC236}">
                  <a16:creationId xmlns:a16="http://schemas.microsoft.com/office/drawing/2014/main" id="{159932AE-577B-4922-9814-632D7B964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35156" y="59510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Oval 155">
              <a:extLst>
                <a:ext uri="{FF2B5EF4-FFF2-40B4-BE49-F238E27FC236}">
                  <a16:creationId xmlns:a16="http://schemas.microsoft.com/office/drawing/2014/main" id="{72E31C4E-269B-4026-9534-FD670800EF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39956" y="59510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Oval 156">
              <a:extLst>
                <a:ext uri="{FF2B5EF4-FFF2-40B4-BE49-F238E27FC236}">
                  <a16:creationId xmlns:a16="http://schemas.microsoft.com/office/drawing/2014/main" id="{35BCCC24-BB93-43E7-A860-8B2FE616B9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6156" y="62558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Line 157">
              <a:extLst>
                <a:ext uri="{FF2B5EF4-FFF2-40B4-BE49-F238E27FC236}">
                  <a16:creationId xmlns:a16="http://schemas.microsoft.com/office/drawing/2014/main" id="{8675A5A6-202D-4E1B-A07B-10BBD5AC07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35156" y="5722444"/>
              <a:ext cx="304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Line 158">
              <a:extLst>
                <a:ext uri="{FF2B5EF4-FFF2-40B4-BE49-F238E27FC236}">
                  <a16:creationId xmlns:a16="http://schemas.microsoft.com/office/drawing/2014/main" id="{B10F395B-4623-475E-B499-EFFB4B3433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58956" y="5798644"/>
              <a:ext cx="762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Line 159">
              <a:extLst>
                <a:ext uri="{FF2B5EF4-FFF2-40B4-BE49-F238E27FC236}">
                  <a16:creationId xmlns:a16="http://schemas.microsoft.com/office/drawing/2014/main" id="{EC4DF4DE-90FC-41B1-AE48-379EC98F5D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87556" y="6027244"/>
              <a:ext cx="1524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Line 160">
              <a:extLst>
                <a:ext uri="{FF2B5EF4-FFF2-40B4-BE49-F238E27FC236}">
                  <a16:creationId xmlns:a16="http://schemas.microsoft.com/office/drawing/2014/main" id="{B6DC006D-58DE-4C5D-918C-8034541B3C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11356" y="6103444"/>
              <a:ext cx="304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Oval 161">
              <a:extLst>
                <a:ext uri="{FF2B5EF4-FFF2-40B4-BE49-F238E27FC236}">
                  <a16:creationId xmlns:a16="http://schemas.microsoft.com/office/drawing/2014/main" id="{A9DC1F62-99C7-466C-BB64-3FCA105E7C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58956" y="62558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Oval 162">
              <a:extLst>
                <a:ext uri="{FF2B5EF4-FFF2-40B4-BE49-F238E27FC236}">
                  <a16:creationId xmlns:a16="http://schemas.microsoft.com/office/drawing/2014/main" id="{AF2E2AD8-4603-4903-936A-03B21AAAB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6156" y="65606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Line 163">
              <a:extLst>
                <a:ext uri="{FF2B5EF4-FFF2-40B4-BE49-F238E27FC236}">
                  <a16:creationId xmlns:a16="http://schemas.microsoft.com/office/drawing/2014/main" id="{7ECF5DDB-78D8-4E9B-8E30-78135DE69E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11356" y="6332044"/>
              <a:ext cx="304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Line 164">
              <a:extLst>
                <a:ext uri="{FF2B5EF4-FFF2-40B4-BE49-F238E27FC236}">
                  <a16:creationId xmlns:a16="http://schemas.microsoft.com/office/drawing/2014/main" id="{0AC51BB8-C954-4698-843F-77E7A95A2A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35156" y="6408244"/>
              <a:ext cx="3810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Line 165">
              <a:extLst>
                <a:ext uri="{FF2B5EF4-FFF2-40B4-BE49-F238E27FC236}">
                  <a16:creationId xmlns:a16="http://schemas.microsoft.com/office/drawing/2014/main" id="{25BACC0F-9A39-4706-9318-C3E7C614A6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68556" y="6332044"/>
              <a:ext cx="1524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Line 166">
              <a:extLst>
                <a:ext uri="{FF2B5EF4-FFF2-40B4-BE49-F238E27FC236}">
                  <a16:creationId xmlns:a16="http://schemas.microsoft.com/office/drawing/2014/main" id="{176384D2-8A5C-42DC-9EE8-818D5E6CAB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92356" y="5722444"/>
              <a:ext cx="304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Line 167">
              <a:extLst>
                <a:ext uri="{FF2B5EF4-FFF2-40B4-BE49-F238E27FC236}">
                  <a16:creationId xmlns:a16="http://schemas.microsoft.com/office/drawing/2014/main" id="{5F8CDD27-08E0-49B8-B9DF-C97E119560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73356" y="5798644"/>
              <a:ext cx="1588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Oval 168">
              <a:extLst>
                <a:ext uri="{FF2B5EF4-FFF2-40B4-BE49-F238E27FC236}">
                  <a16:creationId xmlns:a16="http://schemas.microsoft.com/office/drawing/2014/main" id="{D9AF280E-F786-4AA8-A5C1-D6BACAF10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39956" y="53414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Oval 169">
              <a:extLst>
                <a:ext uri="{FF2B5EF4-FFF2-40B4-BE49-F238E27FC236}">
                  <a16:creationId xmlns:a16="http://schemas.microsoft.com/office/drawing/2014/main" id="{DF4C6A8C-6174-46D7-B534-CB0A54C265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82756" y="51890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Line 170">
              <a:extLst>
                <a:ext uri="{FF2B5EF4-FFF2-40B4-BE49-F238E27FC236}">
                  <a16:creationId xmlns:a16="http://schemas.microsoft.com/office/drawing/2014/main" id="{9773D293-6AEE-45F2-A6BF-F77F2F3856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35156" y="5341444"/>
              <a:ext cx="304800" cy="777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Line 171">
              <a:extLst>
                <a:ext uri="{FF2B5EF4-FFF2-40B4-BE49-F238E27FC236}">
                  <a16:creationId xmlns:a16="http://schemas.microsoft.com/office/drawing/2014/main" id="{E947755C-8ABE-470D-8151-260A870026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35156" y="5341444"/>
              <a:ext cx="304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Line 172">
              <a:extLst>
                <a:ext uri="{FF2B5EF4-FFF2-40B4-BE49-F238E27FC236}">
                  <a16:creationId xmlns:a16="http://schemas.microsoft.com/office/drawing/2014/main" id="{06FC23FF-C4FE-449D-865D-17C0457D6C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92356" y="5417644"/>
              <a:ext cx="304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Oval 173">
              <a:extLst>
                <a:ext uri="{FF2B5EF4-FFF2-40B4-BE49-F238E27FC236}">
                  <a16:creationId xmlns:a16="http://schemas.microsoft.com/office/drawing/2014/main" id="{AED59DD4-8BE1-49D4-A25A-D02D2B172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20956" y="63320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Oval 174">
              <a:extLst>
                <a:ext uri="{FF2B5EF4-FFF2-40B4-BE49-F238E27FC236}">
                  <a16:creationId xmlns:a16="http://schemas.microsoft.com/office/drawing/2014/main" id="{DBFD5A16-6A68-4584-B63A-090BB73D8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20956" y="67130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Line 175">
              <a:extLst>
                <a:ext uri="{FF2B5EF4-FFF2-40B4-BE49-F238E27FC236}">
                  <a16:creationId xmlns:a16="http://schemas.microsoft.com/office/drawing/2014/main" id="{9518A6B5-E235-4BEC-83F2-B30E75D9C6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73356" y="6408244"/>
              <a:ext cx="1524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Line 176">
              <a:extLst>
                <a:ext uri="{FF2B5EF4-FFF2-40B4-BE49-F238E27FC236}">
                  <a16:creationId xmlns:a16="http://schemas.microsoft.com/office/drawing/2014/main" id="{C0F5E63E-CE8B-4F1B-95A4-D039C3F128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897156" y="6484444"/>
              <a:ext cx="1588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Oval 177">
              <a:extLst>
                <a:ext uri="{FF2B5EF4-FFF2-40B4-BE49-F238E27FC236}">
                  <a16:creationId xmlns:a16="http://schemas.microsoft.com/office/drawing/2014/main" id="{E090E1AA-CA7E-4994-8987-41D12082B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97156" y="52652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Oval 178">
              <a:extLst>
                <a:ext uri="{FF2B5EF4-FFF2-40B4-BE49-F238E27FC236}">
                  <a16:creationId xmlns:a16="http://schemas.microsoft.com/office/drawing/2014/main" id="{1B566597-D5A2-4F8E-8F1A-D2F14D35CC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58956" y="67130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Oval 179">
              <a:extLst>
                <a:ext uri="{FF2B5EF4-FFF2-40B4-BE49-F238E27FC236}">
                  <a16:creationId xmlns:a16="http://schemas.microsoft.com/office/drawing/2014/main" id="{DDECE958-4E95-44A0-B1CE-83F007D5BF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97156" y="52652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Line 180">
              <a:extLst>
                <a:ext uri="{FF2B5EF4-FFF2-40B4-BE49-F238E27FC236}">
                  <a16:creationId xmlns:a16="http://schemas.microsoft.com/office/drawing/2014/main" id="{08BDAF0E-5866-4B6E-B50D-5644CF44C4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73356" y="5417644"/>
              <a:ext cx="1588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Line 181">
              <a:extLst>
                <a:ext uri="{FF2B5EF4-FFF2-40B4-BE49-F238E27FC236}">
                  <a16:creationId xmlns:a16="http://schemas.microsoft.com/office/drawing/2014/main" id="{DA968267-C3A8-491F-9429-1454F73B83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135156" y="6408244"/>
              <a:ext cx="1588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Line 182">
              <a:extLst>
                <a:ext uri="{FF2B5EF4-FFF2-40B4-BE49-F238E27FC236}">
                  <a16:creationId xmlns:a16="http://schemas.microsoft.com/office/drawing/2014/main" id="{2A29CB3D-2D1E-4662-9043-A913617502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49556" y="6103444"/>
              <a:ext cx="762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Line 183">
              <a:extLst>
                <a:ext uri="{FF2B5EF4-FFF2-40B4-BE49-F238E27FC236}">
                  <a16:creationId xmlns:a16="http://schemas.microsoft.com/office/drawing/2014/main" id="{2C245168-53D3-4446-9842-3FB00FC171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92356" y="6103444"/>
              <a:ext cx="2286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Line 184">
              <a:extLst>
                <a:ext uri="{FF2B5EF4-FFF2-40B4-BE49-F238E27FC236}">
                  <a16:creationId xmlns:a16="http://schemas.microsoft.com/office/drawing/2014/main" id="{C0BF95CA-EC1F-4B54-B13E-2FD758782D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592356" y="5341444"/>
              <a:ext cx="3048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Line 185">
              <a:extLst>
                <a:ext uri="{FF2B5EF4-FFF2-40B4-BE49-F238E27FC236}">
                  <a16:creationId xmlns:a16="http://schemas.microsoft.com/office/drawing/2014/main" id="{A44CB156-23B8-4E97-B03A-F5FC7F0AF6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92356" y="6408244"/>
              <a:ext cx="2286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Line 186">
              <a:extLst>
                <a:ext uri="{FF2B5EF4-FFF2-40B4-BE49-F238E27FC236}">
                  <a16:creationId xmlns:a16="http://schemas.microsoft.com/office/drawing/2014/main" id="{0808F19E-124A-4BA2-9C1E-57121A2C9C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211356" y="6789244"/>
              <a:ext cx="6096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Line 187">
              <a:extLst>
                <a:ext uri="{FF2B5EF4-FFF2-40B4-BE49-F238E27FC236}">
                  <a16:creationId xmlns:a16="http://schemas.microsoft.com/office/drawing/2014/main" id="{65B71BCC-F823-42CD-B628-8EAEF960ED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73356" y="6713044"/>
              <a:ext cx="1524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Oval 188">
              <a:extLst>
                <a:ext uri="{FF2B5EF4-FFF2-40B4-BE49-F238E27FC236}">
                  <a16:creationId xmlns:a16="http://schemas.microsoft.com/office/drawing/2014/main" id="{DC416929-B7D7-4EA8-927C-E3559F41FF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97156" y="42746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Oval 189">
              <a:extLst>
                <a:ext uri="{FF2B5EF4-FFF2-40B4-BE49-F238E27FC236}">
                  <a16:creationId xmlns:a16="http://schemas.microsoft.com/office/drawing/2014/main" id="{4E2906B9-6C98-456F-BF66-85E32B55D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20956" y="46556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Oval 190">
              <a:extLst>
                <a:ext uri="{FF2B5EF4-FFF2-40B4-BE49-F238E27FC236}">
                  <a16:creationId xmlns:a16="http://schemas.microsoft.com/office/drawing/2014/main" id="{AB2172BF-79FE-497A-9016-6BE0C053A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39956" y="39698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Oval 191">
              <a:extLst>
                <a:ext uri="{FF2B5EF4-FFF2-40B4-BE49-F238E27FC236}">
                  <a16:creationId xmlns:a16="http://schemas.microsoft.com/office/drawing/2014/main" id="{BF7E88D2-3D7B-4A48-8FF4-0509A9E893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97156" y="39698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Line 192">
              <a:extLst>
                <a:ext uri="{FF2B5EF4-FFF2-40B4-BE49-F238E27FC236}">
                  <a16:creationId xmlns:a16="http://schemas.microsoft.com/office/drawing/2014/main" id="{12FF302D-9C7F-4928-B7DB-9F4D90DB48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92356" y="4350844"/>
              <a:ext cx="304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Line 193">
              <a:extLst>
                <a:ext uri="{FF2B5EF4-FFF2-40B4-BE49-F238E27FC236}">
                  <a16:creationId xmlns:a16="http://schemas.microsoft.com/office/drawing/2014/main" id="{897DEEA4-5B8B-4925-AEE5-0ED61F0102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211356" y="6027244"/>
              <a:ext cx="2286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Line 194">
              <a:extLst>
                <a:ext uri="{FF2B5EF4-FFF2-40B4-BE49-F238E27FC236}">
                  <a16:creationId xmlns:a16="http://schemas.microsoft.com/office/drawing/2014/main" id="{3B8E9D52-EC1A-4B43-B91B-459D2241D5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516156" y="4122244"/>
              <a:ext cx="1588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Oval 195">
              <a:extLst>
                <a:ext uri="{FF2B5EF4-FFF2-40B4-BE49-F238E27FC236}">
                  <a16:creationId xmlns:a16="http://schemas.microsoft.com/office/drawing/2014/main" id="{403B9C2B-2489-40F8-8B32-6042B12E64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82756" y="39698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Oval 196">
              <a:extLst>
                <a:ext uri="{FF2B5EF4-FFF2-40B4-BE49-F238E27FC236}">
                  <a16:creationId xmlns:a16="http://schemas.microsoft.com/office/drawing/2014/main" id="{704B5862-2CED-466A-9CCD-43F62C039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35156" y="42746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Oval 197">
              <a:extLst>
                <a:ext uri="{FF2B5EF4-FFF2-40B4-BE49-F238E27FC236}">
                  <a16:creationId xmlns:a16="http://schemas.microsoft.com/office/drawing/2014/main" id="{04AD366A-07F1-42E2-AAD0-388B390A15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39956" y="42746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Oval 198">
              <a:extLst>
                <a:ext uri="{FF2B5EF4-FFF2-40B4-BE49-F238E27FC236}">
                  <a16:creationId xmlns:a16="http://schemas.microsoft.com/office/drawing/2014/main" id="{130D84C5-9135-4D86-97BC-006FCB4A92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6156" y="45794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Line 199">
              <a:extLst>
                <a:ext uri="{FF2B5EF4-FFF2-40B4-BE49-F238E27FC236}">
                  <a16:creationId xmlns:a16="http://schemas.microsoft.com/office/drawing/2014/main" id="{6ED8D26B-1154-40AB-823C-9449455208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35156" y="4046044"/>
              <a:ext cx="304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Line 200">
              <a:extLst>
                <a:ext uri="{FF2B5EF4-FFF2-40B4-BE49-F238E27FC236}">
                  <a16:creationId xmlns:a16="http://schemas.microsoft.com/office/drawing/2014/main" id="{091027E0-B8B2-4EEB-8138-712086C05E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58956" y="4122244"/>
              <a:ext cx="762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Line 201">
              <a:extLst>
                <a:ext uri="{FF2B5EF4-FFF2-40B4-BE49-F238E27FC236}">
                  <a16:creationId xmlns:a16="http://schemas.microsoft.com/office/drawing/2014/main" id="{DBCB5E0A-954C-46CF-A3B2-EA1FBA2BC7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87556" y="4350844"/>
              <a:ext cx="1524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Line 202">
              <a:extLst>
                <a:ext uri="{FF2B5EF4-FFF2-40B4-BE49-F238E27FC236}">
                  <a16:creationId xmlns:a16="http://schemas.microsoft.com/office/drawing/2014/main" id="{A2EB0849-0A4A-45C6-8D09-3474C8FB68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11356" y="4427044"/>
              <a:ext cx="304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Oval 203">
              <a:extLst>
                <a:ext uri="{FF2B5EF4-FFF2-40B4-BE49-F238E27FC236}">
                  <a16:creationId xmlns:a16="http://schemas.microsoft.com/office/drawing/2014/main" id="{D086D16E-70B2-48E2-88D0-9A30414448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58956" y="45794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Oval 204">
              <a:extLst>
                <a:ext uri="{FF2B5EF4-FFF2-40B4-BE49-F238E27FC236}">
                  <a16:creationId xmlns:a16="http://schemas.microsoft.com/office/drawing/2014/main" id="{99FC316C-E96F-4D66-9A02-F49FD035E6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6156" y="48842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Line 205">
              <a:extLst>
                <a:ext uri="{FF2B5EF4-FFF2-40B4-BE49-F238E27FC236}">
                  <a16:creationId xmlns:a16="http://schemas.microsoft.com/office/drawing/2014/main" id="{F64E2356-EC02-4E01-BD98-25AC686263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11356" y="4655644"/>
              <a:ext cx="304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Line 206">
              <a:extLst>
                <a:ext uri="{FF2B5EF4-FFF2-40B4-BE49-F238E27FC236}">
                  <a16:creationId xmlns:a16="http://schemas.microsoft.com/office/drawing/2014/main" id="{EE2653E5-EEBA-4A79-8992-BEA355A9FE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35156" y="4731844"/>
              <a:ext cx="3810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Line 207">
              <a:extLst>
                <a:ext uri="{FF2B5EF4-FFF2-40B4-BE49-F238E27FC236}">
                  <a16:creationId xmlns:a16="http://schemas.microsoft.com/office/drawing/2014/main" id="{47AAAB60-5A68-40E0-87C1-8514F89D61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68556" y="4655644"/>
              <a:ext cx="1524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Line 208">
              <a:extLst>
                <a:ext uri="{FF2B5EF4-FFF2-40B4-BE49-F238E27FC236}">
                  <a16:creationId xmlns:a16="http://schemas.microsoft.com/office/drawing/2014/main" id="{E413B63F-D8E8-4D2C-872A-6E1097C7D7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92356" y="4046044"/>
              <a:ext cx="304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Line 209">
              <a:extLst>
                <a:ext uri="{FF2B5EF4-FFF2-40B4-BE49-F238E27FC236}">
                  <a16:creationId xmlns:a16="http://schemas.microsoft.com/office/drawing/2014/main" id="{31E50DDF-D94F-4969-9520-69333BF4CE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73356" y="4122244"/>
              <a:ext cx="1588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3" name="Oval 210">
              <a:extLst>
                <a:ext uri="{FF2B5EF4-FFF2-40B4-BE49-F238E27FC236}">
                  <a16:creationId xmlns:a16="http://schemas.microsoft.com/office/drawing/2014/main" id="{43E79FD8-D576-464C-843D-FC9D5C0C5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39956" y="36650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Oval 211">
              <a:extLst>
                <a:ext uri="{FF2B5EF4-FFF2-40B4-BE49-F238E27FC236}">
                  <a16:creationId xmlns:a16="http://schemas.microsoft.com/office/drawing/2014/main" id="{B33A41BD-BEAD-4A58-AE5B-9D7272B8E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82756" y="35126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Line 212">
              <a:extLst>
                <a:ext uri="{FF2B5EF4-FFF2-40B4-BE49-F238E27FC236}">
                  <a16:creationId xmlns:a16="http://schemas.microsoft.com/office/drawing/2014/main" id="{496B7F8A-937D-421E-8AD8-B869412F62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35156" y="3665044"/>
              <a:ext cx="304800" cy="777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" name="Line 213">
              <a:extLst>
                <a:ext uri="{FF2B5EF4-FFF2-40B4-BE49-F238E27FC236}">
                  <a16:creationId xmlns:a16="http://schemas.microsoft.com/office/drawing/2014/main" id="{32B7B817-8BB4-4648-BD70-71C2AB83F1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35156" y="3665044"/>
              <a:ext cx="304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" name="Line 214">
              <a:extLst>
                <a:ext uri="{FF2B5EF4-FFF2-40B4-BE49-F238E27FC236}">
                  <a16:creationId xmlns:a16="http://schemas.microsoft.com/office/drawing/2014/main" id="{F05C680B-7325-410D-A628-F681F7A2C7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92356" y="3741244"/>
              <a:ext cx="304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" name="Oval 215">
              <a:extLst>
                <a:ext uri="{FF2B5EF4-FFF2-40B4-BE49-F238E27FC236}">
                  <a16:creationId xmlns:a16="http://schemas.microsoft.com/office/drawing/2014/main" id="{4D235F06-1C6C-4D74-A65C-33BC211EF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20956" y="46556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Oval 216">
              <a:extLst>
                <a:ext uri="{FF2B5EF4-FFF2-40B4-BE49-F238E27FC236}">
                  <a16:creationId xmlns:a16="http://schemas.microsoft.com/office/drawing/2014/main" id="{243C723C-3818-4570-B12C-84F90B97CF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20956" y="50366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" name="Line 217">
              <a:extLst>
                <a:ext uri="{FF2B5EF4-FFF2-40B4-BE49-F238E27FC236}">
                  <a16:creationId xmlns:a16="http://schemas.microsoft.com/office/drawing/2014/main" id="{B46299AB-7535-466C-A75D-CF7C48C181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73356" y="4731844"/>
              <a:ext cx="1524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" name="Line 218">
              <a:extLst>
                <a:ext uri="{FF2B5EF4-FFF2-40B4-BE49-F238E27FC236}">
                  <a16:creationId xmlns:a16="http://schemas.microsoft.com/office/drawing/2014/main" id="{63D00B6A-47E5-477D-970F-94D4AF6FE6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897156" y="4808044"/>
              <a:ext cx="1588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" name="Oval 219">
              <a:extLst>
                <a:ext uri="{FF2B5EF4-FFF2-40B4-BE49-F238E27FC236}">
                  <a16:creationId xmlns:a16="http://schemas.microsoft.com/office/drawing/2014/main" id="{325B28EC-E90B-4959-9B46-EE3BBE889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97156" y="35888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" name="Oval 220">
              <a:extLst>
                <a:ext uri="{FF2B5EF4-FFF2-40B4-BE49-F238E27FC236}">
                  <a16:creationId xmlns:a16="http://schemas.microsoft.com/office/drawing/2014/main" id="{89D5115B-0E23-4907-93A5-009D9B174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58956" y="50366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" name="Oval 221">
              <a:extLst>
                <a:ext uri="{FF2B5EF4-FFF2-40B4-BE49-F238E27FC236}">
                  <a16:creationId xmlns:a16="http://schemas.microsoft.com/office/drawing/2014/main" id="{373D8A34-6780-4418-919A-9028700FA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97156" y="35888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" name="Line 222">
              <a:extLst>
                <a:ext uri="{FF2B5EF4-FFF2-40B4-BE49-F238E27FC236}">
                  <a16:creationId xmlns:a16="http://schemas.microsoft.com/office/drawing/2014/main" id="{351CA89E-7CC9-4B1C-A41E-71CA49CF3E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73356" y="3741244"/>
              <a:ext cx="1588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" name="Line 223">
              <a:extLst>
                <a:ext uri="{FF2B5EF4-FFF2-40B4-BE49-F238E27FC236}">
                  <a16:creationId xmlns:a16="http://schemas.microsoft.com/office/drawing/2014/main" id="{6E8DE024-E9DB-419D-A304-98FE8A566B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135156" y="4731844"/>
              <a:ext cx="1588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" name="Line 224">
              <a:extLst>
                <a:ext uri="{FF2B5EF4-FFF2-40B4-BE49-F238E27FC236}">
                  <a16:creationId xmlns:a16="http://schemas.microsoft.com/office/drawing/2014/main" id="{214FE2C3-2993-4BA6-A12A-75BE242DC9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49556" y="4427044"/>
              <a:ext cx="762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" name="Line 225">
              <a:extLst>
                <a:ext uri="{FF2B5EF4-FFF2-40B4-BE49-F238E27FC236}">
                  <a16:creationId xmlns:a16="http://schemas.microsoft.com/office/drawing/2014/main" id="{4438C081-C93C-475D-92A6-7BC3DD46D5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92356" y="4427044"/>
              <a:ext cx="2286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" name="Line 226">
              <a:extLst>
                <a:ext uri="{FF2B5EF4-FFF2-40B4-BE49-F238E27FC236}">
                  <a16:creationId xmlns:a16="http://schemas.microsoft.com/office/drawing/2014/main" id="{A4D47253-DD2F-49B7-8AF8-9D5C5EDA53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592356" y="3665044"/>
              <a:ext cx="3048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" name="Line 227">
              <a:extLst>
                <a:ext uri="{FF2B5EF4-FFF2-40B4-BE49-F238E27FC236}">
                  <a16:creationId xmlns:a16="http://schemas.microsoft.com/office/drawing/2014/main" id="{CD170B88-FBC0-4280-8B1B-CAADEC815F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92356" y="4731844"/>
              <a:ext cx="2286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" name="Line 228">
              <a:extLst>
                <a:ext uri="{FF2B5EF4-FFF2-40B4-BE49-F238E27FC236}">
                  <a16:creationId xmlns:a16="http://schemas.microsoft.com/office/drawing/2014/main" id="{7398F560-1F18-4EA9-905F-4E8E2C508C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211356" y="5112844"/>
              <a:ext cx="6096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" name="Line 229">
              <a:extLst>
                <a:ext uri="{FF2B5EF4-FFF2-40B4-BE49-F238E27FC236}">
                  <a16:creationId xmlns:a16="http://schemas.microsoft.com/office/drawing/2014/main" id="{1D09A219-7828-447B-823B-1F369276FC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73356" y="5036644"/>
              <a:ext cx="1524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" name="Line 230">
              <a:extLst>
                <a:ext uri="{FF2B5EF4-FFF2-40B4-BE49-F238E27FC236}">
                  <a16:creationId xmlns:a16="http://schemas.microsoft.com/office/drawing/2014/main" id="{FBEBD764-7E14-480D-9A46-8B27EB0AAC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516156" y="5036644"/>
              <a:ext cx="76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" name="Oval 231">
              <a:extLst>
                <a:ext uri="{FF2B5EF4-FFF2-40B4-BE49-F238E27FC236}">
                  <a16:creationId xmlns:a16="http://schemas.microsoft.com/office/drawing/2014/main" id="{D04841CF-C68F-489E-8D66-C00321435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49556" y="49604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" name="Oval 232">
              <a:extLst>
                <a:ext uri="{FF2B5EF4-FFF2-40B4-BE49-F238E27FC236}">
                  <a16:creationId xmlns:a16="http://schemas.microsoft.com/office/drawing/2014/main" id="{A8719388-7812-4750-8905-00462D054A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49556" y="45794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" name="Oval 233">
              <a:extLst>
                <a:ext uri="{FF2B5EF4-FFF2-40B4-BE49-F238E27FC236}">
                  <a16:creationId xmlns:a16="http://schemas.microsoft.com/office/drawing/2014/main" id="{2B9648EC-C60C-4195-81E7-14C42871D8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49556" y="62558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" name="Oval 234">
              <a:extLst>
                <a:ext uri="{FF2B5EF4-FFF2-40B4-BE49-F238E27FC236}">
                  <a16:creationId xmlns:a16="http://schemas.microsoft.com/office/drawing/2014/main" id="{05EDDB43-673B-4AC9-9B98-5C1697CFB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49556" y="65606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" name="Line 235">
              <a:extLst>
                <a:ext uri="{FF2B5EF4-FFF2-40B4-BE49-F238E27FC236}">
                  <a16:creationId xmlns:a16="http://schemas.microsoft.com/office/drawing/2014/main" id="{0E23E461-88ED-4D23-939A-25FB2FB6F4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754156" y="3665044"/>
              <a:ext cx="3048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" name="Line 236">
              <a:extLst>
                <a:ext uri="{FF2B5EF4-FFF2-40B4-BE49-F238E27FC236}">
                  <a16:creationId xmlns:a16="http://schemas.microsoft.com/office/drawing/2014/main" id="{B5100C31-B613-4147-A522-71BD868208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54156" y="3741244"/>
              <a:ext cx="304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" name="Line 237">
              <a:extLst>
                <a:ext uri="{FF2B5EF4-FFF2-40B4-BE49-F238E27FC236}">
                  <a16:creationId xmlns:a16="http://schemas.microsoft.com/office/drawing/2014/main" id="{0DF24D5A-0785-485D-A1FD-F13B7AFF5E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754156" y="4122244"/>
              <a:ext cx="2286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" name="Line 238">
              <a:extLst>
                <a:ext uri="{FF2B5EF4-FFF2-40B4-BE49-F238E27FC236}">
                  <a16:creationId xmlns:a16="http://schemas.microsoft.com/office/drawing/2014/main" id="{FB534ADD-1213-4031-977D-A6DD0C96C1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754156" y="3588844"/>
              <a:ext cx="2286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Line 240">
              <a:extLst>
                <a:ext uri="{FF2B5EF4-FFF2-40B4-BE49-F238E27FC236}">
                  <a16:creationId xmlns:a16="http://schemas.microsoft.com/office/drawing/2014/main" id="{F0468AF5-8E29-44EF-8F1D-E575B3FB1E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54156" y="5341444"/>
              <a:ext cx="3048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3" name="Line 241">
              <a:extLst>
                <a:ext uri="{FF2B5EF4-FFF2-40B4-BE49-F238E27FC236}">
                  <a16:creationId xmlns:a16="http://schemas.microsoft.com/office/drawing/2014/main" id="{C8E89815-0F96-4D4A-A546-6EDEAA5D4A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77956" y="5798644"/>
              <a:ext cx="3810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4" name="Line 242">
              <a:extLst>
                <a:ext uri="{FF2B5EF4-FFF2-40B4-BE49-F238E27FC236}">
                  <a16:creationId xmlns:a16="http://schemas.microsoft.com/office/drawing/2014/main" id="{DCD6DA91-A8A0-43CA-8C0D-95D9FAD530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06556" y="5036644"/>
              <a:ext cx="1524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5" name="Line 243">
              <a:extLst>
                <a:ext uri="{FF2B5EF4-FFF2-40B4-BE49-F238E27FC236}">
                  <a16:creationId xmlns:a16="http://schemas.microsoft.com/office/drawing/2014/main" id="{220E068B-BAF8-4B4D-92C3-586B60593A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754156" y="5722444"/>
              <a:ext cx="2286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6" name="Line 244">
              <a:extLst>
                <a:ext uri="{FF2B5EF4-FFF2-40B4-BE49-F238E27FC236}">
                  <a16:creationId xmlns:a16="http://schemas.microsoft.com/office/drawing/2014/main" id="{2913A1C1-2D71-4128-A2BF-92CC9B7BAC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30356" y="5112844"/>
              <a:ext cx="3048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7" name="Line 245">
              <a:extLst>
                <a:ext uri="{FF2B5EF4-FFF2-40B4-BE49-F238E27FC236}">
                  <a16:creationId xmlns:a16="http://schemas.microsoft.com/office/drawing/2014/main" id="{E1208528-740D-475F-BCFA-A9D0E5B4B8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906556" y="5798644"/>
              <a:ext cx="1524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8" name="Line 246">
              <a:extLst>
                <a:ext uri="{FF2B5EF4-FFF2-40B4-BE49-F238E27FC236}">
                  <a16:creationId xmlns:a16="http://schemas.microsoft.com/office/drawing/2014/main" id="{499C319F-B439-4B01-B727-2689EA8C99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906556" y="6408244"/>
              <a:ext cx="1524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9" name="Oval 247">
              <a:extLst>
                <a:ext uri="{FF2B5EF4-FFF2-40B4-BE49-F238E27FC236}">
                  <a16:creationId xmlns:a16="http://schemas.microsoft.com/office/drawing/2014/main" id="{A569B81E-9931-47A1-B559-ACE3348473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4956" y="45794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0" name="Line 248">
              <a:extLst>
                <a:ext uri="{FF2B5EF4-FFF2-40B4-BE49-F238E27FC236}">
                  <a16:creationId xmlns:a16="http://schemas.microsoft.com/office/drawing/2014/main" id="{D3CC22C4-32CF-4277-B6A3-764A9748B0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534956" y="4122244"/>
              <a:ext cx="1524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1" name="Oval 249">
              <a:extLst>
                <a:ext uri="{FF2B5EF4-FFF2-40B4-BE49-F238E27FC236}">
                  <a16:creationId xmlns:a16="http://schemas.microsoft.com/office/drawing/2014/main" id="{6AB50C5B-6533-4EB9-B178-D3E898D3D0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756" y="45794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2" name="Oval 250">
              <a:extLst>
                <a:ext uri="{FF2B5EF4-FFF2-40B4-BE49-F238E27FC236}">
                  <a16:creationId xmlns:a16="http://schemas.microsoft.com/office/drawing/2014/main" id="{68F857D4-C501-4512-B1EF-381F2F597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4956" y="48842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3" name="Line 251">
              <a:extLst>
                <a:ext uri="{FF2B5EF4-FFF2-40B4-BE49-F238E27FC236}">
                  <a16:creationId xmlns:a16="http://schemas.microsoft.com/office/drawing/2014/main" id="{4731E292-39EC-4623-A028-3AC365AEA7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30156" y="4655644"/>
              <a:ext cx="304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4" name="Line 252">
              <a:extLst>
                <a:ext uri="{FF2B5EF4-FFF2-40B4-BE49-F238E27FC236}">
                  <a16:creationId xmlns:a16="http://schemas.microsoft.com/office/drawing/2014/main" id="{8C848204-F7C7-4B54-B97A-D3B09D9308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53956" y="4731844"/>
              <a:ext cx="3810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5" name="Line 253">
              <a:extLst>
                <a:ext uri="{FF2B5EF4-FFF2-40B4-BE49-F238E27FC236}">
                  <a16:creationId xmlns:a16="http://schemas.microsoft.com/office/drawing/2014/main" id="{6375B1A2-5F92-4613-947B-14AFC368EC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55544" y="4731844"/>
              <a:ext cx="531812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6" name="Line 254">
              <a:extLst>
                <a:ext uri="{FF2B5EF4-FFF2-40B4-BE49-F238E27FC236}">
                  <a16:creationId xmlns:a16="http://schemas.microsoft.com/office/drawing/2014/main" id="{6C2E25F5-8A83-4A47-ACEC-FC406D6DFC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153956" y="3665044"/>
              <a:ext cx="53340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Line 255">
              <a:extLst>
                <a:ext uri="{FF2B5EF4-FFF2-40B4-BE49-F238E27FC236}">
                  <a16:creationId xmlns:a16="http://schemas.microsoft.com/office/drawing/2014/main" id="{20E3977D-6A99-4BC6-909A-023E29CDF2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11156" y="5036644"/>
              <a:ext cx="1524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8" name="Line 256">
              <a:extLst>
                <a:ext uri="{FF2B5EF4-FFF2-40B4-BE49-F238E27FC236}">
                  <a16:creationId xmlns:a16="http://schemas.microsoft.com/office/drawing/2014/main" id="{82B79541-0DE0-498C-A2CB-EEF3E84D50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201956" y="5036644"/>
              <a:ext cx="228600" cy="1219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9" name="Oval 257">
              <a:extLst>
                <a:ext uri="{FF2B5EF4-FFF2-40B4-BE49-F238E27FC236}">
                  <a16:creationId xmlns:a16="http://schemas.microsoft.com/office/drawing/2014/main" id="{7AC29D69-7D1D-4A0F-B00C-B8D23C3C2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54356" y="4884244"/>
              <a:ext cx="152400" cy="15240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" name="Line 258">
              <a:extLst>
                <a:ext uri="{FF2B5EF4-FFF2-40B4-BE49-F238E27FC236}">
                  <a16:creationId xmlns:a16="http://schemas.microsoft.com/office/drawing/2014/main" id="{D200D94D-2844-456C-BEE2-7EF6D7C14F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049556" y="5036644"/>
              <a:ext cx="304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" name="Line 259">
              <a:extLst>
                <a:ext uri="{FF2B5EF4-FFF2-40B4-BE49-F238E27FC236}">
                  <a16:creationId xmlns:a16="http://schemas.microsoft.com/office/drawing/2014/main" id="{1B9CE525-9566-4AC1-8C2F-00A85C1C92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01956" y="4731844"/>
              <a:ext cx="1524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" name="Line 261">
              <a:extLst>
                <a:ext uri="{FF2B5EF4-FFF2-40B4-BE49-F238E27FC236}">
                  <a16:creationId xmlns:a16="http://schemas.microsoft.com/office/drawing/2014/main" id="{AD3D8FAD-B910-4AA4-919A-2B09D56B9C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63556" y="3665044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0" name="Arrow: Left 9">
            <a:extLst>
              <a:ext uri="{FF2B5EF4-FFF2-40B4-BE49-F238E27FC236}">
                <a16:creationId xmlns:a16="http://schemas.microsoft.com/office/drawing/2014/main" id="{654EC999-A4BC-4E70-8151-7906700E8D7E}"/>
              </a:ext>
            </a:extLst>
          </p:cNvPr>
          <p:cNvSpPr/>
          <p:nvPr/>
        </p:nvSpPr>
        <p:spPr>
          <a:xfrm>
            <a:off x="9659041" y="4101821"/>
            <a:ext cx="420766" cy="4241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3" name="CustomShape 10">
            <a:extLst>
              <a:ext uri="{FF2B5EF4-FFF2-40B4-BE49-F238E27FC236}">
                <a16:creationId xmlns:a16="http://schemas.microsoft.com/office/drawing/2014/main" id="{BC030119-2F46-473B-8816-A6510639B144}"/>
              </a:ext>
            </a:extLst>
          </p:cNvPr>
          <p:cNvSpPr/>
          <p:nvPr/>
        </p:nvSpPr>
        <p:spPr>
          <a:xfrm>
            <a:off x="1224789" y="4627482"/>
            <a:ext cx="454356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r>
              <a:rPr lang="fr-FR" sz="1400" b="1" spc="-1">
                <a:solidFill>
                  <a:srgbClr val="C0504D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Conversational agents</a:t>
            </a:r>
            <a:endParaRPr lang="fr-FR">
              <a:solidFill>
                <a:srgbClr val="C0504D"/>
              </a:solidFill>
            </a:endParaRPr>
          </a:p>
        </p:txBody>
      </p:sp>
      <p:sp>
        <p:nvSpPr>
          <p:cNvPr id="284" name="CustomShape 11">
            <a:extLst>
              <a:ext uri="{FF2B5EF4-FFF2-40B4-BE49-F238E27FC236}">
                <a16:creationId xmlns:a16="http://schemas.microsoft.com/office/drawing/2014/main" id="{2ED85B1B-DE36-41C6-ABBB-94903F4927BB}"/>
              </a:ext>
            </a:extLst>
          </p:cNvPr>
          <p:cNvSpPr/>
          <p:nvPr/>
        </p:nvSpPr>
        <p:spPr>
          <a:xfrm>
            <a:off x="388149" y="4666002"/>
            <a:ext cx="673920" cy="673920"/>
          </a:xfrm>
          <a:prstGeom prst="ellipse">
            <a:avLst/>
          </a:prstGeom>
          <a:solidFill>
            <a:schemeClr val="accent2"/>
          </a:solidFill>
          <a:ln w="381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12">
            <a:extLst>
              <a:ext uri="{FF2B5EF4-FFF2-40B4-BE49-F238E27FC236}">
                <a16:creationId xmlns:a16="http://schemas.microsoft.com/office/drawing/2014/main" id="{2C5BB5F5-FA60-4C65-BD1A-18433769135F}"/>
              </a:ext>
            </a:extLst>
          </p:cNvPr>
          <p:cNvSpPr/>
          <p:nvPr/>
        </p:nvSpPr>
        <p:spPr>
          <a:xfrm>
            <a:off x="553389" y="4834482"/>
            <a:ext cx="343080" cy="336240"/>
          </a:xfrm>
          <a:custGeom>
            <a:avLst/>
            <a:gdLst/>
            <a:ahLst/>
            <a:cxnLst/>
            <a:rect l="l" t="t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6" name="Line 17">
            <a:extLst>
              <a:ext uri="{FF2B5EF4-FFF2-40B4-BE49-F238E27FC236}">
                <a16:creationId xmlns:a16="http://schemas.microsoft.com/office/drawing/2014/main" id="{ECA75116-FFB2-4982-848E-38F6A0379D5E}"/>
              </a:ext>
            </a:extLst>
          </p:cNvPr>
          <p:cNvSpPr/>
          <p:nvPr/>
        </p:nvSpPr>
        <p:spPr>
          <a:xfrm>
            <a:off x="504423" y="4602637"/>
            <a:ext cx="5114160" cy="360"/>
          </a:xfrm>
          <a:prstGeom prst="line">
            <a:avLst/>
          </a:prstGeom>
          <a:ln w="324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2457796-B54F-45E0-8BFA-56E31463CE84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7/46</a:t>
            </a:r>
          </a:p>
        </p:txBody>
      </p:sp>
      <p:pic>
        <p:nvPicPr>
          <p:cNvPr id="4" name="Image 4" descr="Une image contenant dessin&#10;&#10;Description générée avec un niveau de confiance très élevé">
            <a:extLst>
              <a:ext uri="{FF2B5EF4-FFF2-40B4-BE49-F238E27FC236}">
                <a16:creationId xmlns:a16="http://schemas.microsoft.com/office/drawing/2014/main" id="{5EE79396-52B1-42AA-8D28-40325110E6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6595" y="5003181"/>
            <a:ext cx="1721005" cy="1711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3" grpId="0" animBg="1"/>
      <p:bldP spid="21" grpId="0"/>
      <p:bldP spid="24" grpId="0"/>
      <p:bldP spid="72" grpId="0" animBg="1"/>
      <p:bldP spid="74" grpId="0"/>
      <p:bldP spid="75" grpId="0" animBg="1"/>
      <p:bldP spid="76" grpId="0" animBg="1"/>
      <p:bldP spid="77" grpId="0" animBg="1"/>
      <p:bldP spid="80" grpId="0" animBg="1"/>
      <p:bldP spid="28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>
            <a:extLst>
              <a:ext uri="{FF2B5EF4-FFF2-40B4-BE49-F238E27FC236}">
                <a16:creationId xmlns:a16="http://schemas.microsoft.com/office/drawing/2014/main" id="{5FDF5DF7-A1F2-4FF3-9C11-55C1A228FF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92" t="4417" r="7326" b="5474"/>
          <a:stretch/>
        </p:blipFill>
        <p:spPr>
          <a:xfrm>
            <a:off x="6533414" y="1927471"/>
            <a:ext cx="2836346" cy="3001397"/>
          </a:xfrm>
          <a:prstGeom prst="rect">
            <a:avLst/>
          </a:prstGeom>
        </p:spPr>
      </p:pic>
      <p:pic>
        <p:nvPicPr>
          <p:cNvPr id="25" name="Image 25" descr="Une image contenant texte, carte&#10;&#10;Description générée avec un niveau de confiance élevé">
            <a:extLst>
              <a:ext uri="{FF2B5EF4-FFF2-40B4-BE49-F238E27FC236}">
                <a16:creationId xmlns:a16="http://schemas.microsoft.com/office/drawing/2014/main" id="{DE33D75B-BC6C-48C4-87EA-7F1046D13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72" y="2134434"/>
            <a:ext cx="5307008" cy="2708019"/>
          </a:xfrm>
          <a:prstGeom prst="rect">
            <a:avLst/>
          </a:prstGeom>
        </p:spPr>
      </p:pic>
      <p:sp>
        <p:nvSpPr>
          <p:cNvPr id="6" name="CustomShape 10">
            <a:extLst>
              <a:ext uri="{FF2B5EF4-FFF2-40B4-BE49-F238E27FC236}">
                <a16:creationId xmlns:a16="http://schemas.microsoft.com/office/drawing/2014/main" id="{8A13F951-C361-4A8A-A437-255070EB4444}"/>
              </a:ext>
            </a:extLst>
          </p:cNvPr>
          <p:cNvSpPr/>
          <p:nvPr/>
        </p:nvSpPr>
        <p:spPr>
          <a:xfrm>
            <a:off x="1278451" y="1439961"/>
            <a:ext cx="454356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r>
              <a:rPr lang="fr-FR" sz="1400" b="1" spc="-1">
                <a:solidFill>
                  <a:srgbClr val="305065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Generative dialogue systems</a:t>
            </a:r>
            <a:endParaRPr lang="fr-FR"/>
          </a:p>
        </p:txBody>
      </p:sp>
      <p:sp>
        <p:nvSpPr>
          <p:cNvPr id="8" name="CustomShape 11">
            <a:extLst>
              <a:ext uri="{FF2B5EF4-FFF2-40B4-BE49-F238E27FC236}">
                <a16:creationId xmlns:a16="http://schemas.microsoft.com/office/drawing/2014/main" id="{1BE9661D-67D0-4CBB-A219-DA49A2B06307}"/>
              </a:ext>
            </a:extLst>
          </p:cNvPr>
          <p:cNvSpPr/>
          <p:nvPr/>
        </p:nvSpPr>
        <p:spPr>
          <a:xfrm>
            <a:off x="441811" y="1478481"/>
            <a:ext cx="673920" cy="673920"/>
          </a:xfrm>
          <a:prstGeom prst="ellipse">
            <a:avLst/>
          </a:prstGeom>
          <a:solidFill>
            <a:srgbClr val="305065"/>
          </a:solidFill>
          <a:ln w="381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12">
            <a:extLst>
              <a:ext uri="{FF2B5EF4-FFF2-40B4-BE49-F238E27FC236}">
                <a16:creationId xmlns:a16="http://schemas.microsoft.com/office/drawing/2014/main" id="{53D9F33E-6B9D-4008-8D00-24F89DE6B9C8}"/>
              </a:ext>
            </a:extLst>
          </p:cNvPr>
          <p:cNvSpPr/>
          <p:nvPr/>
        </p:nvSpPr>
        <p:spPr>
          <a:xfrm>
            <a:off x="607051" y="1646961"/>
            <a:ext cx="343080" cy="336240"/>
          </a:xfrm>
          <a:custGeom>
            <a:avLst/>
            <a:gdLst/>
            <a:ahLst/>
            <a:cxnLst/>
            <a:rect l="l" t="t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CustomShape 14">
            <a:extLst>
              <a:ext uri="{FF2B5EF4-FFF2-40B4-BE49-F238E27FC236}">
                <a16:creationId xmlns:a16="http://schemas.microsoft.com/office/drawing/2014/main" id="{5AEFD97E-B9E1-4AED-B467-17E1907D58A7}"/>
              </a:ext>
            </a:extLst>
          </p:cNvPr>
          <p:cNvSpPr/>
          <p:nvPr/>
        </p:nvSpPr>
        <p:spPr>
          <a:xfrm>
            <a:off x="7032328" y="1415015"/>
            <a:ext cx="454356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r>
              <a:rPr lang="fr-FR" sz="1400" b="1" spc="-1">
                <a:solidFill>
                  <a:srgbClr val="23C2AA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Retrieval-based dialogue systems</a:t>
            </a:r>
            <a:endParaRPr lang="fr-FR"/>
          </a:p>
        </p:txBody>
      </p:sp>
      <p:sp>
        <p:nvSpPr>
          <p:cNvPr id="16" name="CustomShape 15">
            <a:extLst>
              <a:ext uri="{FF2B5EF4-FFF2-40B4-BE49-F238E27FC236}">
                <a16:creationId xmlns:a16="http://schemas.microsoft.com/office/drawing/2014/main" id="{B5B51A23-2AF9-47AA-9E13-C8EAAD893701}"/>
              </a:ext>
            </a:extLst>
          </p:cNvPr>
          <p:cNvSpPr/>
          <p:nvPr/>
        </p:nvSpPr>
        <p:spPr>
          <a:xfrm>
            <a:off x="6195688" y="1453536"/>
            <a:ext cx="673920" cy="673920"/>
          </a:xfrm>
          <a:prstGeom prst="ellipse">
            <a:avLst/>
          </a:prstGeom>
          <a:solidFill>
            <a:srgbClr val="23C2AA"/>
          </a:solidFill>
          <a:ln w="381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" name="CustomShape 16">
            <a:extLst>
              <a:ext uri="{FF2B5EF4-FFF2-40B4-BE49-F238E27FC236}">
                <a16:creationId xmlns:a16="http://schemas.microsoft.com/office/drawing/2014/main" id="{06FF946B-D574-4226-9BCB-BB338533F7D1}"/>
              </a:ext>
            </a:extLst>
          </p:cNvPr>
          <p:cNvSpPr/>
          <p:nvPr/>
        </p:nvSpPr>
        <p:spPr>
          <a:xfrm>
            <a:off x="6360928" y="1622016"/>
            <a:ext cx="343080" cy="336240"/>
          </a:xfrm>
          <a:custGeom>
            <a:avLst/>
            <a:gdLst/>
            <a:ahLst/>
            <a:cxnLst/>
            <a:rect l="l" t="t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" name="Line 17">
            <a:extLst>
              <a:ext uri="{FF2B5EF4-FFF2-40B4-BE49-F238E27FC236}">
                <a16:creationId xmlns:a16="http://schemas.microsoft.com/office/drawing/2014/main" id="{D7926703-4ABC-4B54-A589-E12CEE410ADC}"/>
              </a:ext>
            </a:extLst>
          </p:cNvPr>
          <p:cNvSpPr/>
          <p:nvPr/>
        </p:nvSpPr>
        <p:spPr>
          <a:xfrm>
            <a:off x="6607432" y="1236673"/>
            <a:ext cx="5114160" cy="360"/>
          </a:xfrm>
          <a:prstGeom prst="line">
            <a:avLst/>
          </a:prstGeom>
          <a:ln w="324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" name="Line 17">
            <a:extLst>
              <a:ext uri="{FF2B5EF4-FFF2-40B4-BE49-F238E27FC236}">
                <a16:creationId xmlns:a16="http://schemas.microsoft.com/office/drawing/2014/main" id="{11DB0EE6-617E-4772-A500-A305406780F3}"/>
              </a:ext>
            </a:extLst>
          </p:cNvPr>
          <p:cNvSpPr/>
          <p:nvPr/>
        </p:nvSpPr>
        <p:spPr>
          <a:xfrm>
            <a:off x="558085" y="1236672"/>
            <a:ext cx="5114160" cy="360"/>
          </a:xfrm>
          <a:prstGeom prst="line">
            <a:avLst/>
          </a:prstGeom>
          <a:ln w="324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2" name="Image 23">
            <a:extLst>
              <a:ext uri="{FF2B5EF4-FFF2-40B4-BE49-F238E27FC236}">
                <a16:creationId xmlns:a16="http://schemas.microsoft.com/office/drawing/2014/main" id="{F5E261E6-2663-4A2E-B28C-0620AFFC8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9831" y="2436844"/>
            <a:ext cx="2375648" cy="182550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5BEE94E-4267-4306-9766-C9DE11FC39BA}"/>
              </a:ext>
            </a:extLst>
          </p:cNvPr>
          <p:cNvSpPr txBox="1"/>
          <p:nvPr/>
        </p:nvSpPr>
        <p:spPr>
          <a:xfrm>
            <a:off x="1666580" y="5439355"/>
            <a:ext cx="329901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Unlimited set of possible responses.</a:t>
            </a:r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Prone to "general answers" problem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6C72C1F-0165-4789-A43C-8522F3D78881}"/>
              </a:ext>
            </a:extLst>
          </p:cNvPr>
          <p:cNvSpPr txBox="1"/>
          <p:nvPr/>
        </p:nvSpPr>
        <p:spPr>
          <a:xfrm>
            <a:off x="7523248" y="5396423"/>
            <a:ext cx="311971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Restricted pool of answers which cannot cover all dialogue topics.</a:t>
            </a:r>
          </a:p>
          <a:p>
            <a:endParaRPr lang="en-US" sz="1200"/>
          </a:p>
          <a:p>
            <a:r>
              <a:rPr lang="en-US" sz="1200"/>
              <a:t>Less prone to "general answers" problem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96AF8B6-D044-4F25-9E68-CCB54E59278C}"/>
              </a:ext>
            </a:extLst>
          </p:cNvPr>
          <p:cNvSpPr txBox="1"/>
          <p:nvPr/>
        </p:nvSpPr>
        <p:spPr>
          <a:xfrm>
            <a:off x="7898890" y="6605348"/>
            <a:ext cx="3550023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solidFill>
                  <a:srgbClr val="000000"/>
                </a:solidFill>
                <a:hlinkClick r:id="rId6"/>
              </a:rPr>
              <a:t>https://blog.statsbot.co/chatbots-machine-learning-e83698b1a91e</a:t>
            </a:r>
            <a:endParaRPr lang="en-US" sz="900">
              <a:solidFill>
                <a:srgbClr val="000000"/>
              </a:solidFill>
            </a:endParaRPr>
          </a:p>
        </p:txBody>
      </p:sp>
      <p:pic>
        <p:nvPicPr>
          <p:cNvPr id="7" name="Image 8">
            <a:extLst>
              <a:ext uri="{FF2B5EF4-FFF2-40B4-BE49-F238E27FC236}">
                <a16:creationId xmlns:a16="http://schemas.microsoft.com/office/drawing/2014/main" id="{57E38DBA-4761-4599-A7D5-9E129C33E7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93" t="26144" r="53595" b="26470"/>
          <a:stretch/>
        </p:blipFill>
        <p:spPr>
          <a:xfrm>
            <a:off x="7141885" y="5917031"/>
            <a:ext cx="316318" cy="304807"/>
          </a:xfrm>
          <a:prstGeom prst="rect">
            <a:avLst/>
          </a:prstGeom>
        </p:spPr>
      </p:pic>
      <p:pic>
        <p:nvPicPr>
          <p:cNvPr id="28" name="Image 8" descr="Une image contenant périphérique&#10;&#10;Description générée avec un niveau de confiance élevé">
            <a:extLst>
              <a:ext uri="{FF2B5EF4-FFF2-40B4-BE49-F238E27FC236}">
                <a16:creationId xmlns:a16="http://schemas.microsoft.com/office/drawing/2014/main" id="{05043D33-E739-44E8-88A2-1D98220E5E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673" t="26470" r="3268" b="26307"/>
          <a:stretch/>
        </p:blipFill>
        <p:spPr>
          <a:xfrm>
            <a:off x="7135141" y="5443215"/>
            <a:ext cx="322732" cy="309287"/>
          </a:xfrm>
          <a:prstGeom prst="rect">
            <a:avLst/>
          </a:prstGeom>
        </p:spPr>
      </p:pic>
      <p:pic>
        <p:nvPicPr>
          <p:cNvPr id="31" name="Image 8">
            <a:extLst>
              <a:ext uri="{FF2B5EF4-FFF2-40B4-BE49-F238E27FC236}">
                <a16:creationId xmlns:a16="http://schemas.microsoft.com/office/drawing/2014/main" id="{C504BA56-CCF1-4904-BFA9-0C428D730C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93" t="26144" r="53595" b="26470"/>
          <a:stretch/>
        </p:blipFill>
        <p:spPr>
          <a:xfrm>
            <a:off x="1337566" y="5447040"/>
            <a:ext cx="316318" cy="304807"/>
          </a:xfrm>
          <a:prstGeom prst="rect">
            <a:avLst/>
          </a:prstGeom>
        </p:spPr>
      </p:pic>
      <p:pic>
        <p:nvPicPr>
          <p:cNvPr id="35" name="Image 8" descr="Une image contenant périphérique&#10;&#10;Description générée avec un niveau de confiance élevé">
            <a:extLst>
              <a:ext uri="{FF2B5EF4-FFF2-40B4-BE49-F238E27FC236}">
                <a16:creationId xmlns:a16="http://schemas.microsoft.com/office/drawing/2014/main" id="{50222E95-BE0A-40A3-BACF-FEF05F6937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673" t="26470" r="3268" b="26307"/>
          <a:stretch/>
        </p:blipFill>
        <p:spPr>
          <a:xfrm>
            <a:off x="1340771" y="5940298"/>
            <a:ext cx="322732" cy="30928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7396E07-30BC-45CA-BFC4-155E8403DB20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8/46</a:t>
            </a:r>
          </a:p>
        </p:txBody>
      </p:sp>
      <p:sp>
        <p:nvSpPr>
          <p:cNvPr id="9" name="CustomShape 1">
            <a:extLst>
              <a:ext uri="{FF2B5EF4-FFF2-40B4-BE49-F238E27FC236}">
                <a16:creationId xmlns:a16="http://schemas.microsoft.com/office/drawing/2014/main" id="{3BE4AA8B-51E7-4A3A-B610-85C95C28DE00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en-US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  <a:cs typeface="Arial"/>
              </a:rPr>
              <a:t>Categories of conversational agents</a:t>
            </a:r>
            <a:endParaRPr lang="en-US" sz="2800" b="1" spc="-1">
              <a:uFill>
                <a:solidFill>
                  <a:srgbClr val="FFFFFF"/>
                </a:solidFill>
              </a:uFill>
              <a:ea typeface="微软雅黑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783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3" grpId="0"/>
      <p:bldP spid="17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25" descr="Une image contenant texte, carte&#10;&#10;Description générée avec un niveau de confiance élevé">
            <a:extLst>
              <a:ext uri="{FF2B5EF4-FFF2-40B4-BE49-F238E27FC236}">
                <a16:creationId xmlns:a16="http://schemas.microsoft.com/office/drawing/2014/main" id="{1D1D4C57-E979-43A3-90A3-660BA8139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72" y="2134434"/>
            <a:ext cx="5307008" cy="27080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928A102-284A-4C4B-8076-70BA314F4C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92" t="4417" r="7326" b="5474"/>
          <a:stretch/>
        </p:blipFill>
        <p:spPr>
          <a:xfrm>
            <a:off x="6533414" y="1927471"/>
            <a:ext cx="2836346" cy="3001397"/>
          </a:xfrm>
          <a:prstGeom prst="rect">
            <a:avLst/>
          </a:prstGeom>
        </p:spPr>
      </p:pic>
      <p:sp>
        <p:nvSpPr>
          <p:cNvPr id="2" name="CustomShape 1">
            <a:extLst>
              <a:ext uri="{FF2B5EF4-FFF2-40B4-BE49-F238E27FC236}">
                <a16:creationId xmlns:a16="http://schemas.microsoft.com/office/drawing/2014/main" id="{5B60641D-25DB-4904-914C-85188DA277C7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en-US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  <a:cs typeface="Arial"/>
              </a:rPr>
              <a:t>Categories of conversational agents</a:t>
            </a:r>
            <a:endParaRPr lang="en-US" sz="2800" b="1" spc="-1">
              <a:uFill>
                <a:solidFill>
                  <a:srgbClr val="FFFFFF"/>
                </a:solidFill>
              </a:uFill>
              <a:ea typeface="微软雅黑"/>
              <a:cs typeface="Arial"/>
            </a:endParaRPr>
          </a:p>
        </p:txBody>
      </p:sp>
      <p:sp>
        <p:nvSpPr>
          <p:cNvPr id="6" name="CustomShape 10">
            <a:extLst>
              <a:ext uri="{FF2B5EF4-FFF2-40B4-BE49-F238E27FC236}">
                <a16:creationId xmlns:a16="http://schemas.microsoft.com/office/drawing/2014/main" id="{8A13F951-C361-4A8A-A437-255070EB4444}"/>
              </a:ext>
            </a:extLst>
          </p:cNvPr>
          <p:cNvSpPr/>
          <p:nvPr/>
        </p:nvSpPr>
        <p:spPr>
          <a:xfrm>
            <a:off x="1278451" y="1439961"/>
            <a:ext cx="454356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r>
              <a:rPr lang="fr-FR" sz="1400" b="1" spc="-1">
                <a:solidFill>
                  <a:srgbClr val="305065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Generative dialogue systems</a:t>
            </a:r>
            <a:endParaRPr lang="fr-FR"/>
          </a:p>
        </p:txBody>
      </p:sp>
      <p:sp>
        <p:nvSpPr>
          <p:cNvPr id="8" name="CustomShape 11">
            <a:extLst>
              <a:ext uri="{FF2B5EF4-FFF2-40B4-BE49-F238E27FC236}">
                <a16:creationId xmlns:a16="http://schemas.microsoft.com/office/drawing/2014/main" id="{1BE9661D-67D0-4CBB-A219-DA49A2B06307}"/>
              </a:ext>
            </a:extLst>
          </p:cNvPr>
          <p:cNvSpPr/>
          <p:nvPr/>
        </p:nvSpPr>
        <p:spPr>
          <a:xfrm>
            <a:off x="441811" y="1478481"/>
            <a:ext cx="673920" cy="673920"/>
          </a:xfrm>
          <a:prstGeom prst="ellipse">
            <a:avLst/>
          </a:prstGeom>
          <a:solidFill>
            <a:srgbClr val="305065"/>
          </a:solidFill>
          <a:ln w="381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12">
            <a:extLst>
              <a:ext uri="{FF2B5EF4-FFF2-40B4-BE49-F238E27FC236}">
                <a16:creationId xmlns:a16="http://schemas.microsoft.com/office/drawing/2014/main" id="{53D9F33E-6B9D-4008-8D00-24F89DE6B9C8}"/>
              </a:ext>
            </a:extLst>
          </p:cNvPr>
          <p:cNvSpPr/>
          <p:nvPr/>
        </p:nvSpPr>
        <p:spPr>
          <a:xfrm>
            <a:off x="607051" y="1646961"/>
            <a:ext cx="343080" cy="336240"/>
          </a:xfrm>
          <a:custGeom>
            <a:avLst/>
            <a:gdLst/>
            <a:ahLst/>
            <a:cxnLst/>
            <a:rect l="l" t="t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CustomShape 14">
            <a:extLst>
              <a:ext uri="{FF2B5EF4-FFF2-40B4-BE49-F238E27FC236}">
                <a16:creationId xmlns:a16="http://schemas.microsoft.com/office/drawing/2014/main" id="{5AEFD97E-B9E1-4AED-B467-17E1907D58A7}"/>
              </a:ext>
            </a:extLst>
          </p:cNvPr>
          <p:cNvSpPr/>
          <p:nvPr/>
        </p:nvSpPr>
        <p:spPr>
          <a:xfrm>
            <a:off x="7032328" y="1415015"/>
            <a:ext cx="454356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r>
              <a:rPr lang="fr-FR" sz="1400" b="1" spc="-1">
                <a:solidFill>
                  <a:srgbClr val="23C2AA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Retrieval-based dialogue systems</a:t>
            </a:r>
            <a:endParaRPr lang="fr-FR"/>
          </a:p>
        </p:txBody>
      </p:sp>
      <p:sp>
        <p:nvSpPr>
          <p:cNvPr id="16" name="CustomShape 15">
            <a:extLst>
              <a:ext uri="{FF2B5EF4-FFF2-40B4-BE49-F238E27FC236}">
                <a16:creationId xmlns:a16="http://schemas.microsoft.com/office/drawing/2014/main" id="{B5B51A23-2AF9-47AA-9E13-C8EAAD893701}"/>
              </a:ext>
            </a:extLst>
          </p:cNvPr>
          <p:cNvSpPr/>
          <p:nvPr/>
        </p:nvSpPr>
        <p:spPr>
          <a:xfrm>
            <a:off x="6195688" y="1453536"/>
            <a:ext cx="673920" cy="673920"/>
          </a:xfrm>
          <a:prstGeom prst="ellipse">
            <a:avLst/>
          </a:prstGeom>
          <a:solidFill>
            <a:srgbClr val="23C2AA"/>
          </a:solidFill>
          <a:ln w="381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" name="CustomShape 16">
            <a:extLst>
              <a:ext uri="{FF2B5EF4-FFF2-40B4-BE49-F238E27FC236}">
                <a16:creationId xmlns:a16="http://schemas.microsoft.com/office/drawing/2014/main" id="{06FF946B-D574-4226-9BCB-BB338533F7D1}"/>
              </a:ext>
            </a:extLst>
          </p:cNvPr>
          <p:cNvSpPr/>
          <p:nvPr/>
        </p:nvSpPr>
        <p:spPr>
          <a:xfrm>
            <a:off x="6360928" y="1622016"/>
            <a:ext cx="343080" cy="336240"/>
          </a:xfrm>
          <a:custGeom>
            <a:avLst/>
            <a:gdLst/>
            <a:ahLst/>
            <a:cxnLst/>
            <a:rect l="l" t="t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" name="Line 17">
            <a:extLst>
              <a:ext uri="{FF2B5EF4-FFF2-40B4-BE49-F238E27FC236}">
                <a16:creationId xmlns:a16="http://schemas.microsoft.com/office/drawing/2014/main" id="{D7926703-4ABC-4B54-A589-E12CEE410ADC}"/>
              </a:ext>
            </a:extLst>
          </p:cNvPr>
          <p:cNvSpPr/>
          <p:nvPr/>
        </p:nvSpPr>
        <p:spPr>
          <a:xfrm>
            <a:off x="6607432" y="1236673"/>
            <a:ext cx="5114160" cy="360"/>
          </a:xfrm>
          <a:prstGeom prst="line">
            <a:avLst/>
          </a:prstGeom>
          <a:ln w="324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" name="Line 17">
            <a:extLst>
              <a:ext uri="{FF2B5EF4-FFF2-40B4-BE49-F238E27FC236}">
                <a16:creationId xmlns:a16="http://schemas.microsoft.com/office/drawing/2014/main" id="{11DB0EE6-617E-4772-A500-A305406780F3}"/>
              </a:ext>
            </a:extLst>
          </p:cNvPr>
          <p:cNvSpPr/>
          <p:nvPr/>
        </p:nvSpPr>
        <p:spPr>
          <a:xfrm>
            <a:off x="558085" y="1236672"/>
            <a:ext cx="5114160" cy="360"/>
          </a:xfrm>
          <a:prstGeom prst="line">
            <a:avLst/>
          </a:prstGeom>
          <a:ln w="324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CustomShape 10">
            <a:extLst>
              <a:ext uri="{FF2B5EF4-FFF2-40B4-BE49-F238E27FC236}">
                <a16:creationId xmlns:a16="http://schemas.microsoft.com/office/drawing/2014/main" id="{6286AB5E-5133-413B-87E7-0E42A40F0653}"/>
              </a:ext>
            </a:extLst>
          </p:cNvPr>
          <p:cNvSpPr/>
          <p:nvPr/>
        </p:nvSpPr>
        <p:spPr>
          <a:xfrm>
            <a:off x="5125997" y="5862950"/>
            <a:ext cx="2299315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r>
              <a:rPr lang="fr-FR" sz="1400" b="1" spc="-1">
                <a:solidFill>
                  <a:srgbClr val="305065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Hybrid dialogue systems</a:t>
            </a:r>
            <a:endParaRPr lang="fr-FR"/>
          </a:p>
        </p:txBody>
      </p:sp>
      <p:sp>
        <p:nvSpPr>
          <p:cNvPr id="21" name="CustomShape 11">
            <a:extLst>
              <a:ext uri="{FF2B5EF4-FFF2-40B4-BE49-F238E27FC236}">
                <a16:creationId xmlns:a16="http://schemas.microsoft.com/office/drawing/2014/main" id="{4E64220E-D01A-438B-ADEA-A7D3EF2239C2}"/>
              </a:ext>
            </a:extLst>
          </p:cNvPr>
          <p:cNvSpPr/>
          <p:nvPr/>
        </p:nvSpPr>
        <p:spPr>
          <a:xfrm>
            <a:off x="4310234" y="5755333"/>
            <a:ext cx="673920" cy="673920"/>
          </a:xfrm>
          <a:prstGeom prst="ellipse">
            <a:avLst/>
          </a:prstGeom>
          <a:solidFill>
            <a:srgbClr val="305065"/>
          </a:solidFill>
          <a:ln w="381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" name="CustomShape 12">
            <a:extLst>
              <a:ext uri="{FF2B5EF4-FFF2-40B4-BE49-F238E27FC236}">
                <a16:creationId xmlns:a16="http://schemas.microsoft.com/office/drawing/2014/main" id="{2AD32534-AD6E-4873-8DFE-BDC5E5620A12}"/>
              </a:ext>
            </a:extLst>
          </p:cNvPr>
          <p:cNvSpPr/>
          <p:nvPr/>
        </p:nvSpPr>
        <p:spPr>
          <a:xfrm>
            <a:off x="4475474" y="5923813"/>
            <a:ext cx="343080" cy="336240"/>
          </a:xfrm>
          <a:custGeom>
            <a:avLst/>
            <a:gdLst/>
            <a:ahLst/>
            <a:cxnLst/>
            <a:rect l="l" t="t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" name="Image 10" descr="Une image contenant graphiques vectoriels&#10;&#10;Description générée avec un niveau de confiance élevé">
            <a:extLst>
              <a:ext uri="{FF2B5EF4-FFF2-40B4-BE49-F238E27FC236}">
                <a16:creationId xmlns:a16="http://schemas.microsoft.com/office/drawing/2014/main" id="{2C14AF07-1234-49C8-AAC7-A62601359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4548" y="3507429"/>
            <a:ext cx="588904" cy="588905"/>
          </a:xfrm>
          <a:prstGeom prst="rect">
            <a:avLst/>
          </a:prstGeom>
        </p:spPr>
      </p:pic>
      <p:pic>
        <p:nvPicPr>
          <p:cNvPr id="12" name="Image 12">
            <a:extLst>
              <a:ext uri="{FF2B5EF4-FFF2-40B4-BE49-F238E27FC236}">
                <a16:creationId xmlns:a16="http://schemas.microsoft.com/office/drawing/2014/main" id="{B83B8CE7-B13E-48F0-85BE-0A89F013E3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2845" y="4822663"/>
            <a:ext cx="842904" cy="842905"/>
          </a:xfrm>
          <a:prstGeom prst="rect">
            <a:avLst/>
          </a:prstGeom>
        </p:spPr>
      </p:pic>
      <p:pic>
        <p:nvPicPr>
          <p:cNvPr id="11" name="Image 23">
            <a:extLst>
              <a:ext uri="{FF2B5EF4-FFF2-40B4-BE49-F238E27FC236}">
                <a16:creationId xmlns:a16="http://schemas.microsoft.com/office/drawing/2014/main" id="{77685E59-1BEA-4DCC-850B-2404F724F8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9831" y="2436844"/>
            <a:ext cx="2375648" cy="182550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D31E293-F6D4-4057-A05E-E010F146738A}"/>
              </a:ext>
            </a:extLst>
          </p:cNvPr>
          <p:cNvSpPr txBox="1"/>
          <p:nvPr/>
        </p:nvSpPr>
        <p:spPr>
          <a:xfrm>
            <a:off x="7898890" y="6605348"/>
            <a:ext cx="3550023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solidFill>
                  <a:srgbClr val="000000"/>
                </a:solidFill>
                <a:hlinkClick r:id="rId8"/>
              </a:rPr>
              <a:t>https://blog.statsbot.co/chatbots-machine-learning-e83698b1a91e</a:t>
            </a: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22E8CAE-1731-490B-B10B-244D1F84EC63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8/46</a:t>
            </a:r>
          </a:p>
        </p:txBody>
      </p:sp>
      <p:pic>
        <p:nvPicPr>
          <p:cNvPr id="7" name="Image 4" descr="Une image contenant dessin&#10;&#10;Description générée avec un niveau de confiance très élevé">
            <a:extLst>
              <a:ext uri="{FF2B5EF4-FFF2-40B4-BE49-F238E27FC236}">
                <a16:creationId xmlns:a16="http://schemas.microsoft.com/office/drawing/2014/main" id="{829AE2AC-7B18-4727-AE68-7C1438CB33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1497" y="2243255"/>
            <a:ext cx="2287858" cy="227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5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5B60641D-25DB-4904-914C-85188DA277C7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Retrieval-based dialogue systems</a:t>
            </a:r>
            <a:endParaRPr lang="fr-FR"/>
          </a:p>
        </p:txBody>
      </p:sp>
      <p:sp>
        <p:nvSpPr>
          <p:cNvPr id="19" name="Rounded Rectangular Callout 5">
            <a:extLst>
              <a:ext uri="{FF2B5EF4-FFF2-40B4-BE49-F238E27FC236}">
                <a16:creationId xmlns:a16="http://schemas.microsoft.com/office/drawing/2014/main" id="{53D2C3A4-6020-4B67-80D7-5BFBAA3392CD}"/>
              </a:ext>
            </a:extLst>
          </p:cNvPr>
          <p:cNvSpPr/>
          <p:nvPr/>
        </p:nvSpPr>
        <p:spPr>
          <a:xfrm>
            <a:off x="493065" y="1407459"/>
            <a:ext cx="3774147" cy="587193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Hi I need some help to solve a subprocess post-installation script returned error exit status __number__ message during app installation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21" name="Rounded Rectangular Callout 6">
            <a:extLst>
              <a:ext uri="{FF2B5EF4-FFF2-40B4-BE49-F238E27FC236}">
                <a16:creationId xmlns:a16="http://schemas.microsoft.com/office/drawing/2014/main" id="{DAA4C021-2E1A-45DB-833B-BC71A213FF40}"/>
              </a:ext>
            </a:extLst>
          </p:cNvPr>
          <p:cNvSpPr/>
          <p:nvPr/>
        </p:nvSpPr>
        <p:spPr>
          <a:xfrm>
            <a:off x="1716742" y="2090306"/>
            <a:ext cx="3774147" cy="303276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What happens if you type sudo apt-get install –f?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24" name="Rounded Rectangular Callout 7">
            <a:extLst>
              <a:ext uri="{FF2B5EF4-FFF2-40B4-BE49-F238E27FC236}">
                <a16:creationId xmlns:a16="http://schemas.microsoft.com/office/drawing/2014/main" id="{AB2DCB70-DD14-470E-A884-AB1140DD50A4}"/>
              </a:ext>
            </a:extLst>
          </p:cNvPr>
          <p:cNvSpPr/>
          <p:nvPr/>
        </p:nvSpPr>
        <p:spPr>
          <a:xfrm>
            <a:off x="493065" y="2505683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000000"/>
              </a:solidFill>
            </a:endParaRPr>
          </a:p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Never look back ;-)</a:t>
            </a:r>
            <a:endParaRPr lang="en-US">
              <a:solidFill>
                <a:srgbClr val="000000"/>
              </a:solidFill>
            </a:endParaRPr>
          </a:p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6" name="Rounded Rectangular Callout 8">
            <a:extLst>
              <a:ext uri="{FF2B5EF4-FFF2-40B4-BE49-F238E27FC236}">
                <a16:creationId xmlns:a16="http://schemas.microsoft.com/office/drawing/2014/main" id="{58E83B7C-61B4-4152-A62D-0DBC59C95170}"/>
              </a:ext>
            </a:extLst>
          </p:cNvPr>
          <p:cNvSpPr/>
          <p:nvPr/>
        </p:nvSpPr>
        <p:spPr>
          <a:xfrm>
            <a:off x="1716742" y="2915059"/>
            <a:ext cx="3774147" cy="303276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Do you need infrared remote control support?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27" name="Rounded Rectangular Callout 9">
            <a:extLst>
              <a:ext uri="{FF2B5EF4-FFF2-40B4-BE49-F238E27FC236}">
                <a16:creationId xmlns:a16="http://schemas.microsoft.com/office/drawing/2014/main" id="{1182AB0A-844B-4DCF-AFDA-8DAD89C501BB}"/>
              </a:ext>
            </a:extLst>
          </p:cNvPr>
          <p:cNvSpPr/>
          <p:nvPr/>
        </p:nvSpPr>
        <p:spPr>
          <a:xfrm>
            <a:off x="493065" y="3333398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000000"/>
              </a:solidFill>
            </a:endParaRPr>
          </a:p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Would be nice</a:t>
            </a:r>
            <a:endParaRPr lang="en-US">
              <a:solidFill>
                <a:srgbClr val="000000"/>
              </a:solidFill>
            </a:endParaRPr>
          </a:p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8" name="Rounded Rectangular Callout 10">
            <a:extLst>
              <a:ext uri="{FF2B5EF4-FFF2-40B4-BE49-F238E27FC236}">
                <a16:creationId xmlns:a16="http://schemas.microsoft.com/office/drawing/2014/main" id="{FDB5F4A1-EA5A-4C59-BE59-E4D5DED5D530}"/>
              </a:ext>
            </a:extLst>
          </p:cNvPr>
          <p:cNvSpPr/>
          <p:nvPr/>
        </p:nvSpPr>
        <p:spPr>
          <a:xfrm>
            <a:off x="1716742" y="3742821"/>
            <a:ext cx="3774147" cy="467688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That's what lirc does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29" name="Rounded Rectangular Callout 11">
            <a:extLst>
              <a:ext uri="{FF2B5EF4-FFF2-40B4-BE49-F238E27FC236}">
                <a16:creationId xmlns:a16="http://schemas.microsoft.com/office/drawing/2014/main" id="{F27D28AB-856F-469F-9480-823AD694759A}"/>
              </a:ext>
            </a:extLst>
          </p:cNvPr>
          <p:cNvSpPr/>
          <p:nvPr/>
        </p:nvSpPr>
        <p:spPr>
          <a:xfrm>
            <a:off x="493065" y="4333009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I have a pinnacle remote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30" name="Rounded Rectangular Callout 12">
            <a:extLst>
              <a:ext uri="{FF2B5EF4-FFF2-40B4-BE49-F238E27FC236}">
                <a16:creationId xmlns:a16="http://schemas.microsoft.com/office/drawing/2014/main" id="{25924844-CCC6-4D17-8069-EACB58FFCBC1}"/>
              </a:ext>
            </a:extLst>
          </p:cNvPr>
          <p:cNvSpPr/>
          <p:nvPr/>
        </p:nvSpPr>
        <p:spPr>
          <a:xfrm>
            <a:off x="1716742" y="4751349"/>
            <a:ext cx="3774147" cy="511082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Ok then i would recommend trying to install lirc again but run sudo apt-get clean first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31" name="Rounded Rectangular Callout 26">
            <a:extLst>
              <a:ext uri="{FF2B5EF4-FFF2-40B4-BE49-F238E27FC236}">
                <a16:creationId xmlns:a16="http://schemas.microsoft.com/office/drawing/2014/main" id="{2AC7B229-C924-491C-82A5-290BC0C285D0}"/>
              </a:ext>
            </a:extLst>
          </p:cNvPr>
          <p:cNvSpPr/>
          <p:nvPr/>
        </p:nvSpPr>
        <p:spPr>
          <a:xfrm>
            <a:off x="493065" y="5372921"/>
            <a:ext cx="3774147" cy="238580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What this command do?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2" name="Rounded Rectangular Callout 12">
            <a:extLst>
              <a:ext uri="{FF2B5EF4-FFF2-40B4-BE49-F238E27FC236}">
                <a16:creationId xmlns:a16="http://schemas.microsoft.com/office/drawing/2014/main" id="{F3398A1E-E341-4BE9-BDE3-C5C5A64C82E8}"/>
              </a:ext>
            </a:extLst>
          </p:cNvPr>
          <p:cNvSpPr/>
          <p:nvPr/>
        </p:nvSpPr>
        <p:spPr>
          <a:xfrm>
            <a:off x="6315637" y="1461302"/>
            <a:ext cx="3774147" cy="566838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It clears out the deb files from the downloaded package cache basically forces apt to download the packages again good if they might be corrupt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Flèche : double flèche horizontale 2">
            <a:extLst>
              <a:ext uri="{FF2B5EF4-FFF2-40B4-BE49-F238E27FC236}">
                <a16:creationId xmlns:a16="http://schemas.microsoft.com/office/drawing/2014/main" id="{EFFB2D45-9857-4480-B218-CE44E2E83674}"/>
              </a:ext>
            </a:extLst>
          </p:cNvPr>
          <p:cNvSpPr/>
          <p:nvPr/>
        </p:nvSpPr>
        <p:spPr>
          <a:xfrm>
            <a:off x="4914183" y="1635789"/>
            <a:ext cx="762000" cy="233083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4E5C3B0-3321-4F58-90E9-92082F3E2B79}"/>
              </a:ext>
            </a:extLst>
          </p:cNvPr>
          <p:cNvSpPr txBox="1"/>
          <p:nvPr/>
        </p:nvSpPr>
        <p:spPr>
          <a:xfrm>
            <a:off x="5010710" y="1433792"/>
            <a:ext cx="60063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Match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19DC344-0029-4CBF-A400-27103BB29BEC}"/>
              </a:ext>
            </a:extLst>
          </p:cNvPr>
          <p:cNvSpPr txBox="1"/>
          <p:nvPr/>
        </p:nvSpPr>
        <p:spPr>
          <a:xfrm>
            <a:off x="3630705" y="6024283"/>
            <a:ext cx="492162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Multi-turn context response matching systems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43BFD66-91C3-4480-996D-E3B54E22029B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9/46</a:t>
            </a:r>
          </a:p>
        </p:txBody>
      </p:sp>
    </p:spTree>
    <p:extLst>
      <p:ext uri="{BB962C8B-B14F-4D97-AF65-F5344CB8AC3E}">
        <p14:creationId xmlns:p14="http://schemas.microsoft.com/office/powerpoint/2010/main" val="531635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5B60641D-25DB-4904-914C-85188DA277C7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Retrieval-based dialogue systems</a:t>
            </a:r>
            <a:endParaRPr lang="fr-FR"/>
          </a:p>
        </p:txBody>
      </p:sp>
      <p:sp>
        <p:nvSpPr>
          <p:cNvPr id="15" name="Rounded Rectangular Callout 12">
            <a:extLst>
              <a:ext uri="{FF2B5EF4-FFF2-40B4-BE49-F238E27FC236}">
                <a16:creationId xmlns:a16="http://schemas.microsoft.com/office/drawing/2014/main" id="{87CD8B94-F2E0-4EBC-90DE-0D060F026F03}"/>
              </a:ext>
            </a:extLst>
          </p:cNvPr>
          <p:cNvSpPr/>
          <p:nvPr/>
        </p:nvSpPr>
        <p:spPr>
          <a:xfrm>
            <a:off x="7167284" y="1972290"/>
            <a:ext cx="3774147" cy="566838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It clears out the deb files from the downloaded package cache basically forces apt to download the packages again good if they might be corrupt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6" name="Flèche : double flèche horizontale 15">
            <a:extLst>
              <a:ext uri="{FF2B5EF4-FFF2-40B4-BE49-F238E27FC236}">
                <a16:creationId xmlns:a16="http://schemas.microsoft.com/office/drawing/2014/main" id="{FF37C3A1-7DCB-41C3-A651-D5D0C204A62A}"/>
              </a:ext>
            </a:extLst>
          </p:cNvPr>
          <p:cNvSpPr/>
          <p:nvPr/>
        </p:nvSpPr>
        <p:spPr>
          <a:xfrm>
            <a:off x="5765830" y="2146777"/>
            <a:ext cx="762000" cy="233083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DAAA8C1-7777-42A9-8C35-59AAD4B94C0E}"/>
              </a:ext>
            </a:extLst>
          </p:cNvPr>
          <p:cNvSpPr txBox="1"/>
          <p:nvPr/>
        </p:nvSpPr>
        <p:spPr>
          <a:xfrm>
            <a:off x="5862357" y="1944780"/>
            <a:ext cx="60063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Match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E3D0DDA-1B15-48CB-A105-F049EE5724CF}"/>
              </a:ext>
            </a:extLst>
          </p:cNvPr>
          <p:cNvSpPr txBox="1"/>
          <p:nvPr/>
        </p:nvSpPr>
        <p:spPr>
          <a:xfrm>
            <a:off x="6705600" y="1532964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F3D8E29-1B87-46E7-A9D8-3CFEEB8E4419}"/>
              </a:ext>
            </a:extLst>
          </p:cNvPr>
          <p:cNvSpPr txBox="1"/>
          <p:nvPr/>
        </p:nvSpPr>
        <p:spPr>
          <a:xfrm>
            <a:off x="3630705" y="6024283"/>
            <a:ext cx="492162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Multi-turn context response matching systems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AC6A61F-5DDC-4EE4-88A1-814A8A333520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9/46</a:t>
            </a:r>
          </a:p>
        </p:txBody>
      </p:sp>
      <p:sp>
        <p:nvSpPr>
          <p:cNvPr id="3" name="Rounded Rectangular Callout 5">
            <a:extLst>
              <a:ext uri="{FF2B5EF4-FFF2-40B4-BE49-F238E27FC236}">
                <a16:creationId xmlns:a16="http://schemas.microsoft.com/office/drawing/2014/main" id="{2136BFE1-FD6B-4126-A399-F9D0DED802F0}"/>
              </a:ext>
            </a:extLst>
          </p:cNvPr>
          <p:cNvSpPr/>
          <p:nvPr/>
        </p:nvSpPr>
        <p:spPr>
          <a:xfrm>
            <a:off x="493065" y="1407459"/>
            <a:ext cx="3774147" cy="587193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Hi I need some help to solve a subprocess post-installation script returned error exit status __number__ message during app installation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ounded Rectangular Callout 6">
            <a:extLst>
              <a:ext uri="{FF2B5EF4-FFF2-40B4-BE49-F238E27FC236}">
                <a16:creationId xmlns:a16="http://schemas.microsoft.com/office/drawing/2014/main" id="{125566AB-9CEE-400E-A753-5421CB1ADB8D}"/>
              </a:ext>
            </a:extLst>
          </p:cNvPr>
          <p:cNvSpPr/>
          <p:nvPr/>
        </p:nvSpPr>
        <p:spPr>
          <a:xfrm>
            <a:off x="1716742" y="2090306"/>
            <a:ext cx="3774147" cy="303276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What happens if you type sudo apt-get install –f?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677A7E77-89E8-4365-BD73-22EA891CAD54}"/>
              </a:ext>
            </a:extLst>
          </p:cNvPr>
          <p:cNvSpPr/>
          <p:nvPr/>
        </p:nvSpPr>
        <p:spPr>
          <a:xfrm>
            <a:off x="493065" y="2505683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000000"/>
              </a:solidFill>
            </a:endParaRPr>
          </a:p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Never look back ;-)</a:t>
            </a:r>
            <a:endParaRPr lang="en-US">
              <a:solidFill>
                <a:srgbClr val="000000"/>
              </a:solidFill>
            </a:endParaRPr>
          </a:p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0C919529-C953-4708-935F-669C5134A666}"/>
              </a:ext>
            </a:extLst>
          </p:cNvPr>
          <p:cNvSpPr/>
          <p:nvPr/>
        </p:nvSpPr>
        <p:spPr>
          <a:xfrm>
            <a:off x="1716742" y="2915059"/>
            <a:ext cx="3774147" cy="303276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Do you need infrared remote control support?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FD5031B4-1A73-4929-A6A7-D6DEB9390682}"/>
              </a:ext>
            </a:extLst>
          </p:cNvPr>
          <p:cNvSpPr/>
          <p:nvPr/>
        </p:nvSpPr>
        <p:spPr>
          <a:xfrm>
            <a:off x="493065" y="3333398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000000"/>
              </a:solidFill>
            </a:endParaRPr>
          </a:p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Would be nice</a:t>
            </a:r>
            <a:endParaRPr lang="en-US">
              <a:solidFill>
                <a:srgbClr val="000000"/>
              </a:solidFill>
            </a:endParaRPr>
          </a:p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09D380D8-6B35-4D55-937F-F59279E33E2D}"/>
              </a:ext>
            </a:extLst>
          </p:cNvPr>
          <p:cNvSpPr/>
          <p:nvPr/>
        </p:nvSpPr>
        <p:spPr>
          <a:xfrm>
            <a:off x="1716742" y="3742821"/>
            <a:ext cx="3774147" cy="467688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That's what lirc does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EED14D6F-3125-4DB0-97C9-CEDA04634A25}"/>
              </a:ext>
            </a:extLst>
          </p:cNvPr>
          <p:cNvSpPr/>
          <p:nvPr/>
        </p:nvSpPr>
        <p:spPr>
          <a:xfrm>
            <a:off x="493065" y="4333009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I have a pinnacle remote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17121FCA-4EDC-40BD-A97C-1D2D7CB74E10}"/>
              </a:ext>
            </a:extLst>
          </p:cNvPr>
          <p:cNvSpPr/>
          <p:nvPr/>
        </p:nvSpPr>
        <p:spPr>
          <a:xfrm>
            <a:off x="1716742" y="4751349"/>
            <a:ext cx="3774147" cy="511082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Ok then i would recommend trying to install lirc again but run sudo apt-get clean first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4" name="Rounded Rectangular Callout 26">
            <a:extLst>
              <a:ext uri="{FF2B5EF4-FFF2-40B4-BE49-F238E27FC236}">
                <a16:creationId xmlns:a16="http://schemas.microsoft.com/office/drawing/2014/main" id="{ECA7491B-4E5C-49A5-8FDB-5D92FAE047F1}"/>
              </a:ext>
            </a:extLst>
          </p:cNvPr>
          <p:cNvSpPr/>
          <p:nvPr/>
        </p:nvSpPr>
        <p:spPr>
          <a:xfrm>
            <a:off x="493065" y="5372921"/>
            <a:ext cx="3774147" cy="238580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What this command do?</a:t>
            </a: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87358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5B60641D-25DB-4904-914C-85188DA277C7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Retrieval-based dialogue systems</a:t>
            </a:r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E3D0DDA-1B15-48CB-A105-F049EE5724CF}"/>
              </a:ext>
            </a:extLst>
          </p:cNvPr>
          <p:cNvSpPr txBox="1"/>
          <p:nvPr/>
        </p:nvSpPr>
        <p:spPr>
          <a:xfrm>
            <a:off x="6705600" y="1532964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1</a:t>
            </a:r>
          </a:p>
        </p:txBody>
      </p:sp>
      <p:sp>
        <p:nvSpPr>
          <p:cNvPr id="18" name="Rounded Rectangular Callout 12">
            <a:extLst>
              <a:ext uri="{FF2B5EF4-FFF2-40B4-BE49-F238E27FC236}">
                <a16:creationId xmlns:a16="http://schemas.microsoft.com/office/drawing/2014/main" id="{342884A0-E9AB-4098-9B45-46DA108A101A}"/>
              </a:ext>
            </a:extLst>
          </p:cNvPr>
          <p:cNvSpPr/>
          <p:nvPr/>
        </p:nvSpPr>
        <p:spPr>
          <a:xfrm>
            <a:off x="7176248" y="2393958"/>
            <a:ext cx="3774147" cy="576131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It clears out the deb files from the downloaded package cache basically forces apt to download the packages again good if they might be corrupt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20" name="Flèche : double flèche horizontale 19">
            <a:extLst>
              <a:ext uri="{FF2B5EF4-FFF2-40B4-BE49-F238E27FC236}">
                <a16:creationId xmlns:a16="http://schemas.microsoft.com/office/drawing/2014/main" id="{55440903-8155-4169-85F7-7AE7486FDCED}"/>
              </a:ext>
            </a:extLst>
          </p:cNvPr>
          <p:cNvSpPr/>
          <p:nvPr/>
        </p:nvSpPr>
        <p:spPr>
          <a:xfrm>
            <a:off x="5774794" y="2559153"/>
            <a:ext cx="762000" cy="233083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2CD032E-ADF9-4368-A093-3F363EBD094C}"/>
              </a:ext>
            </a:extLst>
          </p:cNvPr>
          <p:cNvSpPr txBox="1"/>
          <p:nvPr/>
        </p:nvSpPr>
        <p:spPr>
          <a:xfrm>
            <a:off x="5871321" y="2357156"/>
            <a:ext cx="60063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Match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C2D67F8-4BE8-411F-B52D-9535FA992D0F}"/>
              </a:ext>
            </a:extLst>
          </p:cNvPr>
          <p:cNvSpPr txBox="1"/>
          <p:nvPr/>
        </p:nvSpPr>
        <p:spPr>
          <a:xfrm>
            <a:off x="6705600" y="2070846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2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02151E-B8D4-447A-AD39-A38508CA7B10}"/>
              </a:ext>
            </a:extLst>
          </p:cNvPr>
          <p:cNvSpPr txBox="1"/>
          <p:nvPr/>
        </p:nvSpPr>
        <p:spPr>
          <a:xfrm>
            <a:off x="3630705" y="6024283"/>
            <a:ext cx="492162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Multi-turn context response matching systems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0378E6C-4E33-416D-88AC-08C085D855D7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9/46</a:t>
            </a:r>
          </a:p>
        </p:txBody>
      </p:sp>
      <p:sp>
        <p:nvSpPr>
          <p:cNvPr id="3" name="Rounded Rectangular Callout 5">
            <a:extLst>
              <a:ext uri="{FF2B5EF4-FFF2-40B4-BE49-F238E27FC236}">
                <a16:creationId xmlns:a16="http://schemas.microsoft.com/office/drawing/2014/main" id="{6BD0E183-D1E7-47BA-A950-C950A52EA6F2}"/>
              </a:ext>
            </a:extLst>
          </p:cNvPr>
          <p:cNvSpPr/>
          <p:nvPr/>
        </p:nvSpPr>
        <p:spPr>
          <a:xfrm>
            <a:off x="493065" y="1407459"/>
            <a:ext cx="3774147" cy="587193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Hi I need some help to solve a subprocess post-installation script returned error exit status __number__ message during app installation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D9151F4D-4825-4B77-BC8B-780590A5AEA3}"/>
              </a:ext>
            </a:extLst>
          </p:cNvPr>
          <p:cNvSpPr/>
          <p:nvPr/>
        </p:nvSpPr>
        <p:spPr>
          <a:xfrm>
            <a:off x="1716742" y="2090306"/>
            <a:ext cx="3774147" cy="303276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What happens if you type sudo apt-get install –f?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76CD6B75-6625-4903-9E48-5CECB5C615BE}"/>
              </a:ext>
            </a:extLst>
          </p:cNvPr>
          <p:cNvSpPr/>
          <p:nvPr/>
        </p:nvSpPr>
        <p:spPr>
          <a:xfrm>
            <a:off x="493065" y="2505683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000000"/>
              </a:solidFill>
            </a:endParaRPr>
          </a:p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Never look back ;-)</a:t>
            </a:r>
            <a:endParaRPr lang="en-US">
              <a:solidFill>
                <a:srgbClr val="000000"/>
              </a:solidFill>
            </a:endParaRPr>
          </a:p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C8CB1598-1681-4ECC-AED0-476EAB6DD594}"/>
              </a:ext>
            </a:extLst>
          </p:cNvPr>
          <p:cNvSpPr/>
          <p:nvPr/>
        </p:nvSpPr>
        <p:spPr>
          <a:xfrm>
            <a:off x="1716742" y="2915059"/>
            <a:ext cx="3774147" cy="303276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Do you need infrared remote control support?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9018B9C4-9182-46D3-88B3-9F72C502A251}"/>
              </a:ext>
            </a:extLst>
          </p:cNvPr>
          <p:cNvSpPr/>
          <p:nvPr/>
        </p:nvSpPr>
        <p:spPr>
          <a:xfrm>
            <a:off x="493065" y="3333398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000000"/>
              </a:solidFill>
            </a:endParaRPr>
          </a:p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Would be nice</a:t>
            </a:r>
            <a:endParaRPr lang="en-US">
              <a:solidFill>
                <a:srgbClr val="000000"/>
              </a:solidFill>
            </a:endParaRPr>
          </a:p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2DA57B2F-0832-4830-BD58-C0630222B41C}"/>
              </a:ext>
            </a:extLst>
          </p:cNvPr>
          <p:cNvSpPr/>
          <p:nvPr/>
        </p:nvSpPr>
        <p:spPr>
          <a:xfrm>
            <a:off x="1716742" y="3742821"/>
            <a:ext cx="3774147" cy="467688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That's what lirc does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7D67B65B-499B-42C0-ACB1-88541DEC8388}"/>
              </a:ext>
            </a:extLst>
          </p:cNvPr>
          <p:cNvSpPr/>
          <p:nvPr/>
        </p:nvSpPr>
        <p:spPr>
          <a:xfrm>
            <a:off x="493065" y="4333009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I have a pinnacle remote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D4EE4984-B1BA-402B-864F-74AF1856DB63}"/>
              </a:ext>
            </a:extLst>
          </p:cNvPr>
          <p:cNvSpPr/>
          <p:nvPr/>
        </p:nvSpPr>
        <p:spPr>
          <a:xfrm>
            <a:off x="1716742" y="4751349"/>
            <a:ext cx="3774147" cy="511082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Ok then i would recommend trying to install lirc again but run sudo apt-get clean first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4" name="Rounded Rectangular Callout 26">
            <a:extLst>
              <a:ext uri="{FF2B5EF4-FFF2-40B4-BE49-F238E27FC236}">
                <a16:creationId xmlns:a16="http://schemas.microsoft.com/office/drawing/2014/main" id="{1BAC5B87-348C-4176-9576-93ECBB6396C3}"/>
              </a:ext>
            </a:extLst>
          </p:cNvPr>
          <p:cNvSpPr/>
          <p:nvPr/>
        </p:nvSpPr>
        <p:spPr>
          <a:xfrm>
            <a:off x="493065" y="5372921"/>
            <a:ext cx="3774147" cy="238580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What this command do?</a:t>
            </a: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79374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>
            <a:extLst>
              <a:ext uri="{FF2B5EF4-FFF2-40B4-BE49-F238E27FC236}">
                <a16:creationId xmlns:a16="http://schemas.microsoft.com/office/drawing/2014/main" id="{C07108A7-F902-4F51-9783-10E021976418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uFill>
                  <a:solidFill>
                    <a:srgbClr val="FFFFFF"/>
                  </a:solidFill>
                </a:uFill>
                <a:ea typeface="微软雅黑"/>
              </a:rPr>
              <a:t>Chatbots</a:t>
            </a:r>
            <a:endParaRPr lang="fr-FR"/>
          </a:p>
        </p:txBody>
      </p:sp>
      <p:pic>
        <p:nvPicPr>
          <p:cNvPr id="2" name="Image 3" descr="Une image contenant tasse, assis&#10;&#10;Description générée avec un niveau de confiance élevé">
            <a:extLst>
              <a:ext uri="{FF2B5EF4-FFF2-40B4-BE49-F238E27FC236}">
                <a16:creationId xmlns:a16="http://schemas.microsoft.com/office/drawing/2014/main" id="{AC1A3E49-02AA-456D-A1A8-B6C143443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749" y="2793675"/>
            <a:ext cx="1399915" cy="1432112"/>
          </a:xfrm>
          <a:prstGeom prst="rect">
            <a:avLst/>
          </a:prstGeom>
        </p:spPr>
      </p:pic>
      <p:pic>
        <p:nvPicPr>
          <p:cNvPr id="4" name="Image 5" descr="Une image contenant intérieur, tasse, noir&#10;&#10;Description générée avec un niveau de confiance très élevé">
            <a:extLst>
              <a:ext uri="{FF2B5EF4-FFF2-40B4-BE49-F238E27FC236}">
                <a16:creationId xmlns:a16="http://schemas.microsoft.com/office/drawing/2014/main" id="{E5623BE2-531C-4D9B-9721-CF3019D5E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289" y="1487183"/>
            <a:ext cx="933530" cy="87951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4147DAD-817A-4237-B438-45248CEA0BD9}"/>
              </a:ext>
            </a:extLst>
          </p:cNvPr>
          <p:cNvSpPr txBox="1"/>
          <p:nvPr/>
        </p:nvSpPr>
        <p:spPr>
          <a:xfrm>
            <a:off x="2179065" y="3966746"/>
            <a:ext cx="224304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Google Home (2016)</a:t>
            </a:r>
            <a:endParaRPr lang="fr-FR" sz="120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54626CC-6C86-4138-B1D4-BA17FC73CC7E}"/>
              </a:ext>
            </a:extLst>
          </p:cNvPr>
          <p:cNvSpPr txBox="1"/>
          <p:nvPr/>
        </p:nvSpPr>
        <p:spPr>
          <a:xfrm>
            <a:off x="2049364" y="2551295"/>
            <a:ext cx="268546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Amazon Alexa/Echo (2014)</a:t>
            </a:r>
            <a:endParaRPr lang="fr-FR" sz="1200"/>
          </a:p>
        </p:txBody>
      </p:sp>
      <p:pic>
        <p:nvPicPr>
          <p:cNvPr id="12" name="Image 10" descr="Une image contenant valise, bagage, moniteur, boîtier&#10;&#10;Description générée avec un niveau de confiance très élevé">
            <a:extLst>
              <a:ext uri="{FF2B5EF4-FFF2-40B4-BE49-F238E27FC236}">
                <a16:creationId xmlns:a16="http://schemas.microsoft.com/office/drawing/2014/main" id="{2A44C691-4073-4FAC-9583-995FB565F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1671" y="3083606"/>
            <a:ext cx="967463" cy="96746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6510238-6426-442D-BFA6-E0F8CF63F7AE}"/>
              </a:ext>
            </a:extLst>
          </p:cNvPr>
          <p:cNvSpPr txBox="1"/>
          <p:nvPr/>
        </p:nvSpPr>
        <p:spPr>
          <a:xfrm>
            <a:off x="4034787" y="4011514"/>
            <a:ext cx="241950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Apple </a:t>
            </a:r>
            <a:r>
              <a:rPr lang="en-US" sz="1200" err="1"/>
              <a:t>HomePod</a:t>
            </a:r>
            <a:r>
              <a:rPr lang="en-US" sz="1200"/>
              <a:t> (2017)</a:t>
            </a:r>
            <a:endParaRPr lang="fr-FR" sz="1200"/>
          </a:p>
        </p:txBody>
      </p:sp>
      <p:pic>
        <p:nvPicPr>
          <p:cNvPr id="16" name="Image 16" descr="Une image contenant graphiques vectoriels&#10;&#10;Description générée avec un niveau de confiance élevé">
            <a:extLst>
              <a:ext uri="{FF2B5EF4-FFF2-40B4-BE49-F238E27FC236}">
                <a16:creationId xmlns:a16="http://schemas.microsoft.com/office/drawing/2014/main" id="{C6B25DF3-EB87-4FB6-BB11-DC8A10D91A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742" y="2995379"/>
            <a:ext cx="1210046" cy="784698"/>
          </a:xfrm>
          <a:prstGeom prst="rect">
            <a:avLst/>
          </a:prstGeom>
        </p:spPr>
      </p:pic>
      <p:pic>
        <p:nvPicPr>
          <p:cNvPr id="18" name="Image 19" descr="Une image contenant photo, assis, petit, différent&#10;&#10;Description générée avec un niveau de confiance très élevé">
            <a:extLst>
              <a:ext uri="{FF2B5EF4-FFF2-40B4-BE49-F238E27FC236}">
                <a16:creationId xmlns:a16="http://schemas.microsoft.com/office/drawing/2014/main" id="{38AF2C10-B33A-4032-85D8-D042218B19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918" y="2938849"/>
            <a:ext cx="876718" cy="104738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334186F-B421-4742-A5CC-9EEBE3BFB6D2}"/>
              </a:ext>
            </a:extLst>
          </p:cNvPr>
          <p:cNvSpPr txBox="1"/>
          <p:nvPr/>
        </p:nvSpPr>
        <p:spPr>
          <a:xfrm>
            <a:off x="-97072" y="3939121"/>
            <a:ext cx="239737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/>
              <a:t>Google Now (2012)</a:t>
            </a:r>
            <a:endParaRPr lang="fr-FR" sz="1200"/>
          </a:p>
          <a:p>
            <a:pPr algn="ctr"/>
            <a:r>
              <a:rPr lang="en-US" sz="1200"/>
              <a:t>Google Assistant (2016)</a:t>
            </a:r>
          </a:p>
        </p:txBody>
      </p:sp>
      <p:pic>
        <p:nvPicPr>
          <p:cNvPr id="22" name="Image 21" descr="Une image contenant équipement électronique&#10;&#10;Description générée avec un niveau de confiance élevé">
            <a:extLst>
              <a:ext uri="{FF2B5EF4-FFF2-40B4-BE49-F238E27FC236}">
                <a16:creationId xmlns:a16="http://schemas.microsoft.com/office/drawing/2014/main" id="{83931A75-DD23-4D48-A981-79696B862D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881" y="1226163"/>
            <a:ext cx="1367402" cy="1247351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08F405BF-309B-4A70-8B92-87CFCB9397BF}"/>
              </a:ext>
            </a:extLst>
          </p:cNvPr>
          <p:cNvSpPr txBox="1"/>
          <p:nvPr/>
        </p:nvSpPr>
        <p:spPr>
          <a:xfrm>
            <a:off x="533796" y="2557014"/>
            <a:ext cx="172105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Apple Siri (2011)</a:t>
            </a:r>
            <a:endParaRPr lang="fr-FR" sz="1200"/>
          </a:p>
        </p:txBody>
      </p:sp>
      <p:pic>
        <p:nvPicPr>
          <p:cNvPr id="26" name="Image 26" descr="Une image contenant moniteur, horloge, équipement électronique, écran&#10;&#10;Description générée avec un niveau de confiance élevé">
            <a:extLst>
              <a:ext uri="{FF2B5EF4-FFF2-40B4-BE49-F238E27FC236}">
                <a16:creationId xmlns:a16="http://schemas.microsoft.com/office/drawing/2014/main" id="{27F3BE6A-5F77-44EF-992C-6B3FD41117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690" y="1231909"/>
            <a:ext cx="853510" cy="1269474"/>
          </a:xfrm>
          <a:prstGeom prst="rect">
            <a:avLst/>
          </a:prstGeom>
        </p:spPr>
      </p:pic>
      <p:pic>
        <p:nvPicPr>
          <p:cNvPr id="28" name="Image 29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2408E393-D650-4965-9F39-053F1B1436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9228" y="1281164"/>
            <a:ext cx="733051" cy="1170495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701591FB-9A99-417E-AB1D-24D96D042BD6}"/>
              </a:ext>
            </a:extLst>
          </p:cNvPr>
          <p:cNvSpPr txBox="1"/>
          <p:nvPr/>
        </p:nvSpPr>
        <p:spPr>
          <a:xfrm>
            <a:off x="4032090" y="2555593"/>
            <a:ext cx="246489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Microsoft Cortana (2014)</a:t>
            </a:r>
            <a:endParaRPr lang="fr-FR" sz="120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B9A4946-4AD6-4F5B-A49B-D51C4B231A14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1/46</a:t>
            </a:r>
          </a:p>
        </p:txBody>
      </p:sp>
    </p:spTree>
    <p:extLst>
      <p:ext uri="{BB962C8B-B14F-4D97-AF65-F5344CB8AC3E}">
        <p14:creationId xmlns:p14="http://schemas.microsoft.com/office/powerpoint/2010/main" val="2241115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5B60641D-25DB-4904-914C-85188DA277C7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Retrieval-based dialogue systems</a:t>
            </a:r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E3D0DDA-1B15-48CB-A105-F049EE5724CF}"/>
              </a:ext>
            </a:extLst>
          </p:cNvPr>
          <p:cNvSpPr txBox="1"/>
          <p:nvPr/>
        </p:nvSpPr>
        <p:spPr>
          <a:xfrm>
            <a:off x="6705600" y="1532964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1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C2D67F8-4BE8-411F-B52D-9535FA992D0F}"/>
              </a:ext>
            </a:extLst>
          </p:cNvPr>
          <p:cNvSpPr txBox="1"/>
          <p:nvPr/>
        </p:nvSpPr>
        <p:spPr>
          <a:xfrm>
            <a:off x="6705600" y="2070846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2</a:t>
            </a:r>
          </a:p>
        </p:txBody>
      </p:sp>
      <p:sp>
        <p:nvSpPr>
          <p:cNvPr id="17" name="Rounded Rectangular Callout 12">
            <a:extLst>
              <a:ext uri="{FF2B5EF4-FFF2-40B4-BE49-F238E27FC236}">
                <a16:creationId xmlns:a16="http://schemas.microsoft.com/office/drawing/2014/main" id="{9630E576-DAF6-4447-AD3B-301E495C0891}"/>
              </a:ext>
            </a:extLst>
          </p:cNvPr>
          <p:cNvSpPr/>
          <p:nvPr/>
        </p:nvSpPr>
        <p:spPr>
          <a:xfrm>
            <a:off x="7203470" y="2796387"/>
            <a:ext cx="3764855" cy="631886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It clears out the deb files from the downloaded package cache basically forces apt to download the packages again good if they might be corrupt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25" name="Flèche : double flèche horizontale 24">
            <a:extLst>
              <a:ext uri="{FF2B5EF4-FFF2-40B4-BE49-F238E27FC236}">
                <a16:creationId xmlns:a16="http://schemas.microsoft.com/office/drawing/2014/main" id="{4548BA12-489B-43BB-932C-613C2FC3AAC8}"/>
              </a:ext>
            </a:extLst>
          </p:cNvPr>
          <p:cNvSpPr/>
          <p:nvPr/>
        </p:nvSpPr>
        <p:spPr>
          <a:xfrm>
            <a:off x="5792724" y="2989459"/>
            <a:ext cx="762000" cy="233083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8CEC82D-ECE6-4004-921D-6B1B14307EF6}"/>
              </a:ext>
            </a:extLst>
          </p:cNvPr>
          <p:cNvSpPr txBox="1"/>
          <p:nvPr/>
        </p:nvSpPr>
        <p:spPr>
          <a:xfrm>
            <a:off x="5889251" y="2787462"/>
            <a:ext cx="60063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Match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031227A-6CE8-4986-80FD-F10DA7D74514}"/>
              </a:ext>
            </a:extLst>
          </p:cNvPr>
          <p:cNvSpPr txBox="1"/>
          <p:nvPr/>
        </p:nvSpPr>
        <p:spPr>
          <a:xfrm>
            <a:off x="6714564" y="2501152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453975-B124-4F85-9098-B0EDDF6B39B5}"/>
              </a:ext>
            </a:extLst>
          </p:cNvPr>
          <p:cNvSpPr txBox="1"/>
          <p:nvPr/>
        </p:nvSpPr>
        <p:spPr>
          <a:xfrm>
            <a:off x="3630705" y="6024283"/>
            <a:ext cx="492162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Multi-turn context response matching systems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C6EC40E-328C-4386-A694-FF3B32502D34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9/46</a:t>
            </a:r>
          </a:p>
        </p:txBody>
      </p:sp>
      <p:sp>
        <p:nvSpPr>
          <p:cNvPr id="3" name="Rounded Rectangular Callout 5">
            <a:extLst>
              <a:ext uri="{FF2B5EF4-FFF2-40B4-BE49-F238E27FC236}">
                <a16:creationId xmlns:a16="http://schemas.microsoft.com/office/drawing/2014/main" id="{AC09532E-016D-4884-B5B8-4D5A000AD6F0}"/>
              </a:ext>
            </a:extLst>
          </p:cNvPr>
          <p:cNvSpPr/>
          <p:nvPr/>
        </p:nvSpPr>
        <p:spPr>
          <a:xfrm>
            <a:off x="493065" y="1407459"/>
            <a:ext cx="3774147" cy="587193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Hi I need some help to solve a subprocess post-installation script returned error exit status __number__ message during app installation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6DC0BE31-0692-4667-BCA6-7A53263AC467}"/>
              </a:ext>
            </a:extLst>
          </p:cNvPr>
          <p:cNvSpPr/>
          <p:nvPr/>
        </p:nvSpPr>
        <p:spPr>
          <a:xfrm>
            <a:off x="1716742" y="2090306"/>
            <a:ext cx="3774147" cy="303276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What happens if you type sudo apt-get install –f?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572CF119-9A5B-466F-8B42-CAA46BE2D85C}"/>
              </a:ext>
            </a:extLst>
          </p:cNvPr>
          <p:cNvSpPr/>
          <p:nvPr/>
        </p:nvSpPr>
        <p:spPr>
          <a:xfrm>
            <a:off x="493065" y="2505683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000000"/>
              </a:solidFill>
            </a:endParaRPr>
          </a:p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Never look back ;-)</a:t>
            </a:r>
            <a:endParaRPr lang="en-US">
              <a:solidFill>
                <a:srgbClr val="000000"/>
              </a:solidFill>
            </a:endParaRPr>
          </a:p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25FD46C5-8A0A-43FC-BE08-3350E4DD3F62}"/>
              </a:ext>
            </a:extLst>
          </p:cNvPr>
          <p:cNvSpPr/>
          <p:nvPr/>
        </p:nvSpPr>
        <p:spPr>
          <a:xfrm>
            <a:off x="1716742" y="2915059"/>
            <a:ext cx="3774147" cy="303276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Do you need infrared remote control support?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47097732-05FA-4F2C-9084-44D558419204}"/>
              </a:ext>
            </a:extLst>
          </p:cNvPr>
          <p:cNvSpPr/>
          <p:nvPr/>
        </p:nvSpPr>
        <p:spPr>
          <a:xfrm>
            <a:off x="493065" y="3333398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000000"/>
              </a:solidFill>
            </a:endParaRPr>
          </a:p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Would be nice</a:t>
            </a:r>
            <a:endParaRPr lang="en-US">
              <a:solidFill>
                <a:srgbClr val="000000"/>
              </a:solidFill>
            </a:endParaRPr>
          </a:p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70542D1E-5699-434F-8ABE-42E2F25940D4}"/>
              </a:ext>
            </a:extLst>
          </p:cNvPr>
          <p:cNvSpPr/>
          <p:nvPr/>
        </p:nvSpPr>
        <p:spPr>
          <a:xfrm>
            <a:off x="1716742" y="3742821"/>
            <a:ext cx="3774147" cy="467688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That's what lirc does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DBFB7A70-B5CD-4C98-A804-AEB35A29CE41}"/>
              </a:ext>
            </a:extLst>
          </p:cNvPr>
          <p:cNvSpPr/>
          <p:nvPr/>
        </p:nvSpPr>
        <p:spPr>
          <a:xfrm>
            <a:off x="493065" y="4333009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I have a pinnacle remote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CAEE15B7-0B6B-4832-98ED-C6CBBA62B275}"/>
              </a:ext>
            </a:extLst>
          </p:cNvPr>
          <p:cNvSpPr/>
          <p:nvPr/>
        </p:nvSpPr>
        <p:spPr>
          <a:xfrm>
            <a:off x="1716742" y="4751349"/>
            <a:ext cx="3774147" cy="511082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Ok then i would recommend trying to install lirc again but run sudo apt-get clean first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4" name="Rounded Rectangular Callout 26">
            <a:extLst>
              <a:ext uri="{FF2B5EF4-FFF2-40B4-BE49-F238E27FC236}">
                <a16:creationId xmlns:a16="http://schemas.microsoft.com/office/drawing/2014/main" id="{BCE1D564-0056-44A0-ABF6-8C9AC56EEB51}"/>
              </a:ext>
            </a:extLst>
          </p:cNvPr>
          <p:cNvSpPr/>
          <p:nvPr/>
        </p:nvSpPr>
        <p:spPr>
          <a:xfrm>
            <a:off x="493065" y="5372921"/>
            <a:ext cx="3774147" cy="238580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What this command do?</a:t>
            </a: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6414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5B60641D-25DB-4904-914C-85188DA277C7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Retrieval-based dialogue systems</a:t>
            </a:r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E3D0DDA-1B15-48CB-A105-F049EE5724CF}"/>
              </a:ext>
            </a:extLst>
          </p:cNvPr>
          <p:cNvSpPr txBox="1"/>
          <p:nvPr/>
        </p:nvSpPr>
        <p:spPr>
          <a:xfrm>
            <a:off x="6705600" y="1532964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1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C2D67F8-4BE8-411F-B52D-9535FA992D0F}"/>
              </a:ext>
            </a:extLst>
          </p:cNvPr>
          <p:cNvSpPr txBox="1"/>
          <p:nvPr/>
        </p:nvSpPr>
        <p:spPr>
          <a:xfrm>
            <a:off x="6705600" y="2070846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2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031227A-6CE8-4986-80FD-F10DA7D74514}"/>
              </a:ext>
            </a:extLst>
          </p:cNvPr>
          <p:cNvSpPr txBox="1"/>
          <p:nvPr/>
        </p:nvSpPr>
        <p:spPr>
          <a:xfrm>
            <a:off x="6714564" y="2501152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3</a:t>
            </a:r>
          </a:p>
        </p:txBody>
      </p:sp>
      <p:sp>
        <p:nvSpPr>
          <p:cNvPr id="34" name="Rounded Rectangular Callout 12">
            <a:extLst>
              <a:ext uri="{FF2B5EF4-FFF2-40B4-BE49-F238E27FC236}">
                <a16:creationId xmlns:a16="http://schemas.microsoft.com/office/drawing/2014/main" id="{915F58D9-E0B0-445F-ACF9-5595F9293063}"/>
              </a:ext>
            </a:extLst>
          </p:cNvPr>
          <p:cNvSpPr/>
          <p:nvPr/>
        </p:nvSpPr>
        <p:spPr>
          <a:xfrm>
            <a:off x="7203142" y="3209419"/>
            <a:ext cx="3774147" cy="594716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It clears out the deb files from the downloaded package cache basically forces apt to download the packages again good if they might be corrupt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35" name="Flèche : double flèche horizontale 34">
            <a:extLst>
              <a:ext uri="{FF2B5EF4-FFF2-40B4-BE49-F238E27FC236}">
                <a16:creationId xmlns:a16="http://schemas.microsoft.com/office/drawing/2014/main" id="{B3959B6E-0F8B-479F-A46C-76095094769F}"/>
              </a:ext>
            </a:extLst>
          </p:cNvPr>
          <p:cNvSpPr/>
          <p:nvPr/>
        </p:nvSpPr>
        <p:spPr>
          <a:xfrm>
            <a:off x="5801688" y="3383906"/>
            <a:ext cx="762000" cy="233083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9EB11542-D522-44A4-9F10-938F013AB7A1}"/>
              </a:ext>
            </a:extLst>
          </p:cNvPr>
          <p:cNvSpPr txBox="1"/>
          <p:nvPr/>
        </p:nvSpPr>
        <p:spPr>
          <a:xfrm>
            <a:off x="5898215" y="3181909"/>
            <a:ext cx="60063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Match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2A7217C-6935-44CD-99B3-3B30C749E3D9}"/>
              </a:ext>
            </a:extLst>
          </p:cNvPr>
          <p:cNvSpPr txBox="1"/>
          <p:nvPr/>
        </p:nvSpPr>
        <p:spPr>
          <a:xfrm>
            <a:off x="6705599" y="2877669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4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293E000-B8D4-421F-9170-EEC26952D063}"/>
              </a:ext>
            </a:extLst>
          </p:cNvPr>
          <p:cNvSpPr txBox="1"/>
          <p:nvPr/>
        </p:nvSpPr>
        <p:spPr>
          <a:xfrm>
            <a:off x="3630705" y="6024283"/>
            <a:ext cx="492162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Multi-turn context response matching systems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18325A-9CE0-4A88-87DD-856BF121B19C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9/46</a:t>
            </a:r>
          </a:p>
        </p:txBody>
      </p:sp>
      <p:sp>
        <p:nvSpPr>
          <p:cNvPr id="3" name="Rounded Rectangular Callout 5">
            <a:extLst>
              <a:ext uri="{FF2B5EF4-FFF2-40B4-BE49-F238E27FC236}">
                <a16:creationId xmlns:a16="http://schemas.microsoft.com/office/drawing/2014/main" id="{3F2650FE-D710-4090-A9FE-A261B74072AF}"/>
              </a:ext>
            </a:extLst>
          </p:cNvPr>
          <p:cNvSpPr/>
          <p:nvPr/>
        </p:nvSpPr>
        <p:spPr>
          <a:xfrm>
            <a:off x="493065" y="1407459"/>
            <a:ext cx="3774147" cy="587193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Hi I need some help to solve a subprocess post-installation script returned error exit status __number__ message during app installation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E278FC66-5743-4345-9F01-6EDD36498FB1}"/>
              </a:ext>
            </a:extLst>
          </p:cNvPr>
          <p:cNvSpPr/>
          <p:nvPr/>
        </p:nvSpPr>
        <p:spPr>
          <a:xfrm>
            <a:off x="1716742" y="2090306"/>
            <a:ext cx="3774147" cy="303276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What happens if you type sudo apt-get install –f?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81A53B4A-2169-4DAC-9EBC-7B88E8290EC6}"/>
              </a:ext>
            </a:extLst>
          </p:cNvPr>
          <p:cNvSpPr/>
          <p:nvPr/>
        </p:nvSpPr>
        <p:spPr>
          <a:xfrm>
            <a:off x="493065" y="2505683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000000"/>
              </a:solidFill>
            </a:endParaRPr>
          </a:p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Never look back ;-)</a:t>
            </a:r>
            <a:endParaRPr lang="en-US">
              <a:solidFill>
                <a:srgbClr val="000000"/>
              </a:solidFill>
            </a:endParaRPr>
          </a:p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E86A60F8-7EDA-4E5C-9D33-913F4344941E}"/>
              </a:ext>
            </a:extLst>
          </p:cNvPr>
          <p:cNvSpPr/>
          <p:nvPr/>
        </p:nvSpPr>
        <p:spPr>
          <a:xfrm>
            <a:off x="1716742" y="2915059"/>
            <a:ext cx="3774147" cy="303276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Do you need infrared remote control support?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40174A4E-52E5-491E-9C97-D354A2B8A810}"/>
              </a:ext>
            </a:extLst>
          </p:cNvPr>
          <p:cNvSpPr/>
          <p:nvPr/>
        </p:nvSpPr>
        <p:spPr>
          <a:xfrm>
            <a:off x="493065" y="3333398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000000"/>
              </a:solidFill>
            </a:endParaRPr>
          </a:p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Would be nice</a:t>
            </a:r>
            <a:endParaRPr lang="en-US">
              <a:solidFill>
                <a:srgbClr val="000000"/>
              </a:solidFill>
            </a:endParaRPr>
          </a:p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C9BF3FC8-D2BB-44A4-9C06-AAE2734B4FD0}"/>
              </a:ext>
            </a:extLst>
          </p:cNvPr>
          <p:cNvSpPr/>
          <p:nvPr/>
        </p:nvSpPr>
        <p:spPr>
          <a:xfrm>
            <a:off x="1716742" y="3742821"/>
            <a:ext cx="3774147" cy="467688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That's what lirc does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E642892D-85F3-4ACF-8575-4BF4E1C65791}"/>
              </a:ext>
            </a:extLst>
          </p:cNvPr>
          <p:cNvSpPr/>
          <p:nvPr/>
        </p:nvSpPr>
        <p:spPr>
          <a:xfrm>
            <a:off x="493065" y="4333009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I have a pinnacle remote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3EC56847-FDFF-486D-AC6E-B752D69E14DA}"/>
              </a:ext>
            </a:extLst>
          </p:cNvPr>
          <p:cNvSpPr/>
          <p:nvPr/>
        </p:nvSpPr>
        <p:spPr>
          <a:xfrm>
            <a:off x="1716742" y="4751349"/>
            <a:ext cx="3774147" cy="511082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Ok then i would recommend trying to install lirc again but run sudo apt-get clean first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4" name="Rounded Rectangular Callout 26">
            <a:extLst>
              <a:ext uri="{FF2B5EF4-FFF2-40B4-BE49-F238E27FC236}">
                <a16:creationId xmlns:a16="http://schemas.microsoft.com/office/drawing/2014/main" id="{C06C5823-5969-43DC-9A98-64F449223372}"/>
              </a:ext>
            </a:extLst>
          </p:cNvPr>
          <p:cNvSpPr/>
          <p:nvPr/>
        </p:nvSpPr>
        <p:spPr>
          <a:xfrm>
            <a:off x="493065" y="5372921"/>
            <a:ext cx="3774147" cy="238580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What this command do?</a:t>
            </a: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914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5B60641D-25DB-4904-914C-85188DA277C7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Retrieval-based dialogue systems</a:t>
            </a:r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E3D0DDA-1B15-48CB-A105-F049EE5724CF}"/>
              </a:ext>
            </a:extLst>
          </p:cNvPr>
          <p:cNvSpPr txBox="1"/>
          <p:nvPr/>
        </p:nvSpPr>
        <p:spPr>
          <a:xfrm>
            <a:off x="6705600" y="1532964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1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C2D67F8-4BE8-411F-B52D-9535FA992D0F}"/>
              </a:ext>
            </a:extLst>
          </p:cNvPr>
          <p:cNvSpPr txBox="1"/>
          <p:nvPr/>
        </p:nvSpPr>
        <p:spPr>
          <a:xfrm>
            <a:off x="6705600" y="2070846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2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031227A-6CE8-4986-80FD-F10DA7D74514}"/>
              </a:ext>
            </a:extLst>
          </p:cNvPr>
          <p:cNvSpPr txBox="1"/>
          <p:nvPr/>
        </p:nvSpPr>
        <p:spPr>
          <a:xfrm>
            <a:off x="6714564" y="2501152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3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2A7217C-6935-44CD-99B3-3B30C749E3D9}"/>
              </a:ext>
            </a:extLst>
          </p:cNvPr>
          <p:cNvSpPr txBox="1"/>
          <p:nvPr/>
        </p:nvSpPr>
        <p:spPr>
          <a:xfrm>
            <a:off x="6705599" y="2877669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4</a:t>
            </a:r>
          </a:p>
        </p:txBody>
      </p:sp>
      <p:sp>
        <p:nvSpPr>
          <p:cNvPr id="20" name="Rounded Rectangular Callout 12">
            <a:extLst>
              <a:ext uri="{FF2B5EF4-FFF2-40B4-BE49-F238E27FC236}">
                <a16:creationId xmlns:a16="http://schemas.microsoft.com/office/drawing/2014/main" id="{9B506677-0F66-456E-A59F-3311F39CD445}"/>
              </a:ext>
            </a:extLst>
          </p:cNvPr>
          <p:cNvSpPr/>
          <p:nvPr/>
        </p:nvSpPr>
        <p:spPr>
          <a:xfrm>
            <a:off x="7211779" y="3738664"/>
            <a:ext cx="3783439" cy="594716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It clears out the deb files from the downloaded package cache basically forces apt to download the packages again good if they might be corrupt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25" name="Flèche : double flèche horizontale 24">
            <a:extLst>
              <a:ext uri="{FF2B5EF4-FFF2-40B4-BE49-F238E27FC236}">
                <a16:creationId xmlns:a16="http://schemas.microsoft.com/office/drawing/2014/main" id="{B75EAC47-102D-428B-9CDB-C95A1AC6DF61}"/>
              </a:ext>
            </a:extLst>
          </p:cNvPr>
          <p:cNvSpPr/>
          <p:nvPr/>
        </p:nvSpPr>
        <p:spPr>
          <a:xfrm>
            <a:off x="5819617" y="3903859"/>
            <a:ext cx="762000" cy="233083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983C498-B37B-44B6-B883-7E2BF94CFA20}"/>
              </a:ext>
            </a:extLst>
          </p:cNvPr>
          <p:cNvSpPr txBox="1"/>
          <p:nvPr/>
        </p:nvSpPr>
        <p:spPr>
          <a:xfrm>
            <a:off x="5916144" y="3701862"/>
            <a:ext cx="60063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Match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7D191E8-5D77-4DAC-A411-4B32E7DC19A3}"/>
              </a:ext>
            </a:extLst>
          </p:cNvPr>
          <p:cNvSpPr txBox="1"/>
          <p:nvPr/>
        </p:nvSpPr>
        <p:spPr>
          <a:xfrm>
            <a:off x="6705599" y="3307974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5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6BF2178-1C16-4D7D-ACA7-7D3BCDE4E3FD}"/>
              </a:ext>
            </a:extLst>
          </p:cNvPr>
          <p:cNvSpPr txBox="1"/>
          <p:nvPr/>
        </p:nvSpPr>
        <p:spPr>
          <a:xfrm>
            <a:off x="3630705" y="6024283"/>
            <a:ext cx="492162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Multi-turn context response matching systems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18FED00-54A5-4365-8520-686D31053ADA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9/46</a:t>
            </a:r>
          </a:p>
        </p:txBody>
      </p:sp>
      <p:sp>
        <p:nvSpPr>
          <p:cNvPr id="3" name="Rounded Rectangular Callout 5">
            <a:extLst>
              <a:ext uri="{FF2B5EF4-FFF2-40B4-BE49-F238E27FC236}">
                <a16:creationId xmlns:a16="http://schemas.microsoft.com/office/drawing/2014/main" id="{6961A331-CC8D-4A40-88CF-556E2DA1C1BE}"/>
              </a:ext>
            </a:extLst>
          </p:cNvPr>
          <p:cNvSpPr/>
          <p:nvPr/>
        </p:nvSpPr>
        <p:spPr>
          <a:xfrm>
            <a:off x="493065" y="1407459"/>
            <a:ext cx="3774147" cy="587193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Hi I need some help to solve a subprocess post-installation script returned error exit status __number__ message during app installation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AE3111C7-75A9-4FDB-9386-DE7F3F31A691}"/>
              </a:ext>
            </a:extLst>
          </p:cNvPr>
          <p:cNvSpPr/>
          <p:nvPr/>
        </p:nvSpPr>
        <p:spPr>
          <a:xfrm>
            <a:off x="1716742" y="2090306"/>
            <a:ext cx="3774147" cy="303276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What happens if you type sudo apt-get install –f?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08791975-2E51-4B01-B7BD-54FF0F848458}"/>
              </a:ext>
            </a:extLst>
          </p:cNvPr>
          <p:cNvSpPr/>
          <p:nvPr/>
        </p:nvSpPr>
        <p:spPr>
          <a:xfrm>
            <a:off x="493065" y="2505683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000000"/>
              </a:solidFill>
            </a:endParaRPr>
          </a:p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Never look back ;-)</a:t>
            </a:r>
            <a:endParaRPr lang="en-US">
              <a:solidFill>
                <a:srgbClr val="000000"/>
              </a:solidFill>
            </a:endParaRPr>
          </a:p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6FFFA0EC-C6DF-4AC2-BA26-6A4C3E611618}"/>
              </a:ext>
            </a:extLst>
          </p:cNvPr>
          <p:cNvSpPr/>
          <p:nvPr/>
        </p:nvSpPr>
        <p:spPr>
          <a:xfrm>
            <a:off x="1716742" y="2915059"/>
            <a:ext cx="3774147" cy="303276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Do you need infrared remote control support?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F8293FB4-F605-4ADF-9190-BC279339DC7C}"/>
              </a:ext>
            </a:extLst>
          </p:cNvPr>
          <p:cNvSpPr/>
          <p:nvPr/>
        </p:nvSpPr>
        <p:spPr>
          <a:xfrm>
            <a:off x="493065" y="3333398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000000"/>
              </a:solidFill>
            </a:endParaRPr>
          </a:p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Would be nice</a:t>
            </a:r>
            <a:endParaRPr lang="en-US">
              <a:solidFill>
                <a:srgbClr val="000000"/>
              </a:solidFill>
            </a:endParaRPr>
          </a:p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9852EED3-5C75-496F-BC85-B201EEEC06BF}"/>
              </a:ext>
            </a:extLst>
          </p:cNvPr>
          <p:cNvSpPr/>
          <p:nvPr/>
        </p:nvSpPr>
        <p:spPr>
          <a:xfrm>
            <a:off x="1716742" y="3742821"/>
            <a:ext cx="3774147" cy="467688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That's what lirc does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CF115F1F-658D-42BF-B17F-82C0220981FA}"/>
              </a:ext>
            </a:extLst>
          </p:cNvPr>
          <p:cNvSpPr/>
          <p:nvPr/>
        </p:nvSpPr>
        <p:spPr>
          <a:xfrm>
            <a:off x="493065" y="4333009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I have a pinnacle remote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4AE210A1-B39C-47AD-BC6F-CB5C8F848976}"/>
              </a:ext>
            </a:extLst>
          </p:cNvPr>
          <p:cNvSpPr/>
          <p:nvPr/>
        </p:nvSpPr>
        <p:spPr>
          <a:xfrm>
            <a:off x="1716742" y="4751349"/>
            <a:ext cx="3774147" cy="511082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Ok then i would recommend trying to install lirc again but run sudo apt-get clean first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4" name="Rounded Rectangular Callout 26">
            <a:extLst>
              <a:ext uri="{FF2B5EF4-FFF2-40B4-BE49-F238E27FC236}">
                <a16:creationId xmlns:a16="http://schemas.microsoft.com/office/drawing/2014/main" id="{8965D6AD-6A5A-44D3-939B-4ABB791B7FE7}"/>
              </a:ext>
            </a:extLst>
          </p:cNvPr>
          <p:cNvSpPr/>
          <p:nvPr/>
        </p:nvSpPr>
        <p:spPr>
          <a:xfrm>
            <a:off x="493065" y="5372921"/>
            <a:ext cx="3774147" cy="238580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What this command do?</a:t>
            </a: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8690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5B60641D-25DB-4904-914C-85188DA277C7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Retrieval-based dialogue systems</a:t>
            </a:r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E3D0DDA-1B15-48CB-A105-F049EE5724CF}"/>
              </a:ext>
            </a:extLst>
          </p:cNvPr>
          <p:cNvSpPr txBox="1"/>
          <p:nvPr/>
        </p:nvSpPr>
        <p:spPr>
          <a:xfrm>
            <a:off x="6705600" y="1532964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1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C2D67F8-4BE8-411F-B52D-9535FA992D0F}"/>
              </a:ext>
            </a:extLst>
          </p:cNvPr>
          <p:cNvSpPr txBox="1"/>
          <p:nvPr/>
        </p:nvSpPr>
        <p:spPr>
          <a:xfrm>
            <a:off x="6705600" y="2070846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2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031227A-6CE8-4986-80FD-F10DA7D74514}"/>
              </a:ext>
            </a:extLst>
          </p:cNvPr>
          <p:cNvSpPr txBox="1"/>
          <p:nvPr/>
        </p:nvSpPr>
        <p:spPr>
          <a:xfrm>
            <a:off x="6714564" y="2501152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3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2A7217C-6935-44CD-99B3-3B30C749E3D9}"/>
              </a:ext>
            </a:extLst>
          </p:cNvPr>
          <p:cNvSpPr txBox="1"/>
          <p:nvPr/>
        </p:nvSpPr>
        <p:spPr>
          <a:xfrm>
            <a:off x="6705599" y="2877669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4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7D191E8-5D77-4DAC-A411-4B32E7DC19A3}"/>
              </a:ext>
            </a:extLst>
          </p:cNvPr>
          <p:cNvSpPr txBox="1"/>
          <p:nvPr/>
        </p:nvSpPr>
        <p:spPr>
          <a:xfrm>
            <a:off x="6705599" y="3307974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5</a:t>
            </a:r>
          </a:p>
        </p:txBody>
      </p:sp>
      <p:sp>
        <p:nvSpPr>
          <p:cNvPr id="34" name="Rounded Rectangular Callout 12">
            <a:extLst>
              <a:ext uri="{FF2B5EF4-FFF2-40B4-BE49-F238E27FC236}">
                <a16:creationId xmlns:a16="http://schemas.microsoft.com/office/drawing/2014/main" id="{E230CB5D-1CB9-4BC6-9A9B-33430EF2952C}"/>
              </a:ext>
            </a:extLst>
          </p:cNvPr>
          <p:cNvSpPr/>
          <p:nvPr/>
        </p:nvSpPr>
        <p:spPr>
          <a:xfrm>
            <a:off x="7220415" y="4205157"/>
            <a:ext cx="3792732" cy="604009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It clears out the deb files from the downloaded package cache basically forces apt to download the packages again good if they might be corrupt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35" name="Flèche : double flèche horizontale 34">
            <a:extLst>
              <a:ext uri="{FF2B5EF4-FFF2-40B4-BE49-F238E27FC236}">
                <a16:creationId xmlns:a16="http://schemas.microsoft.com/office/drawing/2014/main" id="{E228035E-4561-4616-A204-12336BD3CA8C}"/>
              </a:ext>
            </a:extLst>
          </p:cNvPr>
          <p:cNvSpPr/>
          <p:nvPr/>
        </p:nvSpPr>
        <p:spPr>
          <a:xfrm>
            <a:off x="5837546" y="4361059"/>
            <a:ext cx="762000" cy="233083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1D1B07D-9F15-4440-97B9-6C7848E3FD9E}"/>
              </a:ext>
            </a:extLst>
          </p:cNvPr>
          <p:cNvSpPr txBox="1"/>
          <p:nvPr/>
        </p:nvSpPr>
        <p:spPr>
          <a:xfrm>
            <a:off x="5934073" y="4159062"/>
            <a:ext cx="60063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Match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E5861128-ECF8-4CA9-9FA7-FFFA22340775}"/>
              </a:ext>
            </a:extLst>
          </p:cNvPr>
          <p:cNvSpPr txBox="1"/>
          <p:nvPr/>
        </p:nvSpPr>
        <p:spPr>
          <a:xfrm>
            <a:off x="6705599" y="3747244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6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7B17488-4802-4548-8E96-DD38504273CC}"/>
              </a:ext>
            </a:extLst>
          </p:cNvPr>
          <p:cNvSpPr txBox="1"/>
          <p:nvPr/>
        </p:nvSpPr>
        <p:spPr>
          <a:xfrm>
            <a:off x="3630705" y="6024283"/>
            <a:ext cx="492162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Multi-turn context response matching systems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5D789CD-A8F0-4CE9-8A2C-C663D02E10E7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9/46</a:t>
            </a:r>
          </a:p>
        </p:txBody>
      </p:sp>
      <p:sp>
        <p:nvSpPr>
          <p:cNvPr id="3" name="Rounded Rectangular Callout 5">
            <a:extLst>
              <a:ext uri="{FF2B5EF4-FFF2-40B4-BE49-F238E27FC236}">
                <a16:creationId xmlns:a16="http://schemas.microsoft.com/office/drawing/2014/main" id="{2CD58B4F-C67D-4FDD-AC1F-C7A1DF0F63BD}"/>
              </a:ext>
            </a:extLst>
          </p:cNvPr>
          <p:cNvSpPr/>
          <p:nvPr/>
        </p:nvSpPr>
        <p:spPr>
          <a:xfrm>
            <a:off x="493065" y="1407459"/>
            <a:ext cx="3774147" cy="587193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Hi I need some help to solve a subprocess post-installation script returned error exit status __number__ message during app installation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D6741954-0E6F-49E1-9A9B-29F7FD1A61DD}"/>
              </a:ext>
            </a:extLst>
          </p:cNvPr>
          <p:cNvSpPr/>
          <p:nvPr/>
        </p:nvSpPr>
        <p:spPr>
          <a:xfrm>
            <a:off x="1716742" y="2090306"/>
            <a:ext cx="3774147" cy="303276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What happens if you type sudo apt-get install –f?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45D28831-F096-40E4-9BF2-9887A67DC64D}"/>
              </a:ext>
            </a:extLst>
          </p:cNvPr>
          <p:cNvSpPr/>
          <p:nvPr/>
        </p:nvSpPr>
        <p:spPr>
          <a:xfrm>
            <a:off x="493065" y="2505683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000000"/>
              </a:solidFill>
            </a:endParaRPr>
          </a:p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Never look back ;-)</a:t>
            </a:r>
            <a:endParaRPr lang="en-US">
              <a:solidFill>
                <a:srgbClr val="000000"/>
              </a:solidFill>
            </a:endParaRPr>
          </a:p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4857505F-6B3E-4583-AE8C-80FE0F0C4863}"/>
              </a:ext>
            </a:extLst>
          </p:cNvPr>
          <p:cNvSpPr/>
          <p:nvPr/>
        </p:nvSpPr>
        <p:spPr>
          <a:xfrm>
            <a:off x="1716742" y="2915059"/>
            <a:ext cx="3774147" cy="303276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Do you need infrared remote control support?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C1FA174A-F733-4EFB-8A85-A0C2E350B457}"/>
              </a:ext>
            </a:extLst>
          </p:cNvPr>
          <p:cNvSpPr/>
          <p:nvPr/>
        </p:nvSpPr>
        <p:spPr>
          <a:xfrm>
            <a:off x="493065" y="3333398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000000"/>
              </a:solidFill>
            </a:endParaRPr>
          </a:p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Would be nice</a:t>
            </a:r>
            <a:endParaRPr lang="en-US">
              <a:solidFill>
                <a:srgbClr val="000000"/>
              </a:solidFill>
            </a:endParaRPr>
          </a:p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64880683-9203-48D5-BD8D-E09B5FB8967D}"/>
              </a:ext>
            </a:extLst>
          </p:cNvPr>
          <p:cNvSpPr/>
          <p:nvPr/>
        </p:nvSpPr>
        <p:spPr>
          <a:xfrm>
            <a:off x="1716742" y="3742821"/>
            <a:ext cx="3774147" cy="467688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That's what lirc does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B4514858-A43F-46CE-B8C6-4895ABA10E2C}"/>
              </a:ext>
            </a:extLst>
          </p:cNvPr>
          <p:cNvSpPr/>
          <p:nvPr/>
        </p:nvSpPr>
        <p:spPr>
          <a:xfrm>
            <a:off x="493065" y="4333009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I have a pinnacle remote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8C4F4010-1D84-4757-BD81-27D3AEA875D0}"/>
              </a:ext>
            </a:extLst>
          </p:cNvPr>
          <p:cNvSpPr/>
          <p:nvPr/>
        </p:nvSpPr>
        <p:spPr>
          <a:xfrm>
            <a:off x="1716742" y="4751349"/>
            <a:ext cx="3774147" cy="511082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Ok then i would recommend trying to install lirc again but run sudo apt-get clean first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4" name="Rounded Rectangular Callout 26">
            <a:extLst>
              <a:ext uri="{FF2B5EF4-FFF2-40B4-BE49-F238E27FC236}">
                <a16:creationId xmlns:a16="http://schemas.microsoft.com/office/drawing/2014/main" id="{DF4B5DC3-EA4C-48B1-B7B2-3543F4E752EB}"/>
              </a:ext>
            </a:extLst>
          </p:cNvPr>
          <p:cNvSpPr/>
          <p:nvPr/>
        </p:nvSpPr>
        <p:spPr>
          <a:xfrm>
            <a:off x="493065" y="5372921"/>
            <a:ext cx="3774147" cy="238580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What this command do?</a:t>
            </a: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41390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5B60641D-25DB-4904-914C-85188DA277C7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Retrieval-based dialogue systems</a:t>
            </a:r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E3D0DDA-1B15-48CB-A105-F049EE5724CF}"/>
              </a:ext>
            </a:extLst>
          </p:cNvPr>
          <p:cNvSpPr txBox="1"/>
          <p:nvPr/>
        </p:nvSpPr>
        <p:spPr>
          <a:xfrm>
            <a:off x="6705600" y="1532964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1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C2D67F8-4BE8-411F-B52D-9535FA992D0F}"/>
              </a:ext>
            </a:extLst>
          </p:cNvPr>
          <p:cNvSpPr txBox="1"/>
          <p:nvPr/>
        </p:nvSpPr>
        <p:spPr>
          <a:xfrm>
            <a:off x="6705600" y="2070846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2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031227A-6CE8-4986-80FD-F10DA7D74514}"/>
              </a:ext>
            </a:extLst>
          </p:cNvPr>
          <p:cNvSpPr txBox="1"/>
          <p:nvPr/>
        </p:nvSpPr>
        <p:spPr>
          <a:xfrm>
            <a:off x="6714564" y="2501152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3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2A7217C-6935-44CD-99B3-3B30C749E3D9}"/>
              </a:ext>
            </a:extLst>
          </p:cNvPr>
          <p:cNvSpPr txBox="1"/>
          <p:nvPr/>
        </p:nvSpPr>
        <p:spPr>
          <a:xfrm>
            <a:off x="6705599" y="2877669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4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7D191E8-5D77-4DAC-A411-4B32E7DC19A3}"/>
              </a:ext>
            </a:extLst>
          </p:cNvPr>
          <p:cNvSpPr txBox="1"/>
          <p:nvPr/>
        </p:nvSpPr>
        <p:spPr>
          <a:xfrm>
            <a:off x="6705599" y="3307974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5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E5861128-ECF8-4CA9-9FA7-FFFA22340775}"/>
              </a:ext>
            </a:extLst>
          </p:cNvPr>
          <p:cNvSpPr txBox="1"/>
          <p:nvPr/>
        </p:nvSpPr>
        <p:spPr>
          <a:xfrm>
            <a:off x="6705599" y="3809997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6</a:t>
            </a:r>
          </a:p>
        </p:txBody>
      </p:sp>
      <p:sp>
        <p:nvSpPr>
          <p:cNvPr id="25" name="Rounded Rectangular Callout 12">
            <a:extLst>
              <a:ext uri="{FF2B5EF4-FFF2-40B4-BE49-F238E27FC236}">
                <a16:creationId xmlns:a16="http://schemas.microsoft.com/office/drawing/2014/main" id="{4D7A76EE-0C9E-4395-BD23-72AAA43B777D}"/>
              </a:ext>
            </a:extLst>
          </p:cNvPr>
          <p:cNvSpPr/>
          <p:nvPr/>
        </p:nvSpPr>
        <p:spPr>
          <a:xfrm>
            <a:off x="7247964" y="4751348"/>
            <a:ext cx="3774147" cy="622594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It clears out the deb files from the downloaded package cache basically forces apt to download the packages again good if they might be corrupt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32" name="Flèche : double flèche horizontale 31">
            <a:extLst>
              <a:ext uri="{FF2B5EF4-FFF2-40B4-BE49-F238E27FC236}">
                <a16:creationId xmlns:a16="http://schemas.microsoft.com/office/drawing/2014/main" id="{2911F63D-784A-4AF9-994B-0653007353C0}"/>
              </a:ext>
            </a:extLst>
          </p:cNvPr>
          <p:cNvSpPr/>
          <p:nvPr/>
        </p:nvSpPr>
        <p:spPr>
          <a:xfrm>
            <a:off x="5846510" y="4925835"/>
            <a:ext cx="762000" cy="233083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2E1E04FC-E38C-4B23-8797-5B896FB4EE85}"/>
              </a:ext>
            </a:extLst>
          </p:cNvPr>
          <p:cNvSpPr txBox="1"/>
          <p:nvPr/>
        </p:nvSpPr>
        <p:spPr>
          <a:xfrm>
            <a:off x="5943037" y="4723838"/>
            <a:ext cx="60063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Match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FD5770C-FFBF-4126-BD5D-9CA5A46AD472}"/>
              </a:ext>
            </a:extLst>
          </p:cNvPr>
          <p:cNvSpPr txBox="1"/>
          <p:nvPr/>
        </p:nvSpPr>
        <p:spPr>
          <a:xfrm>
            <a:off x="6714563" y="4329950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7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57D6A26-4D55-46A9-9ECB-7A162262F2F1}"/>
              </a:ext>
            </a:extLst>
          </p:cNvPr>
          <p:cNvSpPr txBox="1"/>
          <p:nvPr/>
        </p:nvSpPr>
        <p:spPr>
          <a:xfrm>
            <a:off x="3630705" y="6024283"/>
            <a:ext cx="492162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Multi-turn context response matching systems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AD6A97E-D549-4FDC-8773-5D1C740E3022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9/46</a:t>
            </a:r>
          </a:p>
        </p:txBody>
      </p:sp>
      <p:sp>
        <p:nvSpPr>
          <p:cNvPr id="3" name="Rounded Rectangular Callout 5">
            <a:extLst>
              <a:ext uri="{FF2B5EF4-FFF2-40B4-BE49-F238E27FC236}">
                <a16:creationId xmlns:a16="http://schemas.microsoft.com/office/drawing/2014/main" id="{EB88B6D5-B09C-44D3-BD96-8AFD9D99124F}"/>
              </a:ext>
            </a:extLst>
          </p:cNvPr>
          <p:cNvSpPr/>
          <p:nvPr/>
        </p:nvSpPr>
        <p:spPr>
          <a:xfrm>
            <a:off x="493065" y="1407459"/>
            <a:ext cx="3774147" cy="587193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Hi I need some help to solve a subprocess post-installation script returned error exit status __number__ message during app installation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1BB357D7-4A03-4F07-9F66-5DD28CCD0CE8}"/>
              </a:ext>
            </a:extLst>
          </p:cNvPr>
          <p:cNvSpPr/>
          <p:nvPr/>
        </p:nvSpPr>
        <p:spPr>
          <a:xfrm>
            <a:off x="1716742" y="2090306"/>
            <a:ext cx="3774147" cy="303276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What happens if you type sudo apt-get install –f?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57685BF0-64A8-441A-9EBB-4F92D9758A25}"/>
              </a:ext>
            </a:extLst>
          </p:cNvPr>
          <p:cNvSpPr/>
          <p:nvPr/>
        </p:nvSpPr>
        <p:spPr>
          <a:xfrm>
            <a:off x="493065" y="2505683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000000"/>
              </a:solidFill>
            </a:endParaRPr>
          </a:p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Never look back ;-)</a:t>
            </a:r>
            <a:endParaRPr lang="en-US">
              <a:solidFill>
                <a:srgbClr val="000000"/>
              </a:solidFill>
            </a:endParaRPr>
          </a:p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2DB0F75D-1DBF-4866-B77E-49E4CE3005C0}"/>
              </a:ext>
            </a:extLst>
          </p:cNvPr>
          <p:cNvSpPr/>
          <p:nvPr/>
        </p:nvSpPr>
        <p:spPr>
          <a:xfrm>
            <a:off x="1716742" y="2915059"/>
            <a:ext cx="3774147" cy="303276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Do you need infrared remote control support?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229FE3A1-0573-4747-B805-90CE33394E7C}"/>
              </a:ext>
            </a:extLst>
          </p:cNvPr>
          <p:cNvSpPr/>
          <p:nvPr/>
        </p:nvSpPr>
        <p:spPr>
          <a:xfrm>
            <a:off x="493065" y="3333398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000000"/>
              </a:solidFill>
            </a:endParaRPr>
          </a:p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Would be nice</a:t>
            </a:r>
            <a:endParaRPr lang="en-US">
              <a:solidFill>
                <a:srgbClr val="000000"/>
              </a:solidFill>
            </a:endParaRPr>
          </a:p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62FB0402-301B-4525-96B3-05B4F70ABF60}"/>
              </a:ext>
            </a:extLst>
          </p:cNvPr>
          <p:cNvSpPr/>
          <p:nvPr/>
        </p:nvSpPr>
        <p:spPr>
          <a:xfrm>
            <a:off x="1716742" y="3742821"/>
            <a:ext cx="3774147" cy="467688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That's what lirc does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B792CC1B-3F55-4976-A93B-A34AF5B48D0B}"/>
              </a:ext>
            </a:extLst>
          </p:cNvPr>
          <p:cNvSpPr/>
          <p:nvPr/>
        </p:nvSpPr>
        <p:spPr>
          <a:xfrm>
            <a:off x="493065" y="4333009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I have a pinnacle remote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61BDEC28-5866-4F1D-9FD4-8121502F270F}"/>
              </a:ext>
            </a:extLst>
          </p:cNvPr>
          <p:cNvSpPr/>
          <p:nvPr/>
        </p:nvSpPr>
        <p:spPr>
          <a:xfrm>
            <a:off x="1716742" y="4751349"/>
            <a:ext cx="3774147" cy="511082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Ok then i would recommend trying to install lirc again but run sudo apt-get clean first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4" name="Rounded Rectangular Callout 26">
            <a:extLst>
              <a:ext uri="{FF2B5EF4-FFF2-40B4-BE49-F238E27FC236}">
                <a16:creationId xmlns:a16="http://schemas.microsoft.com/office/drawing/2014/main" id="{49B9AD3E-AAF1-4B68-9C75-7907B1B9F65C}"/>
              </a:ext>
            </a:extLst>
          </p:cNvPr>
          <p:cNvSpPr/>
          <p:nvPr/>
        </p:nvSpPr>
        <p:spPr>
          <a:xfrm>
            <a:off x="493065" y="5372921"/>
            <a:ext cx="3774147" cy="238580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What this command do?</a:t>
            </a: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3644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5B60641D-25DB-4904-914C-85188DA277C7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Retrieval-based dialogue systems</a:t>
            </a:r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E3D0DDA-1B15-48CB-A105-F049EE5724CF}"/>
              </a:ext>
            </a:extLst>
          </p:cNvPr>
          <p:cNvSpPr txBox="1"/>
          <p:nvPr/>
        </p:nvSpPr>
        <p:spPr>
          <a:xfrm>
            <a:off x="6705600" y="1532964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1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C2D67F8-4BE8-411F-B52D-9535FA992D0F}"/>
              </a:ext>
            </a:extLst>
          </p:cNvPr>
          <p:cNvSpPr txBox="1"/>
          <p:nvPr/>
        </p:nvSpPr>
        <p:spPr>
          <a:xfrm>
            <a:off x="6705600" y="2070846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2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031227A-6CE8-4986-80FD-F10DA7D74514}"/>
              </a:ext>
            </a:extLst>
          </p:cNvPr>
          <p:cNvSpPr txBox="1"/>
          <p:nvPr/>
        </p:nvSpPr>
        <p:spPr>
          <a:xfrm>
            <a:off x="6714564" y="2501152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3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2A7217C-6935-44CD-99B3-3B30C749E3D9}"/>
              </a:ext>
            </a:extLst>
          </p:cNvPr>
          <p:cNvSpPr txBox="1"/>
          <p:nvPr/>
        </p:nvSpPr>
        <p:spPr>
          <a:xfrm>
            <a:off x="6705599" y="2877669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4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7D191E8-5D77-4DAC-A411-4B32E7DC19A3}"/>
              </a:ext>
            </a:extLst>
          </p:cNvPr>
          <p:cNvSpPr txBox="1"/>
          <p:nvPr/>
        </p:nvSpPr>
        <p:spPr>
          <a:xfrm>
            <a:off x="6705599" y="3307974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5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E5861128-ECF8-4CA9-9FA7-FFFA22340775}"/>
              </a:ext>
            </a:extLst>
          </p:cNvPr>
          <p:cNvSpPr txBox="1"/>
          <p:nvPr/>
        </p:nvSpPr>
        <p:spPr>
          <a:xfrm>
            <a:off x="6705599" y="3809997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6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FD5770C-FFBF-4126-BD5D-9CA5A46AD472}"/>
              </a:ext>
            </a:extLst>
          </p:cNvPr>
          <p:cNvSpPr txBox="1"/>
          <p:nvPr/>
        </p:nvSpPr>
        <p:spPr>
          <a:xfrm>
            <a:off x="6714563" y="4329950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7</a:t>
            </a:r>
          </a:p>
        </p:txBody>
      </p:sp>
      <p:sp>
        <p:nvSpPr>
          <p:cNvPr id="34" name="Rounded Rectangular Callout 12">
            <a:extLst>
              <a:ext uri="{FF2B5EF4-FFF2-40B4-BE49-F238E27FC236}">
                <a16:creationId xmlns:a16="http://schemas.microsoft.com/office/drawing/2014/main" id="{CAEECC05-19F4-40FF-A7CD-5DDE9CC0C3D6}"/>
              </a:ext>
            </a:extLst>
          </p:cNvPr>
          <p:cNvSpPr/>
          <p:nvPr/>
        </p:nvSpPr>
        <p:spPr>
          <a:xfrm>
            <a:off x="7247964" y="5226477"/>
            <a:ext cx="3774147" cy="576130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It clears out the deb files from the downloaded package cache basically forces apt to download the packages again good if they might be corrupt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35" name="Flèche : double flèche horizontale 34">
            <a:extLst>
              <a:ext uri="{FF2B5EF4-FFF2-40B4-BE49-F238E27FC236}">
                <a16:creationId xmlns:a16="http://schemas.microsoft.com/office/drawing/2014/main" id="{5F032656-B76A-4CB4-93FC-478FD03C176D}"/>
              </a:ext>
            </a:extLst>
          </p:cNvPr>
          <p:cNvSpPr/>
          <p:nvPr/>
        </p:nvSpPr>
        <p:spPr>
          <a:xfrm>
            <a:off x="5846510" y="5400964"/>
            <a:ext cx="762000" cy="233083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9F80694D-5946-4655-B4D8-4C020C33057B}"/>
              </a:ext>
            </a:extLst>
          </p:cNvPr>
          <p:cNvSpPr txBox="1"/>
          <p:nvPr/>
        </p:nvSpPr>
        <p:spPr>
          <a:xfrm>
            <a:off x="5943037" y="5198967"/>
            <a:ext cx="60063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Match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CB59628-F121-4BE3-9A81-82302D243CFC}"/>
              </a:ext>
            </a:extLst>
          </p:cNvPr>
          <p:cNvSpPr txBox="1"/>
          <p:nvPr/>
        </p:nvSpPr>
        <p:spPr>
          <a:xfrm>
            <a:off x="6705598" y="4858867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8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3D77FD5-D5CE-4B53-8511-996AAE1EAB76}"/>
              </a:ext>
            </a:extLst>
          </p:cNvPr>
          <p:cNvSpPr txBox="1"/>
          <p:nvPr/>
        </p:nvSpPr>
        <p:spPr>
          <a:xfrm>
            <a:off x="3630705" y="6024283"/>
            <a:ext cx="492162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Multi-turn context response matching systems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9F921EF-DD92-45AA-A6EE-834D30369D1D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9/46</a:t>
            </a:r>
          </a:p>
        </p:txBody>
      </p:sp>
      <p:sp>
        <p:nvSpPr>
          <p:cNvPr id="3" name="Rounded Rectangular Callout 5">
            <a:extLst>
              <a:ext uri="{FF2B5EF4-FFF2-40B4-BE49-F238E27FC236}">
                <a16:creationId xmlns:a16="http://schemas.microsoft.com/office/drawing/2014/main" id="{3244E7DC-5DBE-40AB-8BA6-4597A981E25A}"/>
              </a:ext>
            </a:extLst>
          </p:cNvPr>
          <p:cNvSpPr/>
          <p:nvPr/>
        </p:nvSpPr>
        <p:spPr>
          <a:xfrm>
            <a:off x="493065" y="1407459"/>
            <a:ext cx="3774147" cy="587193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Hi I need some help to solve a subprocess post-installation script returned error exit status __number__ message during app installation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788D27E0-6E49-417A-A013-7EBFC28EE0B4}"/>
              </a:ext>
            </a:extLst>
          </p:cNvPr>
          <p:cNvSpPr/>
          <p:nvPr/>
        </p:nvSpPr>
        <p:spPr>
          <a:xfrm>
            <a:off x="1716742" y="2090306"/>
            <a:ext cx="3774147" cy="303276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What happens if you type sudo apt-get install –f?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45894F17-EE21-4D80-85FC-1C2D78B8BEFF}"/>
              </a:ext>
            </a:extLst>
          </p:cNvPr>
          <p:cNvSpPr/>
          <p:nvPr/>
        </p:nvSpPr>
        <p:spPr>
          <a:xfrm>
            <a:off x="493065" y="2505683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000000"/>
              </a:solidFill>
            </a:endParaRPr>
          </a:p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Never look back ;-)</a:t>
            </a:r>
            <a:endParaRPr lang="en-US">
              <a:solidFill>
                <a:srgbClr val="000000"/>
              </a:solidFill>
            </a:endParaRPr>
          </a:p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1E38F192-1685-44F6-8802-EA94F834C31E}"/>
              </a:ext>
            </a:extLst>
          </p:cNvPr>
          <p:cNvSpPr/>
          <p:nvPr/>
        </p:nvSpPr>
        <p:spPr>
          <a:xfrm>
            <a:off x="1716742" y="2915059"/>
            <a:ext cx="3774147" cy="303276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Do you need infrared remote control support?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6338DD23-7310-4961-A831-794D65DE165E}"/>
              </a:ext>
            </a:extLst>
          </p:cNvPr>
          <p:cNvSpPr/>
          <p:nvPr/>
        </p:nvSpPr>
        <p:spPr>
          <a:xfrm>
            <a:off x="493065" y="3333398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000000"/>
              </a:solidFill>
            </a:endParaRPr>
          </a:p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Would be nice</a:t>
            </a:r>
            <a:endParaRPr lang="en-US">
              <a:solidFill>
                <a:srgbClr val="000000"/>
              </a:solidFill>
            </a:endParaRPr>
          </a:p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C093A902-0B80-4EAB-9600-8C23BDFFB421}"/>
              </a:ext>
            </a:extLst>
          </p:cNvPr>
          <p:cNvSpPr/>
          <p:nvPr/>
        </p:nvSpPr>
        <p:spPr>
          <a:xfrm>
            <a:off x="1716742" y="3742821"/>
            <a:ext cx="3774147" cy="467688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That's what lirc does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C430B1A9-9BBF-4B66-8AA4-00C076879116}"/>
              </a:ext>
            </a:extLst>
          </p:cNvPr>
          <p:cNvSpPr/>
          <p:nvPr/>
        </p:nvSpPr>
        <p:spPr>
          <a:xfrm>
            <a:off x="493065" y="4333009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I have a pinnacle remote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E6D38209-2D97-4EEE-B1CE-4E2A4BCBC2B1}"/>
              </a:ext>
            </a:extLst>
          </p:cNvPr>
          <p:cNvSpPr/>
          <p:nvPr/>
        </p:nvSpPr>
        <p:spPr>
          <a:xfrm>
            <a:off x="1716742" y="4751349"/>
            <a:ext cx="3774147" cy="511082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Ok then i would recommend trying to install lirc again but run sudo apt-get clean first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4" name="Rounded Rectangular Callout 26">
            <a:extLst>
              <a:ext uri="{FF2B5EF4-FFF2-40B4-BE49-F238E27FC236}">
                <a16:creationId xmlns:a16="http://schemas.microsoft.com/office/drawing/2014/main" id="{0DDB76DD-9722-42FE-A858-D6828203D1D1}"/>
              </a:ext>
            </a:extLst>
          </p:cNvPr>
          <p:cNvSpPr/>
          <p:nvPr/>
        </p:nvSpPr>
        <p:spPr>
          <a:xfrm>
            <a:off x="493065" y="5372921"/>
            <a:ext cx="3774147" cy="238580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What this command do?</a:t>
            </a: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932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5B60641D-25DB-4904-914C-85188DA277C7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Retrieval-based dialogue systems</a:t>
            </a:r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E3D0DDA-1B15-48CB-A105-F049EE5724CF}"/>
              </a:ext>
            </a:extLst>
          </p:cNvPr>
          <p:cNvSpPr txBox="1"/>
          <p:nvPr/>
        </p:nvSpPr>
        <p:spPr>
          <a:xfrm>
            <a:off x="6705600" y="1541929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1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C2D67F8-4BE8-411F-B52D-9535FA992D0F}"/>
              </a:ext>
            </a:extLst>
          </p:cNvPr>
          <p:cNvSpPr txBox="1"/>
          <p:nvPr/>
        </p:nvSpPr>
        <p:spPr>
          <a:xfrm>
            <a:off x="6705600" y="2070846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2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031227A-6CE8-4986-80FD-F10DA7D74514}"/>
              </a:ext>
            </a:extLst>
          </p:cNvPr>
          <p:cNvSpPr txBox="1"/>
          <p:nvPr/>
        </p:nvSpPr>
        <p:spPr>
          <a:xfrm>
            <a:off x="6714564" y="2501152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3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2A7217C-6935-44CD-99B3-3B30C749E3D9}"/>
              </a:ext>
            </a:extLst>
          </p:cNvPr>
          <p:cNvSpPr txBox="1"/>
          <p:nvPr/>
        </p:nvSpPr>
        <p:spPr>
          <a:xfrm>
            <a:off x="6705599" y="2877669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4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7D191E8-5D77-4DAC-A411-4B32E7DC19A3}"/>
              </a:ext>
            </a:extLst>
          </p:cNvPr>
          <p:cNvSpPr txBox="1"/>
          <p:nvPr/>
        </p:nvSpPr>
        <p:spPr>
          <a:xfrm>
            <a:off x="6705599" y="3307974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5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E5861128-ECF8-4CA9-9FA7-FFFA22340775}"/>
              </a:ext>
            </a:extLst>
          </p:cNvPr>
          <p:cNvSpPr txBox="1"/>
          <p:nvPr/>
        </p:nvSpPr>
        <p:spPr>
          <a:xfrm>
            <a:off x="6705599" y="3809997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6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FD5770C-FFBF-4126-BD5D-9CA5A46AD472}"/>
              </a:ext>
            </a:extLst>
          </p:cNvPr>
          <p:cNvSpPr txBox="1"/>
          <p:nvPr/>
        </p:nvSpPr>
        <p:spPr>
          <a:xfrm>
            <a:off x="6714563" y="4329950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7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CB59628-F121-4BE3-9A81-82302D243CFC}"/>
              </a:ext>
            </a:extLst>
          </p:cNvPr>
          <p:cNvSpPr txBox="1"/>
          <p:nvPr/>
        </p:nvSpPr>
        <p:spPr>
          <a:xfrm>
            <a:off x="6705598" y="4858867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8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430DD11-1852-4738-9929-0B89638DF08B}"/>
              </a:ext>
            </a:extLst>
          </p:cNvPr>
          <p:cNvSpPr txBox="1"/>
          <p:nvPr/>
        </p:nvSpPr>
        <p:spPr>
          <a:xfrm>
            <a:off x="6705598" y="5325032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9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FEE3DD6-E637-4712-BBB6-0203221B083D}"/>
              </a:ext>
            </a:extLst>
          </p:cNvPr>
          <p:cNvSpPr/>
          <p:nvPr/>
        </p:nvSpPr>
        <p:spPr>
          <a:xfrm>
            <a:off x="8292353" y="3267636"/>
            <a:ext cx="1532964" cy="6454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</a:rPr>
              <a:t>Aggregation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7F9D77D4-D67C-4A44-9B04-CEE5AB36206B}"/>
              </a:ext>
            </a:extLst>
          </p:cNvPr>
          <p:cNvCxnSpPr/>
          <p:nvPr/>
        </p:nvCxnSpPr>
        <p:spPr>
          <a:xfrm>
            <a:off x="7574616" y="1796862"/>
            <a:ext cx="708212" cy="1775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79ECDDAC-9844-4EAE-B511-CB78FCB7CE2A}"/>
              </a:ext>
            </a:extLst>
          </p:cNvPr>
          <p:cNvCxnSpPr>
            <a:cxnSpLocks/>
          </p:cNvCxnSpPr>
          <p:nvPr/>
        </p:nvCxnSpPr>
        <p:spPr>
          <a:xfrm>
            <a:off x="7538757" y="2263026"/>
            <a:ext cx="744070" cy="1362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B045DBB1-A54E-4B4B-90DB-7C58BFA86456}"/>
              </a:ext>
            </a:extLst>
          </p:cNvPr>
          <p:cNvCxnSpPr>
            <a:cxnSpLocks/>
          </p:cNvCxnSpPr>
          <p:nvPr/>
        </p:nvCxnSpPr>
        <p:spPr>
          <a:xfrm>
            <a:off x="7529793" y="2702296"/>
            <a:ext cx="726140" cy="8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6402674F-CB4C-4FD3-B151-B7B96E094982}"/>
              </a:ext>
            </a:extLst>
          </p:cNvPr>
          <p:cNvCxnSpPr>
            <a:cxnSpLocks/>
          </p:cNvCxnSpPr>
          <p:nvPr/>
        </p:nvCxnSpPr>
        <p:spPr>
          <a:xfrm>
            <a:off x="7556687" y="3087778"/>
            <a:ext cx="708211" cy="466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B97DB785-E382-48A9-BC5C-B4A436CDDD92}"/>
              </a:ext>
            </a:extLst>
          </p:cNvPr>
          <p:cNvCxnSpPr>
            <a:cxnSpLocks/>
          </p:cNvCxnSpPr>
          <p:nvPr/>
        </p:nvCxnSpPr>
        <p:spPr>
          <a:xfrm>
            <a:off x="7538758" y="3518083"/>
            <a:ext cx="744070" cy="89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7BC3C803-AF85-4378-A3E3-7E0A540E2B0A}"/>
              </a:ext>
            </a:extLst>
          </p:cNvPr>
          <p:cNvCxnSpPr>
            <a:cxnSpLocks/>
          </p:cNvCxnSpPr>
          <p:nvPr/>
        </p:nvCxnSpPr>
        <p:spPr>
          <a:xfrm flipV="1">
            <a:off x="7547723" y="3625663"/>
            <a:ext cx="753034" cy="358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2FCC367D-28D6-4B48-A12D-8E7D57794A0B}"/>
              </a:ext>
            </a:extLst>
          </p:cNvPr>
          <p:cNvCxnSpPr>
            <a:cxnSpLocks/>
          </p:cNvCxnSpPr>
          <p:nvPr/>
        </p:nvCxnSpPr>
        <p:spPr>
          <a:xfrm flipV="1">
            <a:off x="7565653" y="3625663"/>
            <a:ext cx="717175" cy="833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91CCAC0B-890A-4937-9C74-691FF1703F61}"/>
              </a:ext>
            </a:extLst>
          </p:cNvPr>
          <p:cNvCxnSpPr>
            <a:cxnSpLocks/>
          </p:cNvCxnSpPr>
          <p:nvPr/>
        </p:nvCxnSpPr>
        <p:spPr>
          <a:xfrm flipV="1">
            <a:off x="7538759" y="3661521"/>
            <a:ext cx="717175" cy="1326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3E3C6185-5F53-479C-968F-44E98EB76EE4}"/>
              </a:ext>
            </a:extLst>
          </p:cNvPr>
          <p:cNvCxnSpPr>
            <a:cxnSpLocks/>
          </p:cNvCxnSpPr>
          <p:nvPr/>
        </p:nvCxnSpPr>
        <p:spPr>
          <a:xfrm flipV="1">
            <a:off x="7538759" y="3688415"/>
            <a:ext cx="717175" cy="1739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E5A5FDCC-3EE6-4FEA-A1CF-BD26572DA9A4}"/>
              </a:ext>
            </a:extLst>
          </p:cNvPr>
          <p:cNvSpPr txBox="1"/>
          <p:nvPr/>
        </p:nvSpPr>
        <p:spPr>
          <a:xfrm>
            <a:off x="10381128" y="3272116"/>
            <a:ext cx="145228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/>
              <a:t>Score of the response</a:t>
            </a:r>
            <a:endParaRPr lang="fr-FR"/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C57FA8AA-8F3F-4698-8A90-DB70239F6998}"/>
              </a:ext>
            </a:extLst>
          </p:cNvPr>
          <p:cNvSpPr/>
          <p:nvPr/>
        </p:nvSpPr>
        <p:spPr>
          <a:xfrm>
            <a:off x="9944593" y="3454504"/>
            <a:ext cx="519952" cy="26894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9926A48-DD40-4A8C-9393-1D601737A57E}"/>
              </a:ext>
            </a:extLst>
          </p:cNvPr>
          <p:cNvSpPr txBox="1"/>
          <p:nvPr/>
        </p:nvSpPr>
        <p:spPr>
          <a:xfrm>
            <a:off x="3630705" y="6024283"/>
            <a:ext cx="492162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Multi-turn context response matching systems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2310268-610B-491D-B3A1-544FD6C119A1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9/46</a:t>
            </a:r>
          </a:p>
        </p:txBody>
      </p:sp>
      <p:sp>
        <p:nvSpPr>
          <p:cNvPr id="8" name="Rounded Rectangular Callout 5">
            <a:extLst>
              <a:ext uri="{FF2B5EF4-FFF2-40B4-BE49-F238E27FC236}">
                <a16:creationId xmlns:a16="http://schemas.microsoft.com/office/drawing/2014/main" id="{D05CA609-1506-41CA-A534-BE5EED335251}"/>
              </a:ext>
            </a:extLst>
          </p:cNvPr>
          <p:cNvSpPr/>
          <p:nvPr/>
        </p:nvSpPr>
        <p:spPr>
          <a:xfrm>
            <a:off x="493065" y="1407459"/>
            <a:ext cx="3774147" cy="587193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Hi I need some help to solve a subprocess post-installation script returned error exit status __number__ message during app installation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0" name="Rounded Rectangular Callout 6">
            <a:extLst>
              <a:ext uri="{FF2B5EF4-FFF2-40B4-BE49-F238E27FC236}">
                <a16:creationId xmlns:a16="http://schemas.microsoft.com/office/drawing/2014/main" id="{082863D9-F907-4857-BF5D-FAEDE02F6CF8}"/>
              </a:ext>
            </a:extLst>
          </p:cNvPr>
          <p:cNvSpPr/>
          <p:nvPr/>
        </p:nvSpPr>
        <p:spPr>
          <a:xfrm>
            <a:off x="1716742" y="2090306"/>
            <a:ext cx="3774147" cy="303276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What happens if you type sudo apt-get install –f?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1" name="Rounded Rectangular Callout 7">
            <a:extLst>
              <a:ext uri="{FF2B5EF4-FFF2-40B4-BE49-F238E27FC236}">
                <a16:creationId xmlns:a16="http://schemas.microsoft.com/office/drawing/2014/main" id="{8FA83889-F24E-45D1-8B65-610FD9F83C10}"/>
              </a:ext>
            </a:extLst>
          </p:cNvPr>
          <p:cNvSpPr/>
          <p:nvPr/>
        </p:nvSpPr>
        <p:spPr>
          <a:xfrm>
            <a:off x="493065" y="2505683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000000"/>
              </a:solidFill>
            </a:endParaRPr>
          </a:p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Never look back ;-)</a:t>
            </a:r>
            <a:endParaRPr lang="en-US">
              <a:solidFill>
                <a:srgbClr val="000000"/>
              </a:solidFill>
            </a:endParaRPr>
          </a:p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2" name="Rounded Rectangular Callout 8">
            <a:extLst>
              <a:ext uri="{FF2B5EF4-FFF2-40B4-BE49-F238E27FC236}">
                <a16:creationId xmlns:a16="http://schemas.microsoft.com/office/drawing/2014/main" id="{A5D03696-5E47-4BE3-B8F6-49DDB95CEACF}"/>
              </a:ext>
            </a:extLst>
          </p:cNvPr>
          <p:cNvSpPr/>
          <p:nvPr/>
        </p:nvSpPr>
        <p:spPr>
          <a:xfrm>
            <a:off x="1716742" y="2915059"/>
            <a:ext cx="3774147" cy="303276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Do you need infrared remote control support?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3" name="Rounded Rectangular Callout 9">
            <a:extLst>
              <a:ext uri="{FF2B5EF4-FFF2-40B4-BE49-F238E27FC236}">
                <a16:creationId xmlns:a16="http://schemas.microsoft.com/office/drawing/2014/main" id="{675467BE-514D-4361-8734-5D2274091A82}"/>
              </a:ext>
            </a:extLst>
          </p:cNvPr>
          <p:cNvSpPr/>
          <p:nvPr/>
        </p:nvSpPr>
        <p:spPr>
          <a:xfrm>
            <a:off x="493065" y="3333398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000000"/>
              </a:solidFill>
            </a:endParaRPr>
          </a:p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Would be nice</a:t>
            </a:r>
            <a:endParaRPr lang="en-US">
              <a:solidFill>
                <a:srgbClr val="000000"/>
              </a:solidFill>
            </a:endParaRPr>
          </a:p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4" name="Rounded Rectangular Callout 10">
            <a:extLst>
              <a:ext uri="{FF2B5EF4-FFF2-40B4-BE49-F238E27FC236}">
                <a16:creationId xmlns:a16="http://schemas.microsoft.com/office/drawing/2014/main" id="{B11B5FC1-6B59-49CA-B942-7C2CD6C222F8}"/>
              </a:ext>
            </a:extLst>
          </p:cNvPr>
          <p:cNvSpPr/>
          <p:nvPr/>
        </p:nvSpPr>
        <p:spPr>
          <a:xfrm>
            <a:off x="1716742" y="3742821"/>
            <a:ext cx="3774147" cy="467688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That's what lirc does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5" name="Rounded Rectangular Callout 11">
            <a:extLst>
              <a:ext uri="{FF2B5EF4-FFF2-40B4-BE49-F238E27FC236}">
                <a16:creationId xmlns:a16="http://schemas.microsoft.com/office/drawing/2014/main" id="{20F1FD0F-F696-4F35-900A-FA02E4FDD1E3}"/>
              </a:ext>
            </a:extLst>
          </p:cNvPr>
          <p:cNvSpPr/>
          <p:nvPr/>
        </p:nvSpPr>
        <p:spPr>
          <a:xfrm>
            <a:off x="493065" y="4333009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I have a pinnacle remote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6" name="Rounded Rectangular Callout 12">
            <a:extLst>
              <a:ext uri="{FF2B5EF4-FFF2-40B4-BE49-F238E27FC236}">
                <a16:creationId xmlns:a16="http://schemas.microsoft.com/office/drawing/2014/main" id="{E15264D2-ABFA-44B5-9B7B-B7F3C3A98A03}"/>
              </a:ext>
            </a:extLst>
          </p:cNvPr>
          <p:cNvSpPr/>
          <p:nvPr/>
        </p:nvSpPr>
        <p:spPr>
          <a:xfrm>
            <a:off x="1716742" y="4751349"/>
            <a:ext cx="3774147" cy="511082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Ok then i would recommend trying to install lirc again but run sudo apt-get clean first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7" name="Rounded Rectangular Callout 26">
            <a:extLst>
              <a:ext uri="{FF2B5EF4-FFF2-40B4-BE49-F238E27FC236}">
                <a16:creationId xmlns:a16="http://schemas.microsoft.com/office/drawing/2014/main" id="{7EC442AD-0B01-432A-B688-E637407B45C4}"/>
              </a:ext>
            </a:extLst>
          </p:cNvPr>
          <p:cNvSpPr/>
          <p:nvPr/>
        </p:nvSpPr>
        <p:spPr>
          <a:xfrm>
            <a:off x="493065" y="5372921"/>
            <a:ext cx="3774147" cy="238580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What this command do?</a:t>
            </a: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1473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5B60641D-25DB-4904-914C-85188DA277C7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Retrieval-based dialogue systems</a:t>
            </a:r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E3D0DDA-1B15-48CB-A105-F049EE5724CF}"/>
              </a:ext>
            </a:extLst>
          </p:cNvPr>
          <p:cNvSpPr txBox="1"/>
          <p:nvPr/>
        </p:nvSpPr>
        <p:spPr>
          <a:xfrm>
            <a:off x="6705600" y="1541929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1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C2D67F8-4BE8-411F-B52D-9535FA992D0F}"/>
              </a:ext>
            </a:extLst>
          </p:cNvPr>
          <p:cNvSpPr txBox="1"/>
          <p:nvPr/>
        </p:nvSpPr>
        <p:spPr>
          <a:xfrm>
            <a:off x="6705600" y="2070846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2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031227A-6CE8-4986-80FD-F10DA7D74514}"/>
              </a:ext>
            </a:extLst>
          </p:cNvPr>
          <p:cNvSpPr txBox="1"/>
          <p:nvPr/>
        </p:nvSpPr>
        <p:spPr>
          <a:xfrm>
            <a:off x="6714564" y="2501152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3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2A7217C-6935-44CD-99B3-3B30C749E3D9}"/>
              </a:ext>
            </a:extLst>
          </p:cNvPr>
          <p:cNvSpPr txBox="1"/>
          <p:nvPr/>
        </p:nvSpPr>
        <p:spPr>
          <a:xfrm>
            <a:off x="6705599" y="2877669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4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7D191E8-5D77-4DAC-A411-4B32E7DC19A3}"/>
              </a:ext>
            </a:extLst>
          </p:cNvPr>
          <p:cNvSpPr txBox="1"/>
          <p:nvPr/>
        </p:nvSpPr>
        <p:spPr>
          <a:xfrm>
            <a:off x="6705599" y="3307974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5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E5861128-ECF8-4CA9-9FA7-FFFA22340775}"/>
              </a:ext>
            </a:extLst>
          </p:cNvPr>
          <p:cNvSpPr txBox="1"/>
          <p:nvPr/>
        </p:nvSpPr>
        <p:spPr>
          <a:xfrm>
            <a:off x="6705599" y="3809997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6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FD5770C-FFBF-4126-BD5D-9CA5A46AD472}"/>
              </a:ext>
            </a:extLst>
          </p:cNvPr>
          <p:cNvSpPr txBox="1"/>
          <p:nvPr/>
        </p:nvSpPr>
        <p:spPr>
          <a:xfrm>
            <a:off x="6714563" y="4329950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7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CB59628-F121-4BE3-9A81-82302D243CFC}"/>
              </a:ext>
            </a:extLst>
          </p:cNvPr>
          <p:cNvSpPr txBox="1"/>
          <p:nvPr/>
        </p:nvSpPr>
        <p:spPr>
          <a:xfrm>
            <a:off x="6705598" y="4858867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8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430DD11-1852-4738-9929-0B89638DF08B}"/>
              </a:ext>
            </a:extLst>
          </p:cNvPr>
          <p:cNvSpPr txBox="1"/>
          <p:nvPr/>
        </p:nvSpPr>
        <p:spPr>
          <a:xfrm>
            <a:off x="6705598" y="5325032"/>
            <a:ext cx="10040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/>
              <a:t>Score 9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FEE3DD6-E637-4712-BBB6-0203221B083D}"/>
              </a:ext>
            </a:extLst>
          </p:cNvPr>
          <p:cNvSpPr/>
          <p:nvPr/>
        </p:nvSpPr>
        <p:spPr>
          <a:xfrm>
            <a:off x="8292353" y="3267636"/>
            <a:ext cx="1532964" cy="6454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</a:rPr>
              <a:t>Aggregation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7F9D77D4-D67C-4A44-9B04-CEE5AB36206B}"/>
              </a:ext>
            </a:extLst>
          </p:cNvPr>
          <p:cNvCxnSpPr/>
          <p:nvPr/>
        </p:nvCxnSpPr>
        <p:spPr>
          <a:xfrm>
            <a:off x="7574616" y="1796862"/>
            <a:ext cx="708212" cy="1775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79ECDDAC-9844-4EAE-B511-CB78FCB7CE2A}"/>
              </a:ext>
            </a:extLst>
          </p:cNvPr>
          <p:cNvCxnSpPr>
            <a:cxnSpLocks/>
          </p:cNvCxnSpPr>
          <p:nvPr/>
        </p:nvCxnSpPr>
        <p:spPr>
          <a:xfrm>
            <a:off x="7538757" y="2263026"/>
            <a:ext cx="744070" cy="1362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B045DBB1-A54E-4B4B-90DB-7C58BFA86456}"/>
              </a:ext>
            </a:extLst>
          </p:cNvPr>
          <p:cNvCxnSpPr>
            <a:cxnSpLocks/>
          </p:cNvCxnSpPr>
          <p:nvPr/>
        </p:nvCxnSpPr>
        <p:spPr>
          <a:xfrm>
            <a:off x="7529793" y="2702296"/>
            <a:ext cx="726140" cy="8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6402674F-CB4C-4FD3-B151-B7B96E094982}"/>
              </a:ext>
            </a:extLst>
          </p:cNvPr>
          <p:cNvCxnSpPr>
            <a:cxnSpLocks/>
          </p:cNvCxnSpPr>
          <p:nvPr/>
        </p:nvCxnSpPr>
        <p:spPr>
          <a:xfrm>
            <a:off x="7556687" y="3087778"/>
            <a:ext cx="708211" cy="466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B97DB785-E382-48A9-BC5C-B4A436CDDD92}"/>
              </a:ext>
            </a:extLst>
          </p:cNvPr>
          <p:cNvCxnSpPr>
            <a:cxnSpLocks/>
          </p:cNvCxnSpPr>
          <p:nvPr/>
        </p:nvCxnSpPr>
        <p:spPr>
          <a:xfrm>
            <a:off x="7538758" y="3518083"/>
            <a:ext cx="744070" cy="89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7BC3C803-AF85-4378-A3E3-7E0A540E2B0A}"/>
              </a:ext>
            </a:extLst>
          </p:cNvPr>
          <p:cNvCxnSpPr>
            <a:cxnSpLocks/>
          </p:cNvCxnSpPr>
          <p:nvPr/>
        </p:nvCxnSpPr>
        <p:spPr>
          <a:xfrm flipV="1">
            <a:off x="7547723" y="3625663"/>
            <a:ext cx="753034" cy="358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2FCC367D-28D6-4B48-A12D-8E7D57794A0B}"/>
              </a:ext>
            </a:extLst>
          </p:cNvPr>
          <p:cNvCxnSpPr>
            <a:cxnSpLocks/>
          </p:cNvCxnSpPr>
          <p:nvPr/>
        </p:nvCxnSpPr>
        <p:spPr>
          <a:xfrm flipV="1">
            <a:off x="7565653" y="3625663"/>
            <a:ext cx="717175" cy="833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91CCAC0B-890A-4937-9C74-691FF1703F61}"/>
              </a:ext>
            </a:extLst>
          </p:cNvPr>
          <p:cNvCxnSpPr>
            <a:cxnSpLocks/>
          </p:cNvCxnSpPr>
          <p:nvPr/>
        </p:nvCxnSpPr>
        <p:spPr>
          <a:xfrm flipV="1">
            <a:off x="7538759" y="3661521"/>
            <a:ext cx="717175" cy="1326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3E3C6185-5F53-479C-968F-44E98EB76EE4}"/>
              </a:ext>
            </a:extLst>
          </p:cNvPr>
          <p:cNvCxnSpPr>
            <a:cxnSpLocks/>
          </p:cNvCxnSpPr>
          <p:nvPr/>
        </p:nvCxnSpPr>
        <p:spPr>
          <a:xfrm flipV="1">
            <a:off x="7538759" y="3688415"/>
            <a:ext cx="717175" cy="1739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E5A5FDCC-3EE6-4FEA-A1CF-BD26572DA9A4}"/>
              </a:ext>
            </a:extLst>
          </p:cNvPr>
          <p:cNvSpPr txBox="1"/>
          <p:nvPr/>
        </p:nvSpPr>
        <p:spPr>
          <a:xfrm>
            <a:off x="10381128" y="3272116"/>
            <a:ext cx="145228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/>
              <a:t>Score of the response</a:t>
            </a:r>
            <a:endParaRPr lang="fr-FR"/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C57FA8AA-8F3F-4698-8A90-DB70239F6998}"/>
              </a:ext>
            </a:extLst>
          </p:cNvPr>
          <p:cNvSpPr/>
          <p:nvPr/>
        </p:nvSpPr>
        <p:spPr>
          <a:xfrm>
            <a:off x="9944593" y="3454504"/>
            <a:ext cx="519952" cy="26894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9926A48-DD40-4A8C-9393-1D601737A57E}"/>
              </a:ext>
            </a:extLst>
          </p:cNvPr>
          <p:cNvSpPr txBox="1"/>
          <p:nvPr/>
        </p:nvSpPr>
        <p:spPr>
          <a:xfrm>
            <a:off x="3630705" y="6024283"/>
            <a:ext cx="492162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Multi-turn context response matching systems</a:t>
            </a:r>
          </a:p>
        </p:txBody>
      </p:sp>
      <p:pic>
        <p:nvPicPr>
          <p:cNvPr id="11" name="Image 11">
            <a:extLst>
              <a:ext uri="{FF2B5EF4-FFF2-40B4-BE49-F238E27FC236}">
                <a16:creationId xmlns:a16="http://schemas.microsoft.com/office/drawing/2014/main" id="{CBA6F29F-C600-4FEC-A46F-42A67212F5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12" t="7925" r="6573" b="9977"/>
          <a:stretch/>
        </p:blipFill>
        <p:spPr>
          <a:xfrm>
            <a:off x="8417858" y="3724836"/>
            <a:ext cx="3880459" cy="3175283"/>
          </a:xfrm>
          <a:prstGeom prst="rect">
            <a:avLst/>
          </a:prstGeom>
        </p:spPr>
      </p:pic>
      <p:sp>
        <p:nvSpPr>
          <p:cNvPr id="52" name="ZoneTexte 1">
            <a:extLst>
              <a:ext uri="{FF2B5EF4-FFF2-40B4-BE49-F238E27FC236}">
                <a16:creationId xmlns:a16="http://schemas.microsoft.com/office/drawing/2014/main" id="{9E6871CB-3570-4F37-9E1F-B1069BB28DA0}"/>
              </a:ext>
            </a:extLst>
          </p:cNvPr>
          <p:cNvSpPr txBox="1"/>
          <p:nvPr/>
        </p:nvSpPr>
        <p:spPr>
          <a:xfrm>
            <a:off x="8884023" y="4742329"/>
            <a:ext cx="2743200" cy="116955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- Complex systems</a:t>
            </a:r>
          </a:p>
          <a:p>
            <a:r>
              <a:rPr lang="en-US" sz="1400"/>
              <a:t>- Require multiple matching and aggregation mechanisms</a:t>
            </a:r>
          </a:p>
          <a:p>
            <a:r>
              <a:rPr lang="en-US" sz="1400"/>
              <a:t>- The most efficient systems in the literature</a:t>
            </a: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C4F4DEE7-0F5D-457A-A7EC-5BDFD221F8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93" t="26144" r="53595" b="26470"/>
          <a:stretch/>
        </p:blipFill>
        <p:spPr>
          <a:xfrm>
            <a:off x="8657356" y="5428126"/>
            <a:ext cx="235636" cy="206196"/>
          </a:xfrm>
          <a:prstGeom prst="rect">
            <a:avLst/>
          </a:prstGeom>
        </p:spPr>
      </p:pic>
      <p:pic>
        <p:nvPicPr>
          <p:cNvPr id="54" name="Image 53" descr="Une image contenant périphérique&#10;&#10;Description générée avec un niveau de confiance élevé">
            <a:extLst>
              <a:ext uri="{FF2B5EF4-FFF2-40B4-BE49-F238E27FC236}">
                <a16:creationId xmlns:a16="http://schemas.microsoft.com/office/drawing/2014/main" id="{FB1A3929-FCBF-4DF0-A1E9-4C74A13A1B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673" t="26470" r="3268" b="26307"/>
          <a:stretch/>
        </p:blipFill>
        <p:spPr>
          <a:xfrm>
            <a:off x="8659905" y="4773705"/>
            <a:ext cx="224121" cy="210676"/>
          </a:xfrm>
          <a:prstGeom prst="rect">
            <a:avLst/>
          </a:prstGeom>
        </p:spPr>
      </p:pic>
      <p:pic>
        <p:nvPicPr>
          <p:cNvPr id="55" name="Image 54" descr="Une image contenant périphérique&#10;&#10;Description générée avec un niveau de confiance élevé">
            <a:extLst>
              <a:ext uri="{FF2B5EF4-FFF2-40B4-BE49-F238E27FC236}">
                <a16:creationId xmlns:a16="http://schemas.microsoft.com/office/drawing/2014/main" id="{DC5D8045-D6AE-4BD2-B3B2-1199EE2890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673" t="26470" r="3268" b="26307"/>
          <a:stretch/>
        </p:blipFill>
        <p:spPr>
          <a:xfrm>
            <a:off x="8659904" y="5033681"/>
            <a:ext cx="224121" cy="21067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0534979-3C9A-4BA1-8DAB-B4F012530A02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9/46</a:t>
            </a:r>
          </a:p>
        </p:txBody>
      </p:sp>
      <p:sp>
        <p:nvSpPr>
          <p:cNvPr id="8" name="Rounded Rectangular Callout 5">
            <a:extLst>
              <a:ext uri="{FF2B5EF4-FFF2-40B4-BE49-F238E27FC236}">
                <a16:creationId xmlns:a16="http://schemas.microsoft.com/office/drawing/2014/main" id="{B4DCABF5-1418-43A8-A302-2D51D476677A}"/>
              </a:ext>
            </a:extLst>
          </p:cNvPr>
          <p:cNvSpPr/>
          <p:nvPr/>
        </p:nvSpPr>
        <p:spPr>
          <a:xfrm>
            <a:off x="493065" y="1407459"/>
            <a:ext cx="3774147" cy="587193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Hi I need some help to solve a subprocess post-installation script returned error exit status __number__ message during app installation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0" name="Rounded Rectangular Callout 6">
            <a:extLst>
              <a:ext uri="{FF2B5EF4-FFF2-40B4-BE49-F238E27FC236}">
                <a16:creationId xmlns:a16="http://schemas.microsoft.com/office/drawing/2014/main" id="{CFE8BD0A-B195-4A84-915E-EA5D6293B665}"/>
              </a:ext>
            </a:extLst>
          </p:cNvPr>
          <p:cNvSpPr/>
          <p:nvPr/>
        </p:nvSpPr>
        <p:spPr>
          <a:xfrm>
            <a:off x="1716742" y="2090306"/>
            <a:ext cx="3774147" cy="303276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What happens if you type sudo apt-get install –f?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2" name="Rounded Rectangular Callout 7">
            <a:extLst>
              <a:ext uri="{FF2B5EF4-FFF2-40B4-BE49-F238E27FC236}">
                <a16:creationId xmlns:a16="http://schemas.microsoft.com/office/drawing/2014/main" id="{3CD321AA-9363-4A86-8720-F1CACBA924D5}"/>
              </a:ext>
            </a:extLst>
          </p:cNvPr>
          <p:cNvSpPr/>
          <p:nvPr/>
        </p:nvSpPr>
        <p:spPr>
          <a:xfrm>
            <a:off x="493065" y="2505683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000000"/>
              </a:solidFill>
            </a:endParaRPr>
          </a:p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Never look back ;-)</a:t>
            </a:r>
            <a:endParaRPr lang="en-US">
              <a:solidFill>
                <a:srgbClr val="000000"/>
              </a:solidFill>
            </a:endParaRPr>
          </a:p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" name="Rounded Rectangular Callout 8">
            <a:extLst>
              <a:ext uri="{FF2B5EF4-FFF2-40B4-BE49-F238E27FC236}">
                <a16:creationId xmlns:a16="http://schemas.microsoft.com/office/drawing/2014/main" id="{43336159-73DD-49F1-A843-CC2044DDB860}"/>
              </a:ext>
            </a:extLst>
          </p:cNvPr>
          <p:cNvSpPr/>
          <p:nvPr/>
        </p:nvSpPr>
        <p:spPr>
          <a:xfrm>
            <a:off x="1716742" y="2915059"/>
            <a:ext cx="3774147" cy="303276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Do you need infrared remote control support?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4" name="Rounded Rectangular Callout 9">
            <a:extLst>
              <a:ext uri="{FF2B5EF4-FFF2-40B4-BE49-F238E27FC236}">
                <a16:creationId xmlns:a16="http://schemas.microsoft.com/office/drawing/2014/main" id="{B13616A8-3AE0-46A2-9CB5-70B8C3AB6317}"/>
              </a:ext>
            </a:extLst>
          </p:cNvPr>
          <p:cNvSpPr/>
          <p:nvPr/>
        </p:nvSpPr>
        <p:spPr>
          <a:xfrm>
            <a:off x="493065" y="3333398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000000"/>
              </a:solidFill>
            </a:endParaRPr>
          </a:p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Would be nice</a:t>
            </a:r>
            <a:endParaRPr lang="en-US">
              <a:solidFill>
                <a:srgbClr val="000000"/>
              </a:solidFill>
            </a:endParaRPr>
          </a:p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" name="Rounded Rectangular Callout 10">
            <a:extLst>
              <a:ext uri="{FF2B5EF4-FFF2-40B4-BE49-F238E27FC236}">
                <a16:creationId xmlns:a16="http://schemas.microsoft.com/office/drawing/2014/main" id="{1BCFF9F3-4555-4102-8839-D5269F995BC0}"/>
              </a:ext>
            </a:extLst>
          </p:cNvPr>
          <p:cNvSpPr/>
          <p:nvPr/>
        </p:nvSpPr>
        <p:spPr>
          <a:xfrm>
            <a:off x="1716742" y="3742821"/>
            <a:ext cx="3774147" cy="467688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That's what lirc does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6" name="Rounded Rectangular Callout 11">
            <a:extLst>
              <a:ext uri="{FF2B5EF4-FFF2-40B4-BE49-F238E27FC236}">
                <a16:creationId xmlns:a16="http://schemas.microsoft.com/office/drawing/2014/main" id="{27EA76EC-823D-459C-9149-272451EB466C}"/>
              </a:ext>
            </a:extLst>
          </p:cNvPr>
          <p:cNvSpPr/>
          <p:nvPr/>
        </p:nvSpPr>
        <p:spPr>
          <a:xfrm>
            <a:off x="493065" y="4333009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I have a pinnacle remote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7" name="Rounded Rectangular Callout 12">
            <a:extLst>
              <a:ext uri="{FF2B5EF4-FFF2-40B4-BE49-F238E27FC236}">
                <a16:creationId xmlns:a16="http://schemas.microsoft.com/office/drawing/2014/main" id="{9169213E-B3EC-4229-B00E-0CE43FA74224}"/>
              </a:ext>
            </a:extLst>
          </p:cNvPr>
          <p:cNvSpPr/>
          <p:nvPr/>
        </p:nvSpPr>
        <p:spPr>
          <a:xfrm>
            <a:off x="1716742" y="4751349"/>
            <a:ext cx="3774147" cy="511082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Ok then i would recommend trying to install lirc again but run sudo apt-get clean first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8" name="Rounded Rectangular Callout 26">
            <a:extLst>
              <a:ext uri="{FF2B5EF4-FFF2-40B4-BE49-F238E27FC236}">
                <a16:creationId xmlns:a16="http://schemas.microsoft.com/office/drawing/2014/main" id="{BC86D763-C837-4BB1-B1FC-BF1BD359CCC7}"/>
              </a:ext>
            </a:extLst>
          </p:cNvPr>
          <p:cNvSpPr/>
          <p:nvPr/>
        </p:nvSpPr>
        <p:spPr>
          <a:xfrm>
            <a:off x="493065" y="5372921"/>
            <a:ext cx="3774147" cy="238580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What this command do?</a:t>
            </a: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51360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5B60641D-25DB-4904-914C-85188DA277C7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Retrieval-based dialogue systems</a:t>
            </a:r>
            <a:endParaRPr lang="fr-FR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E5A5FDCC-3EE6-4FEA-A1CF-BD26572DA9A4}"/>
              </a:ext>
            </a:extLst>
          </p:cNvPr>
          <p:cNvSpPr txBox="1"/>
          <p:nvPr/>
        </p:nvSpPr>
        <p:spPr>
          <a:xfrm>
            <a:off x="10766610" y="3263151"/>
            <a:ext cx="145228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/>
              <a:t>Score of the response</a:t>
            </a:r>
            <a:endParaRPr lang="fr-FR"/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C57FA8AA-8F3F-4698-8A90-DB70239F6998}"/>
              </a:ext>
            </a:extLst>
          </p:cNvPr>
          <p:cNvSpPr/>
          <p:nvPr/>
        </p:nvSpPr>
        <p:spPr>
          <a:xfrm>
            <a:off x="9819087" y="3454504"/>
            <a:ext cx="519952" cy="26894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ounded Rectangular Callout 12">
            <a:extLst>
              <a:ext uri="{FF2B5EF4-FFF2-40B4-BE49-F238E27FC236}">
                <a16:creationId xmlns:a16="http://schemas.microsoft.com/office/drawing/2014/main" id="{661BE902-ECC8-46A0-A0FE-42B4EB09426D}"/>
              </a:ext>
            </a:extLst>
          </p:cNvPr>
          <p:cNvSpPr/>
          <p:nvPr/>
        </p:nvSpPr>
        <p:spPr>
          <a:xfrm>
            <a:off x="6557681" y="3299065"/>
            <a:ext cx="3783439" cy="650472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It clears out the deb files from the downloaded package cache basically forces apt to download the packages again good if they might be corrupt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0" name="Accolade fermante 9">
            <a:extLst>
              <a:ext uri="{FF2B5EF4-FFF2-40B4-BE49-F238E27FC236}">
                <a16:creationId xmlns:a16="http://schemas.microsoft.com/office/drawing/2014/main" id="{11C2FB7B-E122-4D94-B8D4-EEA0429CD8EA}"/>
              </a:ext>
            </a:extLst>
          </p:cNvPr>
          <p:cNvSpPr/>
          <p:nvPr/>
        </p:nvSpPr>
        <p:spPr>
          <a:xfrm>
            <a:off x="5686582" y="1555377"/>
            <a:ext cx="277905" cy="400722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double flèche horizontale 10">
            <a:extLst>
              <a:ext uri="{FF2B5EF4-FFF2-40B4-BE49-F238E27FC236}">
                <a16:creationId xmlns:a16="http://schemas.microsoft.com/office/drawing/2014/main" id="{8C485DFD-1377-4D61-B1E3-3B21E8A2B965}"/>
              </a:ext>
            </a:extLst>
          </p:cNvPr>
          <p:cNvSpPr/>
          <p:nvPr/>
        </p:nvSpPr>
        <p:spPr>
          <a:xfrm>
            <a:off x="6034769" y="3455622"/>
            <a:ext cx="475130" cy="242048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DDC63F44-48B4-4BF1-9045-02A59E7F0F75}"/>
              </a:ext>
            </a:extLst>
          </p:cNvPr>
          <p:cNvSpPr/>
          <p:nvPr/>
        </p:nvSpPr>
        <p:spPr>
          <a:xfrm>
            <a:off x="10446616" y="3427610"/>
            <a:ext cx="519952" cy="26894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7AF0600-69D6-4CCA-91D2-A5707DBBC6E2}"/>
              </a:ext>
            </a:extLst>
          </p:cNvPr>
          <p:cNvSpPr txBox="1"/>
          <p:nvPr/>
        </p:nvSpPr>
        <p:spPr>
          <a:xfrm>
            <a:off x="3630705" y="6024283"/>
            <a:ext cx="516323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Single-turn context response matching systems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EDD5227-97A4-4B76-B517-21511938C9E0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10/46</a:t>
            </a:r>
          </a:p>
        </p:txBody>
      </p:sp>
      <p:sp>
        <p:nvSpPr>
          <p:cNvPr id="4" name="Rounded Rectangular Callout 5">
            <a:extLst>
              <a:ext uri="{FF2B5EF4-FFF2-40B4-BE49-F238E27FC236}">
                <a16:creationId xmlns:a16="http://schemas.microsoft.com/office/drawing/2014/main" id="{477E1538-FBA8-4810-85FA-3F9BF4CC8323}"/>
              </a:ext>
            </a:extLst>
          </p:cNvPr>
          <p:cNvSpPr/>
          <p:nvPr/>
        </p:nvSpPr>
        <p:spPr>
          <a:xfrm>
            <a:off x="493065" y="1407459"/>
            <a:ext cx="3774147" cy="587193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Hi I need some help to solve a subprocess post-installation script returned error exit status __number__ message during app installation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7D3E80F6-5B63-4D70-B223-671FE0802194}"/>
              </a:ext>
            </a:extLst>
          </p:cNvPr>
          <p:cNvSpPr/>
          <p:nvPr/>
        </p:nvSpPr>
        <p:spPr>
          <a:xfrm>
            <a:off x="1716742" y="2090306"/>
            <a:ext cx="3774147" cy="303276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What happens if you type sudo apt-get install –f?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ounded Rectangular Callout 7">
            <a:extLst>
              <a:ext uri="{FF2B5EF4-FFF2-40B4-BE49-F238E27FC236}">
                <a16:creationId xmlns:a16="http://schemas.microsoft.com/office/drawing/2014/main" id="{31ED09FD-126E-400B-95D4-B30AE39FAE67}"/>
              </a:ext>
            </a:extLst>
          </p:cNvPr>
          <p:cNvSpPr/>
          <p:nvPr/>
        </p:nvSpPr>
        <p:spPr>
          <a:xfrm>
            <a:off x="493065" y="2505683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000000"/>
              </a:solidFill>
            </a:endParaRPr>
          </a:p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Never look back ;-)</a:t>
            </a:r>
            <a:endParaRPr lang="en-US">
              <a:solidFill>
                <a:srgbClr val="000000"/>
              </a:solidFill>
            </a:endParaRPr>
          </a:p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" name="Rounded Rectangular Callout 8">
            <a:extLst>
              <a:ext uri="{FF2B5EF4-FFF2-40B4-BE49-F238E27FC236}">
                <a16:creationId xmlns:a16="http://schemas.microsoft.com/office/drawing/2014/main" id="{E3AFCB91-3394-44F1-8C6B-46C5533F5CBD}"/>
              </a:ext>
            </a:extLst>
          </p:cNvPr>
          <p:cNvSpPr/>
          <p:nvPr/>
        </p:nvSpPr>
        <p:spPr>
          <a:xfrm>
            <a:off x="1716742" y="2915059"/>
            <a:ext cx="3774147" cy="303276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Do you need infrared remote control support?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4" name="Rounded Rectangular Callout 9">
            <a:extLst>
              <a:ext uri="{FF2B5EF4-FFF2-40B4-BE49-F238E27FC236}">
                <a16:creationId xmlns:a16="http://schemas.microsoft.com/office/drawing/2014/main" id="{303814A4-9F36-49DF-AAFB-B5ABEA53F2AF}"/>
              </a:ext>
            </a:extLst>
          </p:cNvPr>
          <p:cNvSpPr/>
          <p:nvPr/>
        </p:nvSpPr>
        <p:spPr>
          <a:xfrm>
            <a:off x="493065" y="3333398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000000"/>
              </a:solidFill>
            </a:endParaRPr>
          </a:p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Would be nice</a:t>
            </a:r>
            <a:endParaRPr lang="en-US">
              <a:solidFill>
                <a:srgbClr val="000000"/>
              </a:solidFill>
            </a:endParaRPr>
          </a:p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" name="Rounded Rectangular Callout 10">
            <a:extLst>
              <a:ext uri="{FF2B5EF4-FFF2-40B4-BE49-F238E27FC236}">
                <a16:creationId xmlns:a16="http://schemas.microsoft.com/office/drawing/2014/main" id="{33CFFA14-0E05-4753-B75B-91F6DC7A3382}"/>
              </a:ext>
            </a:extLst>
          </p:cNvPr>
          <p:cNvSpPr/>
          <p:nvPr/>
        </p:nvSpPr>
        <p:spPr>
          <a:xfrm>
            <a:off x="1716742" y="3742821"/>
            <a:ext cx="3774147" cy="467688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That's what lirc does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6" name="Rounded Rectangular Callout 11">
            <a:extLst>
              <a:ext uri="{FF2B5EF4-FFF2-40B4-BE49-F238E27FC236}">
                <a16:creationId xmlns:a16="http://schemas.microsoft.com/office/drawing/2014/main" id="{B6B1D5C5-1D9D-4937-8588-56F10BCA4B9C}"/>
              </a:ext>
            </a:extLst>
          </p:cNvPr>
          <p:cNvSpPr/>
          <p:nvPr/>
        </p:nvSpPr>
        <p:spPr>
          <a:xfrm>
            <a:off x="493065" y="4333009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I have a pinnacle remote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7" name="Rounded Rectangular Callout 12">
            <a:extLst>
              <a:ext uri="{FF2B5EF4-FFF2-40B4-BE49-F238E27FC236}">
                <a16:creationId xmlns:a16="http://schemas.microsoft.com/office/drawing/2014/main" id="{9E9CC36D-570F-4582-A4DE-4C525B4DBD99}"/>
              </a:ext>
            </a:extLst>
          </p:cNvPr>
          <p:cNvSpPr/>
          <p:nvPr/>
        </p:nvSpPr>
        <p:spPr>
          <a:xfrm>
            <a:off x="1716742" y="4751349"/>
            <a:ext cx="3774147" cy="511082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Ok then i would recommend trying to install lirc again but run sudo apt-get clean first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8" name="Rounded Rectangular Callout 26">
            <a:extLst>
              <a:ext uri="{FF2B5EF4-FFF2-40B4-BE49-F238E27FC236}">
                <a16:creationId xmlns:a16="http://schemas.microsoft.com/office/drawing/2014/main" id="{6DE8A636-01E4-4C9A-A5A9-7FF299579DE2}"/>
              </a:ext>
            </a:extLst>
          </p:cNvPr>
          <p:cNvSpPr/>
          <p:nvPr/>
        </p:nvSpPr>
        <p:spPr>
          <a:xfrm>
            <a:off x="493065" y="5372921"/>
            <a:ext cx="3774147" cy="238580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What this command do?</a:t>
            </a: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5215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5B60641D-25DB-4904-914C-85188DA277C7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Retrieval-based dialogue systems</a:t>
            </a:r>
            <a:endParaRPr lang="fr-FR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E5A5FDCC-3EE6-4FEA-A1CF-BD26572DA9A4}"/>
              </a:ext>
            </a:extLst>
          </p:cNvPr>
          <p:cNvSpPr txBox="1"/>
          <p:nvPr/>
        </p:nvSpPr>
        <p:spPr>
          <a:xfrm>
            <a:off x="10766610" y="3263151"/>
            <a:ext cx="145228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/>
              <a:t>Score of the response</a:t>
            </a:r>
            <a:endParaRPr lang="fr-FR"/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C57FA8AA-8F3F-4698-8A90-DB70239F6998}"/>
              </a:ext>
            </a:extLst>
          </p:cNvPr>
          <p:cNvSpPr/>
          <p:nvPr/>
        </p:nvSpPr>
        <p:spPr>
          <a:xfrm>
            <a:off x="9819087" y="3454504"/>
            <a:ext cx="519952" cy="26894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Accolade fermante 9">
            <a:extLst>
              <a:ext uri="{FF2B5EF4-FFF2-40B4-BE49-F238E27FC236}">
                <a16:creationId xmlns:a16="http://schemas.microsoft.com/office/drawing/2014/main" id="{11C2FB7B-E122-4D94-B8D4-EEA0429CD8EA}"/>
              </a:ext>
            </a:extLst>
          </p:cNvPr>
          <p:cNvSpPr/>
          <p:nvPr/>
        </p:nvSpPr>
        <p:spPr>
          <a:xfrm>
            <a:off x="5686582" y="1555377"/>
            <a:ext cx="277905" cy="400722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double flèche horizontale 10">
            <a:extLst>
              <a:ext uri="{FF2B5EF4-FFF2-40B4-BE49-F238E27FC236}">
                <a16:creationId xmlns:a16="http://schemas.microsoft.com/office/drawing/2014/main" id="{8C485DFD-1377-4D61-B1E3-3B21E8A2B965}"/>
              </a:ext>
            </a:extLst>
          </p:cNvPr>
          <p:cNvSpPr/>
          <p:nvPr/>
        </p:nvSpPr>
        <p:spPr>
          <a:xfrm>
            <a:off x="6034769" y="3455622"/>
            <a:ext cx="475130" cy="242048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DDC63F44-48B4-4BF1-9045-02A59E7F0F75}"/>
              </a:ext>
            </a:extLst>
          </p:cNvPr>
          <p:cNvSpPr/>
          <p:nvPr/>
        </p:nvSpPr>
        <p:spPr>
          <a:xfrm>
            <a:off x="10446616" y="3427610"/>
            <a:ext cx="519952" cy="26894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11">
            <a:extLst>
              <a:ext uri="{FF2B5EF4-FFF2-40B4-BE49-F238E27FC236}">
                <a16:creationId xmlns:a16="http://schemas.microsoft.com/office/drawing/2014/main" id="{308A0751-F222-40B0-AE55-D4C03837F7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12" t="7925" r="6573" b="9977"/>
          <a:stretch/>
        </p:blipFill>
        <p:spPr>
          <a:xfrm>
            <a:off x="8417858" y="3724836"/>
            <a:ext cx="3880459" cy="317528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88C57A0-EED9-4DB8-813F-3C7852863B2B}"/>
              </a:ext>
            </a:extLst>
          </p:cNvPr>
          <p:cNvSpPr txBox="1"/>
          <p:nvPr/>
        </p:nvSpPr>
        <p:spPr>
          <a:xfrm>
            <a:off x="8884023" y="4742329"/>
            <a:ext cx="2743200" cy="116955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- Simple systems</a:t>
            </a:r>
          </a:p>
          <a:p>
            <a:r>
              <a:rPr lang="en-US" sz="1400"/>
              <a:t>- Only match the context and the response one time</a:t>
            </a:r>
          </a:p>
          <a:p>
            <a:r>
              <a:rPr lang="en-US" sz="1400"/>
              <a:t>- Less efficient than multi-turn matching systems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398D480-C6D8-4AEC-9F56-C42DBD3EA4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93" t="26144" r="53595" b="26470"/>
          <a:stretch/>
        </p:blipFill>
        <p:spPr>
          <a:xfrm>
            <a:off x="8657356" y="4791632"/>
            <a:ext cx="235636" cy="206196"/>
          </a:xfrm>
          <a:prstGeom prst="rect">
            <a:avLst/>
          </a:prstGeom>
        </p:spPr>
      </p:pic>
      <p:pic>
        <p:nvPicPr>
          <p:cNvPr id="9" name="Image 8" descr="Une image contenant périphérique&#10;&#10;Description générée avec un niveau de confiance élevé">
            <a:extLst>
              <a:ext uri="{FF2B5EF4-FFF2-40B4-BE49-F238E27FC236}">
                <a16:creationId xmlns:a16="http://schemas.microsoft.com/office/drawing/2014/main" id="{32BD94D4-2BDA-4CAA-A304-AE5C86547A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673" t="26470" r="3268" b="26307"/>
          <a:stretch/>
        </p:blipFill>
        <p:spPr>
          <a:xfrm>
            <a:off x="8659905" y="5455023"/>
            <a:ext cx="224121" cy="21067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8EF7B27-5876-4FC9-A4EF-ACD0BF8EB6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93" t="26144" r="53595" b="26470"/>
          <a:stretch/>
        </p:blipFill>
        <p:spPr>
          <a:xfrm>
            <a:off x="8657356" y="5006785"/>
            <a:ext cx="235636" cy="20619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DF7CF55-E0A0-477E-8F53-60FCFE1A83BA}"/>
              </a:ext>
            </a:extLst>
          </p:cNvPr>
          <p:cNvSpPr txBox="1"/>
          <p:nvPr/>
        </p:nvSpPr>
        <p:spPr>
          <a:xfrm>
            <a:off x="3630705" y="6024283"/>
            <a:ext cx="516323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Single-turn context response matching systems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6EFA7AE-5ECC-4AD5-A314-D7AEF7602817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10/46</a:t>
            </a:r>
          </a:p>
        </p:txBody>
      </p:sp>
      <p:sp>
        <p:nvSpPr>
          <p:cNvPr id="7" name="Rounded Rectangular Callout 5">
            <a:extLst>
              <a:ext uri="{FF2B5EF4-FFF2-40B4-BE49-F238E27FC236}">
                <a16:creationId xmlns:a16="http://schemas.microsoft.com/office/drawing/2014/main" id="{CAF12D89-BC4F-4A2D-954D-BB9D266B8898}"/>
              </a:ext>
            </a:extLst>
          </p:cNvPr>
          <p:cNvSpPr/>
          <p:nvPr/>
        </p:nvSpPr>
        <p:spPr>
          <a:xfrm>
            <a:off x="493065" y="1407459"/>
            <a:ext cx="3774147" cy="587193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Hi I need some help to solve a subprocess post-installation script returned error exit status __number__ message during app installation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5" name="Rounded Rectangular Callout 6">
            <a:extLst>
              <a:ext uri="{FF2B5EF4-FFF2-40B4-BE49-F238E27FC236}">
                <a16:creationId xmlns:a16="http://schemas.microsoft.com/office/drawing/2014/main" id="{C2A83CCA-0E77-4E75-98E0-63376F9FC8B7}"/>
              </a:ext>
            </a:extLst>
          </p:cNvPr>
          <p:cNvSpPr/>
          <p:nvPr/>
        </p:nvSpPr>
        <p:spPr>
          <a:xfrm>
            <a:off x="1716742" y="2090306"/>
            <a:ext cx="3774147" cy="303276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What happens if you type sudo apt-get install –f?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6" name="Rounded Rectangular Callout 7">
            <a:extLst>
              <a:ext uri="{FF2B5EF4-FFF2-40B4-BE49-F238E27FC236}">
                <a16:creationId xmlns:a16="http://schemas.microsoft.com/office/drawing/2014/main" id="{EDD41D45-CE59-4331-AD85-468CF63EA24A}"/>
              </a:ext>
            </a:extLst>
          </p:cNvPr>
          <p:cNvSpPr/>
          <p:nvPr/>
        </p:nvSpPr>
        <p:spPr>
          <a:xfrm>
            <a:off x="493065" y="2505683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000000"/>
              </a:solidFill>
            </a:endParaRPr>
          </a:p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Never look back ;-)</a:t>
            </a:r>
            <a:endParaRPr lang="en-US">
              <a:solidFill>
                <a:srgbClr val="000000"/>
              </a:solidFill>
            </a:endParaRPr>
          </a:p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id="{5D61A752-7D8C-4BD2-A519-D84FC776C32A}"/>
              </a:ext>
            </a:extLst>
          </p:cNvPr>
          <p:cNvSpPr/>
          <p:nvPr/>
        </p:nvSpPr>
        <p:spPr>
          <a:xfrm>
            <a:off x="1716742" y="2915059"/>
            <a:ext cx="3774147" cy="303276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Do you need infrared remote control support?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8" name="Rounded Rectangular Callout 9">
            <a:extLst>
              <a:ext uri="{FF2B5EF4-FFF2-40B4-BE49-F238E27FC236}">
                <a16:creationId xmlns:a16="http://schemas.microsoft.com/office/drawing/2014/main" id="{F4DECF5A-A35C-41BC-864F-815D59799DC4}"/>
              </a:ext>
            </a:extLst>
          </p:cNvPr>
          <p:cNvSpPr/>
          <p:nvPr/>
        </p:nvSpPr>
        <p:spPr>
          <a:xfrm>
            <a:off x="493065" y="3333398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000000"/>
              </a:solidFill>
            </a:endParaRPr>
          </a:p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Would be nice</a:t>
            </a:r>
            <a:endParaRPr lang="en-US">
              <a:solidFill>
                <a:srgbClr val="000000"/>
              </a:solidFill>
            </a:endParaRPr>
          </a:p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" name="Rounded Rectangular Callout 10">
            <a:extLst>
              <a:ext uri="{FF2B5EF4-FFF2-40B4-BE49-F238E27FC236}">
                <a16:creationId xmlns:a16="http://schemas.microsoft.com/office/drawing/2014/main" id="{02B38B7D-1988-416C-801A-34A9F0FF9ED5}"/>
              </a:ext>
            </a:extLst>
          </p:cNvPr>
          <p:cNvSpPr/>
          <p:nvPr/>
        </p:nvSpPr>
        <p:spPr>
          <a:xfrm>
            <a:off x="1716742" y="3742821"/>
            <a:ext cx="3774147" cy="467688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That's what lirc does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22" name="Rounded Rectangular Callout 11">
            <a:extLst>
              <a:ext uri="{FF2B5EF4-FFF2-40B4-BE49-F238E27FC236}">
                <a16:creationId xmlns:a16="http://schemas.microsoft.com/office/drawing/2014/main" id="{60C2746A-782A-4CC2-807F-0FC863ACA5A7}"/>
              </a:ext>
            </a:extLst>
          </p:cNvPr>
          <p:cNvSpPr/>
          <p:nvPr/>
        </p:nvSpPr>
        <p:spPr>
          <a:xfrm>
            <a:off x="493065" y="4333009"/>
            <a:ext cx="3774147" cy="291358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I have a pinnacle remote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23" name="Rounded Rectangular Callout 12">
            <a:extLst>
              <a:ext uri="{FF2B5EF4-FFF2-40B4-BE49-F238E27FC236}">
                <a16:creationId xmlns:a16="http://schemas.microsoft.com/office/drawing/2014/main" id="{EDC7F6C2-EE2C-490B-A07E-35C89E05AB16}"/>
              </a:ext>
            </a:extLst>
          </p:cNvPr>
          <p:cNvSpPr/>
          <p:nvPr/>
        </p:nvSpPr>
        <p:spPr>
          <a:xfrm>
            <a:off x="1716742" y="4751349"/>
            <a:ext cx="3774147" cy="511082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Ok then i would recommend trying to install lirc again but run sudo apt-get clean first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0" name="Rounded Rectangular Callout 26">
            <a:extLst>
              <a:ext uri="{FF2B5EF4-FFF2-40B4-BE49-F238E27FC236}">
                <a16:creationId xmlns:a16="http://schemas.microsoft.com/office/drawing/2014/main" id="{EB3A53CE-1AF4-4651-8A1A-1DFBCC1CD04A}"/>
              </a:ext>
            </a:extLst>
          </p:cNvPr>
          <p:cNvSpPr/>
          <p:nvPr/>
        </p:nvSpPr>
        <p:spPr>
          <a:xfrm>
            <a:off x="493065" y="5372921"/>
            <a:ext cx="3774147" cy="238580"/>
          </a:xfrm>
          <a:prstGeom prst="wedgeRoundRectCallout">
            <a:avLst>
              <a:gd name="adj1" fmla="val -53876"/>
              <a:gd name="adj2" fmla="val 5079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What this command do?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9" name="Rounded Rectangular Callout 12">
            <a:extLst>
              <a:ext uri="{FF2B5EF4-FFF2-40B4-BE49-F238E27FC236}">
                <a16:creationId xmlns:a16="http://schemas.microsoft.com/office/drawing/2014/main" id="{10C6D76A-2A9A-42E7-B944-A5B0CB4CA79E}"/>
              </a:ext>
            </a:extLst>
          </p:cNvPr>
          <p:cNvSpPr/>
          <p:nvPr/>
        </p:nvSpPr>
        <p:spPr>
          <a:xfrm>
            <a:off x="6557681" y="3299065"/>
            <a:ext cx="3783439" cy="650472"/>
          </a:xfrm>
          <a:prstGeom prst="wedgeRoundRectCallout">
            <a:avLst>
              <a:gd name="adj1" fmla="val 54122"/>
              <a:gd name="adj2" fmla="val 53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It clears out the deb files from the downloaded package cache basically forces apt to download the packages again good if they might be corrupt</a:t>
            </a: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72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>
            <a:extLst>
              <a:ext uri="{FF2B5EF4-FFF2-40B4-BE49-F238E27FC236}">
                <a16:creationId xmlns:a16="http://schemas.microsoft.com/office/drawing/2014/main" id="{C07108A7-F902-4F51-9783-10E021976418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uFill>
                  <a:solidFill>
                    <a:srgbClr val="FFFFFF"/>
                  </a:solidFill>
                </a:uFill>
                <a:ea typeface="微软雅黑"/>
                <a:cs typeface="Arial"/>
              </a:rPr>
              <a:t>Chatbots</a:t>
            </a:r>
            <a:endParaRPr lang="fr-FR" sz="2800" spc="-1">
              <a:uFill>
                <a:solidFill>
                  <a:srgbClr val="FFFFFF"/>
                </a:solidFill>
              </a:uFill>
              <a:ea typeface="+mn-lt"/>
              <a:cs typeface="+mn-lt"/>
            </a:endParaRPr>
          </a:p>
        </p:txBody>
      </p:sp>
      <p:pic>
        <p:nvPicPr>
          <p:cNvPr id="2" name="Image 3" descr="Une image contenant tasse, assis&#10;&#10;Description générée avec un niveau de confiance élevé">
            <a:extLst>
              <a:ext uri="{FF2B5EF4-FFF2-40B4-BE49-F238E27FC236}">
                <a16:creationId xmlns:a16="http://schemas.microsoft.com/office/drawing/2014/main" id="{AC1A3E49-02AA-456D-A1A8-B6C143443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749" y="2793675"/>
            <a:ext cx="1399915" cy="1432112"/>
          </a:xfrm>
          <a:prstGeom prst="rect">
            <a:avLst/>
          </a:prstGeom>
        </p:spPr>
      </p:pic>
      <p:pic>
        <p:nvPicPr>
          <p:cNvPr id="4" name="Image 5" descr="Une image contenant intérieur, tasse, noir&#10;&#10;Description générée avec un niveau de confiance très élevé">
            <a:extLst>
              <a:ext uri="{FF2B5EF4-FFF2-40B4-BE49-F238E27FC236}">
                <a16:creationId xmlns:a16="http://schemas.microsoft.com/office/drawing/2014/main" id="{E5623BE2-531C-4D9B-9721-CF3019D5E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289" y="1487183"/>
            <a:ext cx="933530" cy="87951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4147DAD-817A-4237-B438-45248CEA0BD9}"/>
              </a:ext>
            </a:extLst>
          </p:cNvPr>
          <p:cNvSpPr txBox="1"/>
          <p:nvPr/>
        </p:nvSpPr>
        <p:spPr>
          <a:xfrm>
            <a:off x="2179065" y="3966746"/>
            <a:ext cx="224304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Google Home (2016)</a:t>
            </a:r>
            <a:endParaRPr lang="fr-FR" sz="120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54626CC-6C86-4138-B1D4-BA17FC73CC7E}"/>
              </a:ext>
            </a:extLst>
          </p:cNvPr>
          <p:cNvSpPr txBox="1"/>
          <p:nvPr/>
        </p:nvSpPr>
        <p:spPr>
          <a:xfrm>
            <a:off x="2049364" y="2551295"/>
            <a:ext cx="268546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Amazon Alexa/Echo (2014)</a:t>
            </a:r>
            <a:endParaRPr lang="fr-FR" sz="1200"/>
          </a:p>
        </p:txBody>
      </p:sp>
      <p:pic>
        <p:nvPicPr>
          <p:cNvPr id="12" name="Image 10" descr="Une image contenant valise, bagage, moniteur, boîtier&#10;&#10;Description générée avec un niveau de confiance très élevé">
            <a:extLst>
              <a:ext uri="{FF2B5EF4-FFF2-40B4-BE49-F238E27FC236}">
                <a16:creationId xmlns:a16="http://schemas.microsoft.com/office/drawing/2014/main" id="{2A44C691-4073-4FAC-9583-995FB565F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1671" y="3083606"/>
            <a:ext cx="967463" cy="96746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6510238-6426-442D-BFA6-E0F8CF63F7AE}"/>
              </a:ext>
            </a:extLst>
          </p:cNvPr>
          <p:cNvSpPr txBox="1"/>
          <p:nvPr/>
        </p:nvSpPr>
        <p:spPr>
          <a:xfrm>
            <a:off x="4034787" y="4011514"/>
            <a:ext cx="241950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Apple </a:t>
            </a:r>
            <a:r>
              <a:rPr lang="en-US" sz="1200" err="1"/>
              <a:t>HomePod</a:t>
            </a:r>
            <a:r>
              <a:rPr lang="en-US" sz="1200"/>
              <a:t> (2017)</a:t>
            </a:r>
            <a:endParaRPr lang="fr-FR" sz="1200"/>
          </a:p>
        </p:txBody>
      </p:sp>
      <p:pic>
        <p:nvPicPr>
          <p:cNvPr id="16" name="Image 16" descr="Une image contenant graphiques vectoriels&#10;&#10;Description générée avec un niveau de confiance élevé">
            <a:extLst>
              <a:ext uri="{FF2B5EF4-FFF2-40B4-BE49-F238E27FC236}">
                <a16:creationId xmlns:a16="http://schemas.microsoft.com/office/drawing/2014/main" id="{C6B25DF3-EB87-4FB6-BB11-DC8A10D91A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742" y="2995379"/>
            <a:ext cx="1210046" cy="784698"/>
          </a:xfrm>
          <a:prstGeom prst="rect">
            <a:avLst/>
          </a:prstGeom>
        </p:spPr>
      </p:pic>
      <p:pic>
        <p:nvPicPr>
          <p:cNvPr id="18" name="Image 19" descr="Une image contenant photo, assis, petit, différent&#10;&#10;Description générée avec un niveau de confiance très élevé">
            <a:extLst>
              <a:ext uri="{FF2B5EF4-FFF2-40B4-BE49-F238E27FC236}">
                <a16:creationId xmlns:a16="http://schemas.microsoft.com/office/drawing/2014/main" id="{38AF2C10-B33A-4032-85D8-D042218B19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918" y="2938849"/>
            <a:ext cx="876718" cy="104738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334186F-B421-4742-A5CC-9EEBE3BFB6D2}"/>
              </a:ext>
            </a:extLst>
          </p:cNvPr>
          <p:cNvSpPr txBox="1"/>
          <p:nvPr/>
        </p:nvSpPr>
        <p:spPr>
          <a:xfrm>
            <a:off x="-97072" y="3939121"/>
            <a:ext cx="239737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/>
              <a:t>Google Now (2012)</a:t>
            </a:r>
            <a:endParaRPr lang="fr-FR" sz="1200"/>
          </a:p>
          <a:p>
            <a:pPr algn="ctr"/>
            <a:r>
              <a:rPr lang="en-US" sz="1200"/>
              <a:t>Google Assistant (2016)</a:t>
            </a:r>
          </a:p>
        </p:txBody>
      </p:sp>
      <p:pic>
        <p:nvPicPr>
          <p:cNvPr id="22" name="Image 21" descr="Une image contenant équipement électronique&#10;&#10;Description générée avec un niveau de confiance élevé">
            <a:extLst>
              <a:ext uri="{FF2B5EF4-FFF2-40B4-BE49-F238E27FC236}">
                <a16:creationId xmlns:a16="http://schemas.microsoft.com/office/drawing/2014/main" id="{83931A75-DD23-4D48-A981-79696B862D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881" y="1226163"/>
            <a:ext cx="1367402" cy="1247351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08F405BF-309B-4A70-8B92-87CFCB9397BF}"/>
              </a:ext>
            </a:extLst>
          </p:cNvPr>
          <p:cNvSpPr txBox="1"/>
          <p:nvPr/>
        </p:nvSpPr>
        <p:spPr>
          <a:xfrm>
            <a:off x="533796" y="2557014"/>
            <a:ext cx="172105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Apple Siri (2011)</a:t>
            </a:r>
            <a:endParaRPr lang="fr-FR" sz="1200"/>
          </a:p>
        </p:txBody>
      </p:sp>
      <p:pic>
        <p:nvPicPr>
          <p:cNvPr id="26" name="Image 26" descr="Une image contenant moniteur, horloge, équipement électronique, écran&#10;&#10;Description générée avec un niveau de confiance élevé">
            <a:extLst>
              <a:ext uri="{FF2B5EF4-FFF2-40B4-BE49-F238E27FC236}">
                <a16:creationId xmlns:a16="http://schemas.microsoft.com/office/drawing/2014/main" id="{27F3BE6A-5F77-44EF-992C-6B3FD41117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690" y="1231909"/>
            <a:ext cx="853510" cy="1269474"/>
          </a:xfrm>
          <a:prstGeom prst="rect">
            <a:avLst/>
          </a:prstGeom>
        </p:spPr>
      </p:pic>
      <p:pic>
        <p:nvPicPr>
          <p:cNvPr id="28" name="Image 29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2408E393-D650-4965-9F39-053F1B1436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9228" y="1281164"/>
            <a:ext cx="733051" cy="1170495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701591FB-9A99-417E-AB1D-24D96D042BD6}"/>
              </a:ext>
            </a:extLst>
          </p:cNvPr>
          <p:cNvSpPr txBox="1"/>
          <p:nvPr/>
        </p:nvSpPr>
        <p:spPr>
          <a:xfrm>
            <a:off x="4032090" y="2555593"/>
            <a:ext cx="246489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Microsoft Cortana (2014)</a:t>
            </a:r>
            <a:endParaRPr lang="fr-FR" sz="1200"/>
          </a:p>
        </p:txBody>
      </p:sp>
      <p:pic>
        <p:nvPicPr>
          <p:cNvPr id="3" name="Image 31" descr="Une image contenant personne, photo, femme, texte&#10;&#10;Description générée avec un niveau de confiance élevé">
            <a:extLst>
              <a:ext uri="{FF2B5EF4-FFF2-40B4-BE49-F238E27FC236}">
                <a16:creationId xmlns:a16="http://schemas.microsoft.com/office/drawing/2014/main" id="{0506B281-E876-40D2-B0EE-97301FB56E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5226" y="1682762"/>
            <a:ext cx="3541337" cy="201126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EAA532F-B10B-4C90-8C3C-1752110D5432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1/46</a:t>
            </a:r>
          </a:p>
        </p:txBody>
      </p:sp>
    </p:spTree>
    <p:extLst>
      <p:ext uri="{BB962C8B-B14F-4D97-AF65-F5344CB8AC3E}">
        <p14:creationId xmlns:p14="http://schemas.microsoft.com/office/powerpoint/2010/main" val="34796458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5B60641D-25DB-4904-914C-85188DA277C7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Why is simplicity important?</a:t>
            </a:r>
            <a:endParaRPr lang="fr-FR"/>
          </a:p>
        </p:txBody>
      </p:sp>
      <p:pic>
        <p:nvPicPr>
          <p:cNvPr id="15" name="Image 15">
            <a:extLst>
              <a:ext uri="{FF2B5EF4-FFF2-40B4-BE49-F238E27FC236}">
                <a16:creationId xmlns:a16="http://schemas.microsoft.com/office/drawing/2014/main" id="{94A9AB04-DB69-44D7-B95A-E4C8A5E54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99" y="4289863"/>
            <a:ext cx="6651811" cy="2461438"/>
          </a:xfrm>
          <a:prstGeom prst="rect">
            <a:avLst/>
          </a:prstGeom>
        </p:spPr>
      </p:pic>
      <p:pic>
        <p:nvPicPr>
          <p:cNvPr id="11" name="Image 11" descr="Une image contenant objet&#10;&#10;Description générée avec un niveau de confiance élevé">
            <a:extLst>
              <a:ext uri="{FF2B5EF4-FFF2-40B4-BE49-F238E27FC236}">
                <a16:creationId xmlns:a16="http://schemas.microsoft.com/office/drawing/2014/main" id="{F786CEA5-B928-4231-ABC7-FA33A1222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9000" y="4688614"/>
            <a:ext cx="2752725" cy="447675"/>
          </a:xfrm>
          <a:prstGeom prst="rect">
            <a:avLst/>
          </a:prstGeom>
        </p:spPr>
      </p:pic>
      <p:pic>
        <p:nvPicPr>
          <p:cNvPr id="14" name="Image 15">
            <a:extLst>
              <a:ext uri="{FF2B5EF4-FFF2-40B4-BE49-F238E27FC236}">
                <a16:creationId xmlns:a16="http://schemas.microsoft.com/office/drawing/2014/main" id="{1FC7B20D-7920-4193-991F-89604C0E4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764" y="5243371"/>
            <a:ext cx="3161333" cy="448779"/>
          </a:xfrm>
          <a:prstGeom prst="rect">
            <a:avLst/>
          </a:prstGeom>
        </p:spPr>
      </p:pic>
      <p:pic>
        <p:nvPicPr>
          <p:cNvPr id="26" name="Image 26">
            <a:extLst>
              <a:ext uri="{FF2B5EF4-FFF2-40B4-BE49-F238E27FC236}">
                <a16:creationId xmlns:a16="http://schemas.microsoft.com/office/drawing/2014/main" id="{0046E35B-E727-4143-BC59-234295844D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9117" y="5696122"/>
            <a:ext cx="3063461" cy="485462"/>
          </a:xfrm>
          <a:prstGeom prst="rect">
            <a:avLst/>
          </a:prstGeom>
        </p:spPr>
      </p:pic>
      <p:pic>
        <p:nvPicPr>
          <p:cNvPr id="34" name="Image 34" descr="Une image contenant texte&#10;&#10;Description générée avec un niveau de confiance très élevé">
            <a:extLst>
              <a:ext uri="{FF2B5EF4-FFF2-40B4-BE49-F238E27FC236}">
                <a16:creationId xmlns:a16="http://schemas.microsoft.com/office/drawing/2014/main" id="{EA949203-CDD0-4E0D-A869-657AB0791A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2678" y="1365022"/>
            <a:ext cx="3307643" cy="2778336"/>
          </a:xfrm>
          <a:prstGeom prst="rect">
            <a:avLst/>
          </a:prstGeom>
        </p:spPr>
      </p:pic>
      <p:pic>
        <p:nvPicPr>
          <p:cNvPr id="28" name="Image 28">
            <a:extLst>
              <a:ext uri="{FF2B5EF4-FFF2-40B4-BE49-F238E27FC236}">
                <a16:creationId xmlns:a16="http://schemas.microsoft.com/office/drawing/2014/main" id="{9D3E7E1B-517C-42CD-9504-82C16950C6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6376" y="3764437"/>
            <a:ext cx="1360312" cy="941714"/>
          </a:xfrm>
          <a:prstGeom prst="rect">
            <a:avLst/>
          </a:prstGeom>
        </p:spPr>
      </p:pic>
      <p:pic>
        <p:nvPicPr>
          <p:cNvPr id="36" name="Image 36">
            <a:extLst>
              <a:ext uri="{FF2B5EF4-FFF2-40B4-BE49-F238E27FC236}">
                <a16:creationId xmlns:a16="http://schemas.microsoft.com/office/drawing/2014/main" id="{684DE686-5282-4DE9-9B71-584A94E186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6969" y="4702841"/>
            <a:ext cx="400757" cy="419571"/>
          </a:xfrm>
          <a:prstGeom prst="rect">
            <a:avLst/>
          </a:prstGeom>
        </p:spPr>
      </p:pic>
      <p:pic>
        <p:nvPicPr>
          <p:cNvPr id="38" name="Image 36">
            <a:extLst>
              <a:ext uri="{FF2B5EF4-FFF2-40B4-BE49-F238E27FC236}">
                <a16:creationId xmlns:a16="http://schemas.microsoft.com/office/drawing/2014/main" id="{5476222B-22CC-4636-B1DA-977131EDC6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6969" y="5239063"/>
            <a:ext cx="400757" cy="419571"/>
          </a:xfrm>
          <a:prstGeom prst="rect">
            <a:avLst/>
          </a:prstGeom>
        </p:spPr>
      </p:pic>
      <p:pic>
        <p:nvPicPr>
          <p:cNvPr id="39" name="Image 36">
            <a:extLst>
              <a:ext uri="{FF2B5EF4-FFF2-40B4-BE49-F238E27FC236}">
                <a16:creationId xmlns:a16="http://schemas.microsoft.com/office/drawing/2014/main" id="{F04FF757-46E2-45E2-9F62-3752822F29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6969" y="5700026"/>
            <a:ext cx="400757" cy="419571"/>
          </a:xfrm>
          <a:prstGeom prst="rect">
            <a:avLst/>
          </a:prstGeom>
        </p:spPr>
      </p:pic>
      <p:pic>
        <p:nvPicPr>
          <p:cNvPr id="30" name="Image 30">
            <a:extLst>
              <a:ext uri="{FF2B5EF4-FFF2-40B4-BE49-F238E27FC236}">
                <a16:creationId xmlns:a16="http://schemas.microsoft.com/office/drawing/2014/main" id="{6E31867A-E32E-49EA-AECD-F78370BC51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7378" y="2082455"/>
            <a:ext cx="4568237" cy="13578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Image 40">
            <a:extLst>
              <a:ext uri="{FF2B5EF4-FFF2-40B4-BE49-F238E27FC236}">
                <a16:creationId xmlns:a16="http://schemas.microsoft.com/office/drawing/2014/main" id="{9D6682AA-6B3A-4C52-B8E9-EA78BE4494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9205" y="1528894"/>
            <a:ext cx="3128903" cy="45433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AA4A2AB-3585-4B97-BDA1-5456DDFCE5DF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11/46</a:t>
            </a:r>
          </a:p>
        </p:txBody>
      </p:sp>
    </p:spTree>
    <p:extLst>
      <p:ext uri="{BB962C8B-B14F-4D97-AF65-F5344CB8AC3E}">
        <p14:creationId xmlns:p14="http://schemas.microsoft.com/office/powerpoint/2010/main" val="279668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5B60641D-25DB-4904-914C-85188DA277C7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  <a:cs typeface="Arial"/>
              </a:rPr>
              <a:t>Summary of the categories of dialogue systems</a:t>
            </a:r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009F366-47BE-4A22-9B6F-4EA76973FE97}"/>
              </a:ext>
            </a:extLst>
          </p:cNvPr>
          <p:cNvSpPr txBox="1"/>
          <p:nvPr/>
        </p:nvSpPr>
        <p:spPr>
          <a:xfrm>
            <a:off x="4660135" y="1627842"/>
            <a:ext cx="206326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Dialogue systems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C4F3F97-4BDD-45E8-B0EE-A17EF9134867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12/46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5D5EFC8-25AC-400F-A165-F27AB5CB60AF}"/>
              </a:ext>
            </a:extLst>
          </p:cNvPr>
          <p:cNvSpPr txBox="1"/>
          <p:nvPr/>
        </p:nvSpPr>
        <p:spPr>
          <a:xfrm>
            <a:off x="710613" y="2776207"/>
            <a:ext cx="1666166" cy="3693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Task-oriented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25E31D0-87C4-49C8-AE14-EBC73EC8554E}"/>
              </a:ext>
            </a:extLst>
          </p:cNvPr>
          <p:cNvSpPr txBox="1"/>
          <p:nvPr/>
        </p:nvSpPr>
        <p:spPr>
          <a:xfrm>
            <a:off x="4391170" y="2776207"/>
            <a:ext cx="251402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Conversational agents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F5A8886-55C9-4941-85BA-88E6F98E6A29}"/>
              </a:ext>
            </a:extLst>
          </p:cNvPr>
          <p:cNvSpPr txBox="1"/>
          <p:nvPr/>
        </p:nvSpPr>
        <p:spPr>
          <a:xfrm>
            <a:off x="8620388" y="2776207"/>
            <a:ext cx="2514025" cy="3693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Question answering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32F17A1-5010-48F0-893C-CBAE3F33EF9D}"/>
              </a:ext>
            </a:extLst>
          </p:cNvPr>
          <p:cNvSpPr txBox="1"/>
          <p:nvPr/>
        </p:nvSpPr>
        <p:spPr>
          <a:xfrm>
            <a:off x="2025502" y="4055621"/>
            <a:ext cx="1333462" cy="3693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Generative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248CE38-D72F-4C8A-8904-7E774435E3E2}"/>
              </a:ext>
            </a:extLst>
          </p:cNvPr>
          <p:cNvSpPr txBox="1"/>
          <p:nvPr/>
        </p:nvSpPr>
        <p:spPr>
          <a:xfrm>
            <a:off x="4783727" y="4055621"/>
            <a:ext cx="180568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Retrieval-based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CE913AD-BF08-4502-B86E-D0652AD4B477}"/>
              </a:ext>
            </a:extLst>
          </p:cNvPr>
          <p:cNvSpPr txBox="1"/>
          <p:nvPr/>
        </p:nvSpPr>
        <p:spPr>
          <a:xfrm>
            <a:off x="3270982" y="5085931"/>
            <a:ext cx="2159856" cy="3693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Multi-turn matching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DB4E6F2-5C88-4EE1-AF76-BEA70F147311}"/>
              </a:ext>
            </a:extLst>
          </p:cNvPr>
          <p:cNvSpPr txBox="1"/>
          <p:nvPr/>
        </p:nvSpPr>
        <p:spPr>
          <a:xfrm>
            <a:off x="6157473" y="5085931"/>
            <a:ext cx="2363771" cy="3693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Single-turn matching</a:t>
            </a:r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508E93A1-55F1-460D-8E7E-019F385876DD}"/>
              </a:ext>
            </a:extLst>
          </p:cNvPr>
          <p:cNvSpPr/>
          <p:nvPr/>
        </p:nvSpPr>
        <p:spPr>
          <a:xfrm rot="3900000" flipH="1">
            <a:off x="3482530" y="1601551"/>
            <a:ext cx="225380" cy="1652787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 : bas 23">
            <a:extLst>
              <a:ext uri="{FF2B5EF4-FFF2-40B4-BE49-F238E27FC236}">
                <a16:creationId xmlns:a16="http://schemas.microsoft.com/office/drawing/2014/main" id="{8F31AFD1-B36C-44AF-94F5-18114B685ADA}"/>
              </a:ext>
            </a:extLst>
          </p:cNvPr>
          <p:cNvSpPr/>
          <p:nvPr/>
        </p:nvSpPr>
        <p:spPr>
          <a:xfrm flipH="1">
            <a:off x="5543150" y="2052311"/>
            <a:ext cx="206795" cy="658471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 : bas 24">
            <a:extLst>
              <a:ext uri="{FF2B5EF4-FFF2-40B4-BE49-F238E27FC236}">
                <a16:creationId xmlns:a16="http://schemas.microsoft.com/office/drawing/2014/main" id="{F298D71B-33B4-48D8-9DB4-D36C12BC126D}"/>
              </a:ext>
            </a:extLst>
          </p:cNvPr>
          <p:cNvSpPr/>
          <p:nvPr/>
        </p:nvSpPr>
        <p:spPr>
          <a:xfrm rot="17460000" flipH="1">
            <a:off x="7965535" y="1463838"/>
            <a:ext cx="206794" cy="187581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 : bas 25">
            <a:extLst>
              <a:ext uri="{FF2B5EF4-FFF2-40B4-BE49-F238E27FC236}">
                <a16:creationId xmlns:a16="http://schemas.microsoft.com/office/drawing/2014/main" id="{9D0B7E3F-48B6-403D-8F81-CA767FE0B372}"/>
              </a:ext>
            </a:extLst>
          </p:cNvPr>
          <p:cNvSpPr/>
          <p:nvPr/>
        </p:nvSpPr>
        <p:spPr>
          <a:xfrm rot="2940000" flipH="1">
            <a:off x="3488178" y="3206927"/>
            <a:ext cx="206795" cy="915144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lèche : bas 26">
            <a:extLst>
              <a:ext uri="{FF2B5EF4-FFF2-40B4-BE49-F238E27FC236}">
                <a16:creationId xmlns:a16="http://schemas.microsoft.com/office/drawing/2014/main" id="{5B393293-678F-4C7B-89F2-7DE98E46D89B}"/>
              </a:ext>
            </a:extLst>
          </p:cNvPr>
          <p:cNvSpPr/>
          <p:nvPr/>
        </p:nvSpPr>
        <p:spPr>
          <a:xfrm rot="-60000" flipH="1">
            <a:off x="5539041" y="3291172"/>
            <a:ext cx="206795" cy="658471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 : bas 27">
            <a:extLst>
              <a:ext uri="{FF2B5EF4-FFF2-40B4-BE49-F238E27FC236}">
                <a16:creationId xmlns:a16="http://schemas.microsoft.com/office/drawing/2014/main" id="{52F8F4F4-25BB-403D-AB53-34AEB6D3DE35}"/>
              </a:ext>
            </a:extLst>
          </p:cNvPr>
          <p:cNvSpPr/>
          <p:nvPr/>
        </p:nvSpPr>
        <p:spPr>
          <a:xfrm rot="19260000" flipH="1">
            <a:off x="6396414" y="4421456"/>
            <a:ext cx="206795" cy="658471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 : bas 28">
            <a:extLst>
              <a:ext uri="{FF2B5EF4-FFF2-40B4-BE49-F238E27FC236}">
                <a16:creationId xmlns:a16="http://schemas.microsoft.com/office/drawing/2014/main" id="{7325BE2A-708D-47C4-8045-485145F62DE7}"/>
              </a:ext>
            </a:extLst>
          </p:cNvPr>
          <p:cNvSpPr/>
          <p:nvPr/>
        </p:nvSpPr>
        <p:spPr>
          <a:xfrm rot="1860000" flipH="1">
            <a:off x="4798072" y="4440041"/>
            <a:ext cx="206795" cy="658471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8F4433F-7B49-401D-AAB3-8A078D24EACD}"/>
              </a:ext>
            </a:extLst>
          </p:cNvPr>
          <p:cNvSpPr txBox="1"/>
          <p:nvPr/>
        </p:nvSpPr>
        <p:spPr>
          <a:xfrm>
            <a:off x="6237445" y="5681057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1400"/>
              <a:t>Simple</a:t>
            </a:r>
          </a:p>
          <a:p>
            <a:pPr marL="285750" indent="-285750">
              <a:buFont typeface="Arial"/>
              <a:buChar char="•"/>
            </a:pPr>
            <a:r>
              <a:rPr lang="fr-FR" sz="1400"/>
              <a:t>Less efficient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5C1353E-566A-4378-B48F-69B74BB2E3D3}"/>
              </a:ext>
            </a:extLst>
          </p:cNvPr>
          <p:cNvSpPr txBox="1"/>
          <p:nvPr/>
        </p:nvSpPr>
        <p:spPr>
          <a:xfrm>
            <a:off x="3356713" y="5681057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1400"/>
              <a:t>Complex </a:t>
            </a:r>
          </a:p>
          <a:p>
            <a:pPr marL="285750" indent="-285750">
              <a:buFont typeface="Arial"/>
              <a:buChar char="•"/>
            </a:pPr>
            <a:r>
              <a:rPr lang="fr-FR" sz="1400"/>
              <a:t>More efficient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49D5FC4-C2EA-4318-B3DC-47AD282BFAC4}"/>
              </a:ext>
            </a:extLst>
          </p:cNvPr>
          <p:cNvSpPr txBox="1"/>
          <p:nvPr/>
        </p:nvSpPr>
        <p:spPr>
          <a:xfrm>
            <a:off x="8168611" y="4055620"/>
            <a:ext cx="1805687" cy="3693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 err="1"/>
              <a:t>Hybrid</a:t>
            </a:r>
          </a:p>
        </p:txBody>
      </p:sp>
      <p:sp>
        <p:nvSpPr>
          <p:cNvPr id="7" name="Flèche : bas 6">
            <a:extLst>
              <a:ext uri="{FF2B5EF4-FFF2-40B4-BE49-F238E27FC236}">
                <a16:creationId xmlns:a16="http://schemas.microsoft.com/office/drawing/2014/main" id="{A887C9F3-2089-4C2F-82C7-AE4E382BDAFB}"/>
              </a:ext>
            </a:extLst>
          </p:cNvPr>
          <p:cNvSpPr/>
          <p:nvPr/>
        </p:nvSpPr>
        <p:spPr>
          <a:xfrm rot="18360000" flipH="1">
            <a:off x="7543650" y="3169173"/>
            <a:ext cx="206795" cy="987333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83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22" grpId="0" animBg="1"/>
      <p:bldP spid="5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" grpId="0"/>
      <p:bldP spid="20" grpId="0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5B60641D-25DB-4904-914C-85188DA277C7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Dialogue datasets</a:t>
            </a:r>
            <a:endParaRPr lang="fr-FR"/>
          </a:p>
        </p:txBody>
      </p:sp>
      <p:pic>
        <p:nvPicPr>
          <p:cNvPr id="5" name="Graphique 5" descr="Base de données">
            <a:extLst>
              <a:ext uri="{FF2B5EF4-FFF2-40B4-BE49-F238E27FC236}">
                <a16:creationId xmlns:a16="http://schemas.microsoft.com/office/drawing/2014/main" id="{61247F5F-F095-496F-A4B3-F75F57036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1554" y="1421705"/>
            <a:ext cx="914400" cy="9144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3B23DA3-99F3-48BA-8301-55C81BBAA238}"/>
              </a:ext>
            </a:extLst>
          </p:cNvPr>
          <p:cNvSpPr txBox="1"/>
          <p:nvPr/>
        </p:nvSpPr>
        <p:spPr>
          <a:xfrm>
            <a:off x="5601969" y="1689880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2000" b="1">
                <a:solidFill>
                  <a:srgbClr val="76923C"/>
                </a:solidFill>
              </a:rPr>
              <a:t>Datasets</a:t>
            </a:r>
          </a:p>
        </p:txBody>
      </p:sp>
      <p:pic>
        <p:nvPicPr>
          <p:cNvPr id="4" name="Image 5">
            <a:extLst>
              <a:ext uri="{FF2B5EF4-FFF2-40B4-BE49-F238E27FC236}">
                <a16:creationId xmlns:a16="http://schemas.microsoft.com/office/drawing/2014/main" id="{866D1507-663F-4A3D-8D07-85D7FB01CA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051" r="747" b="37004"/>
          <a:stretch/>
        </p:blipFill>
        <p:spPr>
          <a:xfrm>
            <a:off x="2914577" y="3614334"/>
            <a:ext cx="1985545" cy="513989"/>
          </a:xfrm>
          <a:prstGeom prst="rect">
            <a:avLst/>
          </a:prstGeom>
        </p:spPr>
      </p:pic>
      <p:pic>
        <p:nvPicPr>
          <p:cNvPr id="9" name="Image 9" descr="Une image contenant signe, horloge, alimentation, dessin&#10;&#10;Description générée avec un niveau de confiance très élevé">
            <a:extLst>
              <a:ext uri="{FF2B5EF4-FFF2-40B4-BE49-F238E27FC236}">
                <a16:creationId xmlns:a16="http://schemas.microsoft.com/office/drawing/2014/main" id="{D0B44942-3DBF-4AC4-9CE7-89EA158DC8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4712" y="3503051"/>
            <a:ext cx="2374811" cy="512070"/>
          </a:xfrm>
          <a:prstGeom prst="rect">
            <a:avLst/>
          </a:prstGeom>
        </p:spPr>
      </p:pic>
      <p:pic>
        <p:nvPicPr>
          <p:cNvPr id="11" name="Image 11" descr="Une image contenant dessin&#10;&#10;Description générée avec un niveau de confiance très élevé">
            <a:extLst>
              <a:ext uri="{FF2B5EF4-FFF2-40B4-BE49-F238E27FC236}">
                <a16:creationId xmlns:a16="http://schemas.microsoft.com/office/drawing/2014/main" id="{455BE48C-E5F0-4BFA-99FB-4E7534F6CF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7951" y="3989096"/>
            <a:ext cx="2449937" cy="892265"/>
          </a:xfrm>
          <a:prstGeom prst="rect">
            <a:avLst/>
          </a:prstGeom>
        </p:spPr>
      </p:pic>
      <p:pic>
        <p:nvPicPr>
          <p:cNvPr id="13" name="Image 13" descr="Une image contenant assiette&#10;&#10;Description générée avec un niveau de confiance très élevé">
            <a:extLst>
              <a:ext uri="{FF2B5EF4-FFF2-40B4-BE49-F238E27FC236}">
                <a16:creationId xmlns:a16="http://schemas.microsoft.com/office/drawing/2014/main" id="{E27D9A9E-6328-4E8B-A5FE-E227770566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3732" y="5178043"/>
            <a:ext cx="1620860" cy="660849"/>
          </a:xfrm>
          <a:prstGeom prst="rect">
            <a:avLst/>
          </a:prstGeom>
        </p:spPr>
      </p:pic>
      <p:pic>
        <p:nvPicPr>
          <p:cNvPr id="15" name="Image 15" descr="Une image contenant dessin&#10;&#10;Description générée avec un niveau de confiance très élevé">
            <a:extLst>
              <a:ext uri="{FF2B5EF4-FFF2-40B4-BE49-F238E27FC236}">
                <a16:creationId xmlns:a16="http://schemas.microsoft.com/office/drawing/2014/main" id="{E331D96C-8AFB-4B37-8392-DEA95AB6CD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5353" y="4268740"/>
            <a:ext cx="1515951" cy="708607"/>
          </a:xfrm>
          <a:prstGeom prst="rect">
            <a:avLst/>
          </a:prstGeom>
        </p:spPr>
      </p:pic>
      <p:pic>
        <p:nvPicPr>
          <p:cNvPr id="17" name="Image 17" descr="Une image contenant livre, texte&#10;&#10;Description générée avec un niveau de confiance très élevé">
            <a:extLst>
              <a:ext uri="{FF2B5EF4-FFF2-40B4-BE49-F238E27FC236}">
                <a16:creationId xmlns:a16="http://schemas.microsoft.com/office/drawing/2014/main" id="{A26486EF-1CE4-480A-A4BD-1BE6D97123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1331" y="4698708"/>
            <a:ext cx="1269374" cy="82532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9C33740-8232-4A99-AC61-7F3CD17B7CF7}"/>
              </a:ext>
            </a:extLst>
          </p:cNvPr>
          <p:cNvSpPr txBox="1"/>
          <p:nvPr/>
        </p:nvSpPr>
        <p:spPr>
          <a:xfrm>
            <a:off x="8835562" y="2296654"/>
            <a:ext cx="227097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err="1"/>
              <a:t>Context</a:t>
            </a:r>
            <a:endParaRPr lang="fr-FR"/>
          </a:p>
          <a:p>
            <a:r>
              <a:rPr lang="fr-FR"/>
              <a:t>Positive </a:t>
            </a:r>
            <a:r>
              <a:rPr lang="fr-FR" err="1"/>
              <a:t>response</a:t>
            </a:r>
            <a:endParaRPr lang="fr-FR"/>
          </a:p>
          <a:p>
            <a:r>
              <a:rPr lang="fr-FR" err="1"/>
              <a:t>Negative</a:t>
            </a:r>
            <a:r>
              <a:rPr lang="fr-FR"/>
              <a:t> </a:t>
            </a:r>
            <a:r>
              <a:rPr lang="fr-FR" err="1"/>
              <a:t>response</a:t>
            </a:r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0E5E525-C187-4D37-878A-190BF4319A49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13/46</a:t>
            </a:r>
          </a:p>
        </p:txBody>
      </p:sp>
    </p:spTree>
    <p:extLst>
      <p:ext uri="{BB962C8B-B14F-4D97-AF65-F5344CB8AC3E}">
        <p14:creationId xmlns:p14="http://schemas.microsoft.com/office/powerpoint/2010/main" val="341984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5" descr="Une image contenant dessin&#10;&#10;Description générée avec un niveau de confiance très élevé">
            <a:extLst>
              <a:ext uri="{FF2B5EF4-FFF2-40B4-BE49-F238E27FC236}">
                <a16:creationId xmlns:a16="http://schemas.microsoft.com/office/drawing/2014/main" id="{28437413-1A29-4DF4-91DB-F25D1BA91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353" y="4268740"/>
            <a:ext cx="1515951" cy="708607"/>
          </a:xfrm>
          <a:prstGeom prst="rect">
            <a:avLst/>
          </a:prstGeom>
        </p:spPr>
      </p:pic>
      <p:sp>
        <p:nvSpPr>
          <p:cNvPr id="2" name="CustomShape 1">
            <a:extLst>
              <a:ext uri="{FF2B5EF4-FFF2-40B4-BE49-F238E27FC236}">
                <a16:creationId xmlns:a16="http://schemas.microsoft.com/office/drawing/2014/main" id="{5B60641D-25DB-4904-914C-85188DA277C7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  <a:cs typeface="Arial"/>
              </a:rPr>
              <a:t>Dialogue datasets</a:t>
            </a:r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23D9274-0156-443B-9D96-1DEB8244DE11}"/>
              </a:ext>
            </a:extLst>
          </p:cNvPr>
          <p:cNvSpPr txBox="1"/>
          <p:nvPr/>
        </p:nvSpPr>
        <p:spPr>
          <a:xfrm>
            <a:off x="2639381" y="6111818"/>
            <a:ext cx="2856964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Negative sampling based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037375C-F7D9-4F59-8FF1-7CCA32821933}"/>
              </a:ext>
            </a:extLst>
          </p:cNvPr>
          <p:cNvSpPr txBox="1"/>
          <p:nvPr/>
        </p:nvSpPr>
        <p:spPr>
          <a:xfrm>
            <a:off x="6117467" y="6114981"/>
            <a:ext cx="2399764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Human-labeled</a:t>
            </a:r>
          </a:p>
        </p:txBody>
      </p:sp>
      <p:sp>
        <p:nvSpPr>
          <p:cNvPr id="6" name="Line 34">
            <a:extLst>
              <a:ext uri="{FF2B5EF4-FFF2-40B4-BE49-F238E27FC236}">
                <a16:creationId xmlns:a16="http://schemas.microsoft.com/office/drawing/2014/main" id="{527C3F6E-F601-40A7-B9C6-561DABFA7A3C}"/>
              </a:ext>
            </a:extLst>
          </p:cNvPr>
          <p:cNvSpPr/>
          <p:nvPr/>
        </p:nvSpPr>
        <p:spPr>
          <a:xfrm>
            <a:off x="5761611" y="3355952"/>
            <a:ext cx="43290" cy="3115744"/>
          </a:xfrm>
          <a:prstGeom prst="line">
            <a:avLst/>
          </a:prstGeom>
          <a:ln w="28575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" name="Image 4" descr="Une image contenant horloge, signe&#10;&#10;Description générée avec un niveau de confiance très élevé">
            <a:extLst>
              <a:ext uri="{FF2B5EF4-FFF2-40B4-BE49-F238E27FC236}">
                <a16:creationId xmlns:a16="http://schemas.microsoft.com/office/drawing/2014/main" id="{1E6C8CA1-BC26-4D6A-916A-D0EDFDA99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3769" y="4121304"/>
            <a:ext cx="1040781" cy="1003610"/>
          </a:xfrm>
          <a:prstGeom prst="rect">
            <a:avLst/>
          </a:prstGeom>
        </p:spPr>
      </p:pic>
      <p:pic>
        <p:nvPicPr>
          <p:cNvPr id="5" name="Graphique 5" descr="Base de données">
            <a:extLst>
              <a:ext uri="{FF2B5EF4-FFF2-40B4-BE49-F238E27FC236}">
                <a16:creationId xmlns:a16="http://schemas.microsoft.com/office/drawing/2014/main" id="{51A9BE26-20B5-4AE9-AACD-1CEFE6E0B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41554" y="1421705"/>
            <a:ext cx="914400" cy="9144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CC3CD6C-BBCA-451C-9D39-2294EFBB53E2}"/>
              </a:ext>
            </a:extLst>
          </p:cNvPr>
          <p:cNvSpPr txBox="1"/>
          <p:nvPr/>
        </p:nvSpPr>
        <p:spPr>
          <a:xfrm>
            <a:off x="5601969" y="1689880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2000" b="1">
                <a:solidFill>
                  <a:srgbClr val="76923C"/>
                </a:solidFill>
              </a:rPr>
              <a:t>Datasets</a:t>
            </a:r>
          </a:p>
        </p:txBody>
      </p:sp>
      <p:pic>
        <p:nvPicPr>
          <p:cNvPr id="11" name="Image 5" descr="Une image contenant sombre, assis, arrêt, portable&#10;&#10;Description générée avec un niveau de confiance très élevé">
            <a:extLst>
              <a:ext uri="{FF2B5EF4-FFF2-40B4-BE49-F238E27FC236}">
                <a16:creationId xmlns:a16="http://schemas.microsoft.com/office/drawing/2014/main" id="{78C2F5D8-013B-4CB3-9290-72C9FC9BEBE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7051" r="747" b="37004"/>
          <a:stretch/>
        </p:blipFill>
        <p:spPr>
          <a:xfrm>
            <a:off x="2914577" y="3614334"/>
            <a:ext cx="1985545" cy="513989"/>
          </a:xfrm>
          <a:prstGeom prst="rect">
            <a:avLst/>
          </a:prstGeom>
        </p:spPr>
      </p:pic>
      <p:pic>
        <p:nvPicPr>
          <p:cNvPr id="12" name="Image 9" descr="Une image contenant signe, horloge, alimentation, dessin&#10;&#10;Description générée avec un niveau de confiance très élevé">
            <a:extLst>
              <a:ext uri="{FF2B5EF4-FFF2-40B4-BE49-F238E27FC236}">
                <a16:creationId xmlns:a16="http://schemas.microsoft.com/office/drawing/2014/main" id="{9C5FE04D-5D17-4CCF-B14D-2956586B02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4712" y="3503051"/>
            <a:ext cx="2374811" cy="512070"/>
          </a:xfrm>
          <a:prstGeom prst="rect">
            <a:avLst/>
          </a:prstGeom>
        </p:spPr>
      </p:pic>
      <p:pic>
        <p:nvPicPr>
          <p:cNvPr id="13" name="Image 11" descr="Une image contenant dessin&#10;&#10;Description générée avec un niveau de confiance très élevé">
            <a:extLst>
              <a:ext uri="{FF2B5EF4-FFF2-40B4-BE49-F238E27FC236}">
                <a16:creationId xmlns:a16="http://schemas.microsoft.com/office/drawing/2014/main" id="{91B862CE-2E32-4AEA-92D9-FDA1AD7A6C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7951" y="3989096"/>
            <a:ext cx="2449937" cy="892265"/>
          </a:xfrm>
          <a:prstGeom prst="rect">
            <a:avLst/>
          </a:prstGeom>
        </p:spPr>
      </p:pic>
      <p:pic>
        <p:nvPicPr>
          <p:cNvPr id="14" name="Image 13" descr="Une image contenant assiette&#10;&#10;Description générée avec un niveau de confiance très élevé">
            <a:extLst>
              <a:ext uri="{FF2B5EF4-FFF2-40B4-BE49-F238E27FC236}">
                <a16:creationId xmlns:a16="http://schemas.microsoft.com/office/drawing/2014/main" id="{26E5D2BE-5D28-45B5-8479-A93AA0065C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73732" y="5178043"/>
            <a:ext cx="1620860" cy="660849"/>
          </a:xfrm>
          <a:prstGeom prst="rect">
            <a:avLst/>
          </a:prstGeom>
        </p:spPr>
      </p:pic>
      <p:pic>
        <p:nvPicPr>
          <p:cNvPr id="16" name="Image 17" descr="Une image contenant livre, texte&#10;&#10;Description générée avec un niveau de confiance très élevé">
            <a:extLst>
              <a:ext uri="{FF2B5EF4-FFF2-40B4-BE49-F238E27FC236}">
                <a16:creationId xmlns:a16="http://schemas.microsoft.com/office/drawing/2014/main" id="{DE32AA96-733A-42EA-A947-940B9B128F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1331" y="4698708"/>
            <a:ext cx="1269374" cy="82532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EBC86CA5-3CD8-499F-B729-83CA58F67492}"/>
              </a:ext>
            </a:extLst>
          </p:cNvPr>
          <p:cNvSpPr txBox="1"/>
          <p:nvPr/>
        </p:nvSpPr>
        <p:spPr>
          <a:xfrm>
            <a:off x="8835562" y="2296654"/>
            <a:ext cx="227097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/>
              <a:t>Context</a:t>
            </a:r>
          </a:p>
          <a:p>
            <a:r>
              <a:rPr lang="fr-FR"/>
              <a:t>Positive response</a:t>
            </a:r>
          </a:p>
          <a:p>
            <a:r>
              <a:rPr lang="fr-FR"/>
              <a:t>Negative response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C0B3476-0A74-4E9B-ACBB-6DED6E2A140E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13/46</a:t>
            </a:r>
          </a:p>
        </p:txBody>
      </p:sp>
    </p:spTree>
    <p:extLst>
      <p:ext uri="{BB962C8B-B14F-4D97-AF65-F5344CB8AC3E}">
        <p14:creationId xmlns:p14="http://schemas.microsoft.com/office/powerpoint/2010/main" val="49487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5B60641D-25DB-4904-914C-85188DA277C7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Evaluation of retrieval-based dialogue systems</a:t>
            </a:r>
            <a:endParaRPr lang="fr-FR"/>
          </a:p>
        </p:txBody>
      </p:sp>
      <p:pic>
        <p:nvPicPr>
          <p:cNvPr id="3" name="Graphique 3" descr="Tendance à la hausse">
            <a:extLst>
              <a:ext uri="{FF2B5EF4-FFF2-40B4-BE49-F238E27FC236}">
                <a16:creationId xmlns:a16="http://schemas.microsoft.com/office/drawing/2014/main" id="{640E4933-36E3-4514-81CA-4396C3C56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14783" y="1445575"/>
            <a:ext cx="914400" cy="91440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BF3E8D1-BECC-4C0B-8CCD-180215E897E2}"/>
              </a:ext>
            </a:extLst>
          </p:cNvPr>
          <p:cNvSpPr txBox="1"/>
          <p:nvPr/>
        </p:nvSpPr>
        <p:spPr>
          <a:xfrm>
            <a:off x="5421482" y="1717104"/>
            <a:ext cx="117273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2000" b="1">
                <a:solidFill>
                  <a:srgbClr val="205867"/>
                </a:solidFill>
              </a:rPr>
              <a:t>Metrics</a:t>
            </a:r>
          </a:p>
        </p:txBody>
      </p:sp>
      <p:pic>
        <p:nvPicPr>
          <p:cNvPr id="10" name="Graphique 11" descr="Loupe">
            <a:extLst>
              <a:ext uri="{FF2B5EF4-FFF2-40B4-BE49-F238E27FC236}">
                <a16:creationId xmlns:a16="http://schemas.microsoft.com/office/drawing/2014/main" id="{86F2C0BF-C3B7-4E06-A651-0E32C5D62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43595" y="3097185"/>
            <a:ext cx="914400" cy="9144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8FFFDFF-ECCB-49FC-88EA-4EE192E69313}"/>
              </a:ext>
            </a:extLst>
          </p:cNvPr>
          <p:cNvSpPr txBox="1"/>
          <p:nvPr/>
        </p:nvSpPr>
        <p:spPr>
          <a:xfrm>
            <a:off x="4845467" y="3307199"/>
            <a:ext cx="213865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b="1">
                <a:solidFill>
                  <a:srgbClr val="953734"/>
                </a:solidFill>
              </a:rPr>
              <a:t>Automatic metrics</a:t>
            </a:r>
          </a:p>
        </p:txBody>
      </p:sp>
      <p:pic>
        <p:nvPicPr>
          <p:cNvPr id="16" name="Image 17" descr="Une image contenant objet&#10;&#10;Description générée avec un niveau de confiance très élevé">
            <a:extLst>
              <a:ext uri="{FF2B5EF4-FFF2-40B4-BE49-F238E27FC236}">
                <a16:creationId xmlns:a16="http://schemas.microsoft.com/office/drawing/2014/main" id="{E102E67F-713C-439D-BDAF-FD6C1D2430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821" y="4432975"/>
            <a:ext cx="1185349" cy="792546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CC83DEB3-E0D4-4F50-8CAF-E8421A4368F1}"/>
              </a:ext>
            </a:extLst>
          </p:cNvPr>
          <p:cNvSpPr txBox="1"/>
          <p:nvPr/>
        </p:nvSpPr>
        <p:spPr>
          <a:xfrm>
            <a:off x="4493604" y="4385233"/>
            <a:ext cx="3045276" cy="95410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1400"/>
              <a:t>Recall@k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 sz="1400"/>
              <a:t>Precision@k</a:t>
            </a:r>
          </a:p>
          <a:p>
            <a:pPr marL="285750" indent="-285750">
              <a:buFont typeface="Arial"/>
              <a:buChar char="•"/>
            </a:pPr>
            <a:r>
              <a:rPr lang="fr-FR" sz="1400"/>
              <a:t>Mean Average Precision (MAP)</a:t>
            </a:r>
          </a:p>
          <a:p>
            <a:pPr marL="285750" indent="-285750">
              <a:buFont typeface="Arial"/>
              <a:buChar char="•"/>
            </a:pPr>
            <a:r>
              <a:rPr lang="fr-FR" sz="1400"/>
              <a:t>Mean Recall Rank (MRR)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C4F3F97-4BDD-45E8-B0EE-A17EF9134867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14/46</a:t>
            </a:r>
          </a:p>
        </p:txBody>
      </p:sp>
      <p:pic>
        <p:nvPicPr>
          <p:cNvPr id="5" name="Graphique 5" descr="Homme">
            <a:extLst>
              <a:ext uri="{FF2B5EF4-FFF2-40B4-BE49-F238E27FC236}">
                <a16:creationId xmlns:a16="http://schemas.microsoft.com/office/drawing/2014/main" id="{D654E4A1-D04D-49A2-AEFE-35B4A2B24B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6214" y="3018263"/>
            <a:ext cx="914400" cy="9144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791301F-2103-484F-825D-6D46326F6DE3}"/>
              </a:ext>
            </a:extLst>
          </p:cNvPr>
          <p:cNvSpPr txBox="1"/>
          <p:nvPr/>
        </p:nvSpPr>
        <p:spPr>
          <a:xfrm>
            <a:off x="998295" y="3307199"/>
            <a:ext cx="195250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b="1">
                <a:solidFill>
                  <a:srgbClr val="953734"/>
                </a:solidFill>
              </a:rPr>
              <a:t>Human evaluation</a:t>
            </a:r>
            <a:endParaRPr lang="fr-FR">
              <a:solidFill>
                <a:srgbClr val="953734"/>
              </a:solidFill>
            </a:endParaRPr>
          </a:p>
        </p:txBody>
      </p:sp>
      <p:pic>
        <p:nvPicPr>
          <p:cNvPr id="9" name="Image 10" descr="Une image contenant oiseau, fleur&#10;&#10;Description générée avec un niveau de confiance très élevé">
            <a:extLst>
              <a:ext uri="{FF2B5EF4-FFF2-40B4-BE49-F238E27FC236}">
                <a16:creationId xmlns:a16="http://schemas.microsoft.com/office/drawing/2014/main" id="{5B14D182-D310-43D6-813E-A64A42B04ED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966" t="23232" r="16949" b="33333"/>
          <a:stretch/>
        </p:blipFill>
        <p:spPr>
          <a:xfrm>
            <a:off x="756424" y="4944073"/>
            <a:ext cx="1785406" cy="397161"/>
          </a:xfrm>
          <a:prstGeom prst="rect">
            <a:avLst/>
          </a:prstGeom>
        </p:spPr>
      </p:pic>
      <p:pic>
        <p:nvPicPr>
          <p:cNvPr id="15" name="Graphique 16" descr="Utilisateurs">
            <a:extLst>
              <a:ext uri="{FF2B5EF4-FFF2-40B4-BE49-F238E27FC236}">
                <a16:creationId xmlns:a16="http://schemas.microsoft.com/office/drawing/2014/main" id="{D1EC2070-3148-4F3D-9ECD-94ADAC8004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96898" y="4198434"/>
            <a:ext cx="914400" cy="91440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46D6FDA3-D684-45A6-9C80-1324E7BC8E45}"/>
              </a:ext>
            </a:extLst>
          </p:cNvPr>
          <p:cNvSpPr txBox="1"/>
          <p:nvPr/>
        </p:nvSpPr>
        <p:spPr>
          <a:xfrm>
            <a:off x="8962124" y="3307199"/>
            <a:ext cx="262187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b="1">
                <a:solidFill>
                  <a:srgbClr val="953734"/>
                </a:solidFill>
              </a:rPr>
              <a:t>Model-based evaluation</a:t>
            </a:r>
            <a:endParaRPr lang="fr-FR"/>
          </a:p>
        </p:txBody>
      </p:sp>
      <p:pic>
        <p:nvPicPr>
          <p:cNvPr id="18" name="Graphique 18" descr="Robot">
            <a:extLst>
              <a:ext uri="{FF2B5EF4-FFF2-40B4-BE49-F238E27FC236}">
                <a16:creationId xmlns:a16="http://schemas.microsoft.com/office/drawing/2014/main" id="{9747CB3E-4900-4719-8ACF-76054C2F6C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64190" y="2981093"/>
            <a:ext cx="914400" cy="91440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7076A9D9-BDA1-4758-BF3C-55EE4046B1B3}"/>
              </a:ext>
            </a:extLst>
          </p:cNvPr>
          <p:cNvSpPr txBox="1"/>
          <p:nvPr/>
        </p:nvSpPr>
        <p:spPr>
          <a:xfrm>
            <a:off x="7930376" y="4176132"/>
            <a:ext cx="3458736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/>
              <a:t>Automatic Dialogue Evaluation Model (ADEM) </a:t>
            </a:r>
            <a:r>
              <a:rPr lang="en-US" sz="1100" b="1">
                <a:solidFill>
                  <a:schemeClr val="tx2"/>
                </a:solidFill>
              </a:rPr>
              <a:t>(Lowe et al., 2017)</a:t>
            </a:r>
          </a:p>
          <a:p>
            <a:pPr marL="285750" indent="-285750">
              <a:buFont typeface="Arial"/>
              <a:buChar char="•"/>
            </a:pPr>
            <a:r>
              <a:rPr lang="en-US" sz="1400">
                <a:ea typeface="+mn-lt"/>
                <a:cs typeface="+mn-lt"/>
              </a:rPr>
              <a:t>Referenced metric and Unreferenced metric Blended Evaluation Routine (RUBER)</a:t>
            </a:r>
            <a:r>
              <a:rPr lang="en-US" sz="1400">
                <a:solidFill>
                  <a:schemeClr val="accent1"/>
                </a:solidFill>
                <a:ea typeface="+mn-lt"/>
                <a:cs typeface="+mn-lt"/>
              </a:rPr>
              <a:t> </a:t>
            </a:r>
            <a:r>
              <a:rPr lang="en-US" sz="1100" b="1">
                <a:solidFill>
                  <a:schemeClr val="tx2"/>
                </a:solidFill>
                <a:ea typeface="+mn-lt"/>
                <a:cs typeface="+mn-lt"/>
              </a:rPr>
              <a:t>(Tao et al., 2018)</a:t>
            </a:r>
          </a:p>
          <a:p>
            <a:pPr marL="285750" indent="-285750">
              <a:buFont typeface="Arial"/>
              <a:buChar char="•"/>
            </a:pPr>
            <a:r>
              <a:rPr lang="en-US" sz="1400">
                <a:cs typeface="Arial"/>
              </a:rPr>
              <a:t>RUBER-BERT </a:t>
            </a:r>
            <a:r>
              <a:rPr lang="en-US" sz="1100" b="1">
                <a:solidFill>
                  <a:schemeClr val="tx2"/>
                </a:solidFill>
                <a:cs typeface="Arial"/>
              </a:rPr>
              <a:t>(Ghazarian et al., 2019)</a:t>
            </a:r>
          </a:p>
        </p:txBody>
      </p:sp>
      <p:sp>
        <p:nvSpPr>
          <p:cNvPr id="6" name="Line 34">
            <a:extLst>
              <a:ext uri="{FF2B5EF4-FFF2-40B4-BE49-F238E27FC236}">
                <a16:creationId xmlns:a16="http://schemas.microsoft.com/office/drawing/2014/main" id="{914C98E3-645F-4349-B6FD-21F45A4B7704}"/>
              </a:ext>
            </a:extLst>
          </p:cNvPr>
          <p:cNvSpPr/>
          <p:nvPr/>
        </p:nvSpPr>
        <p:spPr>
          <a:xfrm>
            <a:off x="3094611" y="2956367"/>
            <a:ext cx="43290" cy="3115744"/>
          </a:xfrm>
          <a:prstGeom prst="line">
            <a:avLst/>
          </a:prstGeom>
          <a:ln w="28575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Line 34">
            <a:extLst>
              <a:ext uri="{FF2B5EF4-FFF2-40B4-BE49-F238E27FC236}">
                <a16:creationId xmlns:a16="http://schemas.microsoft.com/office/drawing/2014/main" id="{47FC8EB7-278F-4B8C-9E44-7853CE90C1E9}"/>
              </a:ext>
            </a:extLst>
          </p:cNvPr>
          <p:cNvSpPr/>
          <p:nvPr/>
        </p:nvSpPr>
        <p:spPr>
          <a:xfrm>
            <a:off x="7648025" y="2956366"/>
            <a:ext cx="43290" cy="3115744"/>
          </a:xfrm>
          <a:prstGeom prst="line">
            <a:avLst/>
          </a:prstGeom>
          <a:ln w="28575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42674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  <p:bldP spid="13" grpId="0"/>
      <p:bldP spid="23" grpId="0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F5D9992-1F28-45F0-8534-454326930591}"/>
              </a:ext>
            </a:extLst>
          </p:cNvPr>
          <p:cNvSpPr/>
          <p:nvPr/>
        </p:nvSpPr>
        <p:spPr>
          <a:xfrm>
            <a:off x="2377068" y="1810214"/>
            <a:ext cx="1737730" cy="201651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/>
              <a:t>Datasets</a:t>
            </a:r>
          </a:p>
          <a:p>
            <a:pPr algn="ctr"/>
            <a:r>
              <a:rPr lang="fr-FR" sz="4800" b="1"/>
              <a:t>1</a:t>
            </a: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5B60641D-25DB-4904-914C-85188DA277C7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Summary of problems related to dialogue systems</a:t>
            </a:r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AA4A2AB-3585-4B97-BDA1-5456DDFCE5DF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15/46</a:t>
            </a:r>
          </a:p>
        </p:txBody>
      </p:sp>
      <p:sp>
        <p:nvSpPr>
          <p:cNvPr id="19" name="Freeform: Shape 10">
            <a:extLst>
              <a:ext uri="{FF2B5EF4-FFF2-40B4-BE49-F238E27FC236}">
                <a16:creationId xmlns:a16="http://schemas.microsoft.com/office/drawing/2014/main" id="{49952C4D-0E1F-453D-B3CC-BFC5C8BF7C96}"/>
              </a:ext>
            </a:extLst>
          </p:cNvPr>
          <p:cNvSpPr/>
          <p:nvPr/>
        </p:nvSpPr>
        <p:spPr>
          <a:xfrm flipV="1">
            <a:off x="2377323" y="2743666"/>
            <a:ext cx="1740265" cy="3087741"/>
          </a:xfrm>
          <a:custGeom>
            <a:avLst/>
            <a:gdLst>
              <a:gd name="connsiteX0" fmla="*/ 0 w 1591582"/>
              <a:gd name="connsiteY0" fmla="*/ 3031986 h 3031986"/>
              <a:gd name="connsiteX1" fmla="*/ 357641 w 1591582"/>
              <a:gd name="connsiteY1" fmla="*/ 3031986 h 3031986"/>
              <a:gd name="connsiteX2" fmla="*/ 795791 w 1591582"/>
              <a:gd name="connsiteY2" fmla="*/ 2593836 h 3031986"/>
              <a:gd name="connsiteX3" fmla="*/ 1233941 w 1591582"/>
              <a:gd name="connsiteY3" fmla="*/ 3031986 h 3031986"/>
              <a:gd name="connsiteX4" fmla="*/ 1591582 w 1591582"/>
              <a:gd name="connsiteY4" fmla="*/ 3031986 h 3031986"/>
              <a:gd name="connsiteX5" fmla="*/ 1591582 w 1591582"/>
              <a:gd name="connsiteY5" fmla="*/ 314242 h 3031986"/>
              <a:gd name="connsiteX6" fmla="*/ 1277340 w 1591582"/>
              <a:gd name="connsiteY6" fmla="*/ 0 h 3031986"/>
              <a:gd name="connsiteX7" fmla="*/ 314242 w 1591582"/>
              <a:gd name="connsiteY7" fmla="*/ 0 h 3031986"/>
              <a:gd name="connsiteX8" fmla="*/ 0 w 1591582"/>
              <a:gd name="connsiteY8" fmla="*/ 314242 h 303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1582" h="3031986">
                <a:moveTo>
                  <a:pt x="0" y="3031986"/>
                </a:moveTo>
                <a:lnTo>
                  <a:pt x="357641" y="3031986"/>
                </a:lnTo>
                <a:cubicBezTo>
                  <a:pt x="357641" y="2790002"/>
                  <a:pt x="553807" y="2593836"/>
                  <a:pt x="795791" y="2593836"/>
                </a:cubicBezTo>
                <a:cubicBezTo>
                  <a:pt x="1037775" y="2593836"/>
                  <a:pt x="1233941" y="2790002"/>
                  <a:pt x="1233941" y="3031986"/>
                </a:cubicBezTo>
                <a:lnTo>
                  <a:pt x="1591582" y="3031986"/>
                </a:lnTo>
                <a:lnTo>
                  <a:pt x="1591582" y="314242"/>
                </a:lnTo>
                <a:cubicBezTo>
                  <a:pt x="1591582" y="140691"/>
                  <a:pt x="1450891" y="0"/>
                  <a:pt x="1277340" y="0"/>
                </a:cubicBezTo>
                <a:lnTo>
                  <a:pt x="314242" y="0"/>
                </a:lnTo>
                <a:cubicBezTo>
                  <a:pt x="140691" y="0"/>
                  <a:pt x="0" y="140691"/>
                  <a:pt x="0" y="31424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7000" sy="107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23E0287-3EA5-49BD-8756-1531B4285244}"/>
              </a:ext>
            </a:extLst>
          </p:cNvPr>
          <p:cNvSpPr txBox="1"/>
          <p:nvPr/>
        </p:nvSpPr>
        <p:spPr>
          <a:xfrm>
            <a:off x="2469763" y="3445494"/>
            <a:ext cx="1563029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>
                <a:solidFill>
                  <a:srgbClr val="C00000"/>
                </a:solidFill>
              </a:rPr>
              <a:t>Bias</a:t>
            </a:r>
          </a:p>
          <a:p>
            <a:endParaRPr lang="fr-FR" sz="1100" b="1"/>
          </a:p>
          <a:p>
            <a:r>
              <a:rPr lang="fr-FR" sz="1100" b="1"/>
              <a:t>- New datasets</a:t>
            </a:r>
            <a:endParaRPr lang="fr-FR"/>
          </a:p>
          <a:p>
            <a:r>
              <a:rPr lang="fr-FR" sz="1100" b="1"/>
              <a:t>- Learn with biased datasets</a:t>
            </a:r>
          </a:p>
        </p:txBody>
      </p:sp>
      <p:pic>
        <p:nvPicPr>
          <p:cNvPr id="8" name="Graphique 8" descr="Ampoule et engrenage">
            <a:extLst>
              <a:ext uri="{FF2B5EF4-FFF2-40B4-BE49-F238E27FC236}">
                <a16:creationId xmlns:a16="http://schemas.microsoft.com/office/drawing/2014/main" id="{1CF47424-1252-4F35-9369-D2D473993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5239" y="4737410"/>
            <a:ext cx="914400" cy="914400"/>
          </a:xfrm>
          <a:prstGeom prst="rect">
            <a:avLst/>
          </a:prstGeom>
        </p:spPr>
      </p:pic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D9854D8E-BDBC-4C0F-A7B7-4F7248544C53}"/>
              </a:ext>
            </a:extLst>
          </p:cNvPr>
          <p:cNvSpPr/>
          <p:nvPr/>
        </p:nvSpPr>
        <p:spPr>
          <a:xfrm>
            <a:off x="5229922" y="1810214"/>
            <a:ext cx="1737730" cy="201651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/>
              <a:t>Systems</a:t>
            </a:r>
          </a:p>
          <a:p>
            <a:pPr algn="ctr"/>
            <a:r>
              <a:rPr lang="fr-FR" sz="4800" b="1"/>
              <a:t>2</a:t>
            </a:r>
          </a:p>
        </p:txBody>
      </p:sp>
      <p:sp>
        <p:nvSpPr>
          <p:cNvPr id="52" name="Freeform: Shape 10">
            <a:extLst>
              <a:ext uri="{FF2B5EF4-FFF2-40B4-BE49-F238E27FC236}">
                <a16:creationId xmlns:a16="http://schemas.microsoft.com/office/drawing/2014/main" id="{4B944703-EEA2-4E51-9830-A140A56F14DC}"/>
              </a:ext>
            </a:extLst>
          </p:cNvPr>
          <p:cNvSpPr/>
          <p:nvPr/>
        </p:nvSpPr>
        <p:spPr>
          <a:xfrm flipV="1">
            <a:off x="5230177" y="2743666"/>
            <a:ext cx="1740265" cy="3087741"/>
          </a:xfrm>
          <a:custGeom>
            <a:avLst/>
            <a:gdLst>
              <a:gd name="connsiteX0" fmla="*/ 0 w 1591582"/>
              <a:gd name="connsiteY0" fmla="*/ 3031986 h 3031986"/>
              <a:gd name="connsiteX1" fmla="*/ 357641 w 1591582"/>
              <a:gd name="connsiteY1" fmla="*/ 3031986 h 3031986"/>
              <a:gd name="connsiteX2" fmla="*/ 795791 w 1591582"/>
              <a:gd name="connsiteY2" fmla="*/ 2593836 h 3031986"/>
              <a:gd name="connsiteX3" fmla="*/ 1233941 w 1591582"/>
              <a:gd name="connsiteY3" fmla="*/ 3031986 h 3031986"/>
              <a:gd name="connsiteX4" fmla="*/ 1591582 w 1591582"/>
              <a:gd name="connsiteY4" fmla="*/ 3031986 h 3031986"/>
              <a:gd name="connsiteX5" fmla="*/ 1591582 w 1591582"/>
              <a:gd name="connsiteY5" fmla="*/ 314242 h 3031986"/>
              <a:gd name="connsiteX6" fmla="*/ 1277340 w 1591582"/>
              <a:gd name="connsiteY6" fmla="*/ 0 h 3031986"/>
              <a:gd name="connsiteX7" fmla="*/ 314242 w 1591582"/>
              <a:gd name="connsiteY7" fmla="*/ 0 h 3031986"/>
              <a:gd name="connsiteX8" fmla="*/ 0 w 1591582"/>
              <a:gd name="connsiteY8" fmla="*/ 314242 h 303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1582" h="3031986">
                <a:moveTo>
                  <a:pt x="0" y="3031986"/>
                </a:moveTo>
                <a:lnTo>
                  <a:pt x="357641" y="3031986"/>
                </a:lnTo>
                <a:cubicBezTo>
                  <a:pt x="357641" y="2790002"/>
                  <a:pt x="553807" y="2593836"/>
                  <a:pt x="795791" y="2593836"/>
                </a:cubicBezTo>
                <a:cubicBezTo>
                  <a:pt x="1037775" y="2593836"/>
                  <a:pt x="1233941" y="2790002"/>
                  <a:pt x="1233941" y="3031986"/>
                </a:cubicBezTo>
                <a:lnTo>
                  <a:pt x="1591582" y="3031986"/>
                </a:lnTo>
                <a:lnTo>
                  <a:pt x="1591582" y="314242"/>
                </a:lnTo>
                <a:cubicBezTo>
                  <a:pt x="1591582" y="140691"/>
                  <a:pt x="1450891" y="0"/>
                  <a:pt x="1277340" y="0"/>
                </a:cubicBezTo>
                <a:lnTo>
                  <a:pt x="314242" y="0"/>
                </a:lnTo>
                <a:cubicBezTo>
                  <a:pt x="140691" y="0"/>
                  <a:pt x="0" y="140691"/>
                  <a:pt x="0" y="31424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7000" sy="107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73F7E222-15AF-4605-8C98-8D7B23019E9F}"/>
              </a:ext>
            </a:extLst>
          </p:cNvPr>
          <p:cNvSpPr txBox="1"/>
          <p:nvPr/>
        </p:nvSpPr>
        <p:spPr>
          <a:xfrm>
            <a:off x="5313324" y="3445493"/>
            <a:ext cx="1563029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>
                <a:solidFill>
                  <a:srgbClr val="00B050"/>
                </a:solidFill>
              </a:rPr>
              <a:t>Complexity</a:t>
            </a:r>
          </a:p>
          <a:p>
            <a:endParaRPr lang="fr-FR" sz="1100" b="1"/>
          </a:p>
          <a:p>
            <a:r>
              <a:rPr lang="fr-FR" sz="1100" b="1"/>
              <a:t>- Build simple and efficient systems</a:t>
            </a:r>
            <a:endParaRPr lang="fr-FR"/>
          </a:p>
        </p:txBody>
      </p:sp>
      <p:pic>
        <p:nvPicPr>
          <p:cNvPr id="54" name="Graphique 8" descr="Ampoule et engrenage">
            <a:extLst>
              <a:ext uri="{FF2B5EF4-FFF2-40B4-BE49-F238E27FC236}">
                <a16:creationId xmlns:a16="http://schemas.microsoft.com/office/drawing/2014/main" id="{F6D09D6E-E491-4B89-AA42-845599E63A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801" y="4737410"/>
            <a:ext cx="914400" cy="914400"/>
          </a:xfrm>
          <a:prstGeom prst="rect">
            <a:avLst/>
          </a:prstGeom>
        </p:spPr>
      </p:pic>
      <p:sp>
        <p:nvSpPr>
          <p:cNvPr id="55" name="Rectangle : coins arrondis 54">
            <a:extLst>
              <a:ext uri="{FF2B5EF4-FFF2-40B4-BE49-F238E27FC236}">
                <a16:creationId xmlns:a16="http://schemas.microsoft.com/office/drawing/2014/main" id="{F5511972-210A-4B05-BB9A-B3C82E5B5657}"/>
              </a:ext>
            </a:extLst>
          </p:cNvPr>
          <p:cNvSpPr/>
          <p:nvPr/>
        </p:nvSpPr>
        <p:spPr>
          <a:xfrm>
            <a:off x="8036312" y="1810214"/>
            <a:ext cx="1737730" cy="201651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/>
              <a:t>Metrics</a:t>
            </a:r>
          </a:p>
          <a:p>
            <a:pPr algn="ctr"/>
            <a:r>
              <a:rPr lang="fr-FR" sz="4800" b="1"/>
              <a:t>3</a:t>
            </a:r>
          </a:p>
        </p:txBody>
      </p:sp>
      <p:sp>
        <p:nvSpPr>
          <p:cNvPr id="56" name="Freeform: Shape 10">
            <a:extLst>
              <a:ext uri="{FF2B5EF4-FFF2-40B4-BE49-F238E27FC236}">
                <a16:creationId xmlns:a16="http://schemas.microsoft.com/office/drawing/2014/main" id="{504D926D-1B63-4720-84E4-1C9D547F31BC}"/>
              </a:ext>
            </a:extLst>
          </p:cNvPr>
          <p:cNvSpPr/>
          <p:nvPr/>
        </p:nvSpPr>
        <p:spPr>
          <a:xfrm flipV="1">
            <a:off x="8036567" y="2752958"/>
            <a:ext cx="1740265" cy="3087741"/>
          </a:xfrm>
          <a:custGeom>
            <a:avLst/>
            <a:gdLst>
              <a:gd name="connsiteX0" fmla="*/ 0 w 1591582"/>
              <a:gd name="connsiteY0" fmla="*/ 3031986 h 3031986"/>
              <a:gd name="connsiteX1" fmla="*/ 357641 w 1591582"/>
              <a:gd name="connsiteY1" fmla="*/ 3031986 h 3031986"/>
              <a:gd name="connsiteX2" fmla="*/ 795791 w 1591582"/>
              <a:gd name="connsiteY2" fmla="*/ 2593836 h 3031986"/>
              <a:gd name="connsiteX3" fmla="*/ 1233941 w 1591582"/>
              <a:gd name="connsiteY3" fmla="*/ 3031986 h 3031986"/>
              <a:gd name="connsiteX4" fmla="*/ 1591582 w 1591582"/>
              <a:gd name="connsiteY4" fmla="*/ 3031986 h 3031986"/>
              <a:gd name="connsiteX5" fmla="*/ 1591582 w 1591582"/>
              <a:gd name="connsiteY5" fmla="*/ 314242 h 3031986"/>
              <a:gd name="connsiteX6" fmla="*/ 1277340 w 1591582"/>
              <a:gd name="connsiteY6" fmla="*/ 0 h 3031986"/>
              <a:gd name="connsiteX7" fmla="*/ 314242 w 1591582"/>
              <a:gd name="connsiteY7" fmla="*/ 0 h 3031986"/>
              <a:gd name="connsiteX8" fmla="*/ 0 w 1591582"/>
              <a:gd name="connsiteY8" fmla="*/ 314242 h 303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1582" h="3031986">
                <a:moveTo>
                  <a:pt x="0" y="3031986"/>
                </a:moveTo>
                <a:lnTo>
                  <a:pt x="357641" y="3031986"/>
                </a:lnTo>
                <a:cubicBezTo>
                  <a:pt x="357641" y="2790002"/>
                  <a:pt x="553807" y="2593836"/>
                  <a:pt x="795791" y="2593836"/>
                </a:cubicBezTo>
                <a:cubicBezTo>
                  <a:pt x="1037775" y="2593836"/>
                  <a:pt x="1233941" y="2790002"/>
                  <a:pt x="1233941" y="3031986"/>
                </a:cubicBezTo>
                <a:lnTo>
                  <a:pt x="1591582" y="3031986"/>
                </a:lnTo>
                <a:lnTo>
                  <a:pt x="1591582" y="314242"/>
                </a:lnTo>
                <a:cubicBezTo>
                  <a:pt x="1591582" y="140691"/>
                  <a:pt x="1450891" y="0"/>
                  <a:pt x="1277340" y="0"/>
                </a:cubicBezTo>
                <a:lnTo>
                  <a:pt x="314242" y="0"/>
                </a:lnTo>
                <a:cubicBezTo>
                  <a:pt x="140691" y="0"/>
                  <a:pt x="0" y="140691"/>
                  <a:pt x="0" y="31424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7000" sy="107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425CF514-32EB-4FAE-B6AC-927DB3915BBC}"/>
              </a:ext>
            </a:extLst>
          </p:cNvPr>
          <p:cNvSpPr txBox="1"/>
          <p:nvPr/>
        </p:nvSpPr>
        <p:spPr>
          <a:xfrm>
            <a:off x="8138300" y="3445493"/>
            <a:ext cx="1563029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>
                <a:solidFill>
                  <a:schemeClr val="accent4"/>
                </a:solidFill>
              </a:rPr>
              <a:t>Adequacy</a:t>
            </a:r>
            <a:endParaRPr lang="fr-FR">
              <a:solidFill>
                <a:schemeClr val="accent4"/>
              </a:solidFill>
            </a:endParaRPr>
          </a:p>
          <a:p>
            <a:endParaRPr lang="fr-FR" sz="1100" b="1"/>
          </a:p>
          <a:p>
            <a:r>
              <a:rPr lang="fr-FR" sz="1100" b="1"/>
              <a:t>- Develop automated evaluation metrics.</a:t>
            </a:r>
          </a:p>
          <a:p>
            <a:r>
              <a:rPr lang="fr-FR" sz="1100" b="1"/>
              <a:t>- Correlation.</a:t>
            </a:r>
          </a:p>
        </p:txBody>
      </p:sp>
      <p:pic>
        <p:nvPicPr>
          <p:cNvPr id="58" name="Graphique 8" descr="Ampoule et engrenage">
            <a:extLst>
              <a:ext uri="{FF2B5EF4-FFF2-40B4-BE49-F238E27FC236}">
                <a16:creationId xmlns:a16="http://schemas.microsoft.com/office/drawing/2014/main" id="{231DEAFA-A8D2-41BF-B5DC-356BA0181E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63776" y="4737409"/>
            <a:ext cx="914400" cy="914400"/>
          </a:xfrm>
          <a:prstGeom prst="rect">
            <a:avLst/>
          </a:prstGeom>
        </p:spPr>
      </p:pic>
      <p:pic>
        <p:nvPicPr>
          <p:cNvPr id="5" name="Image 4" descr="Une image contenant dessin&#10;&#10;Description générée avec un niveau de confiance très élevé">
            <a:extLst>
              <a:ext uri="{FF2B5EF4-FFF2-40B4-BE49-F238E27FC236}">
                <a16:creationId xmlns:a16="http://schemas.microsoft.com/office/drawing/2014/main" id="{0B9290D3-BFF1-48E9-8797-1A2FDE3473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3668" y="5988205"/>
            <a:ext cx="875372" cy="86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7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7" grpId="0"/>
      <p:bldP spid="51" grpId="0" animBg="1"/>
      <p:bldP spid="52" grpId="0" animBg="1"/>
      <p:bldP spid="53" grpId="0"/>
      <p:bldP spid="55" grpId="0" animBg="1"/>
      <p:bldP spid="56" grpId="0" animBg="1"/>
      <p:bldP spid="5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5B60641D-25DB-4904-914C-85188DA277C7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  <a:cs typeface="Arial"/>
              </a:rPr>
              <a:t>Summary of the categories of dialogue systems</a:t>
            </a:r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C4F3F97-4BDD-45E8-B0EE-A17EF9134867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16/46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AE974E9-6C39-451D-9783-2A910D752BC8}"/>
              </a:ext>
            </a:extLst>
          </p:cNvPr>
          <p:cNvSpPr txBox="1"/>
          <p:nvPr/>
        </p:nvSpPr>
        <p:spPr>
          <a:xfrm>
            <a:off x="4660135" y="1627842"/>
            <a:ext cx="206326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Dialogue systems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FF0013E-670F-4889-AE7D-B7C5BDDF92BB}"/>
              </a:ext>
            </a:extLst>
          </p:cNvPr>
          <p:cNvSpPr txBox="1"/>
          <p:nvPr/>
        </p:nvSpPr>
        <p:spPr>
          <a:xfrm>
            <a:off x="710613" y="2776207"/>
            <a:ext cx="1666166" cy="3693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Task-oriented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FCAC71C-A89C-4BB7-8748-FC6603778CFE}"/>
              </a:ext>
            </a:extLst>
          </p:cNvPr>
          <p:cNvSpPr txBox="1"/>
          <p:nvPr/>
        </p:nvSpPr>
        <p:spPr>
          <a:xfrm>
            <a:off x="4391170" y="2776207"/>
            <a:ext cx="251402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Conversational agents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8E73AE2-A715-47D4-A1EB-FBF691E65645}"/>
              </a:ext>
            </a:extLst>
          </p:cNvPr>
          <p:cNvSpPr txBox="1"/>
          <p:nvPr/>
        </p:nvSpPr>
        <p:spPr>
          <a:xfrm>
            <a:off x="8620388" y="2776207"/>
            <a:ext cx="2514025" cy="3693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Question answering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C267B38-602A-4393-A48B-974268E4CA78}"/>
              </a:ext>
            </a:extLst>
          </p:cNvPr>
          <p:cNvSpPr txBox="1"/>
          <p:nvPr/>
        </p:nvSpPr>
        <p:spPr>
          <a:xfrm>
            <a:off x="2025502" y="4055621"/>
            <a:ext cx="1333462" cy="3693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Generative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0E34964-9FE6-49ED-A64B-6EDF545427EC}"/>
              </a:ext>
            </a:extLst>
          </p:cNvPr>
          <p:cNvSpPr txBox="1"/>
          <p:nvPr/>
        </p:nvSpPr>
        <p:spPr>
          <a:xfrm>
            <a:off x="4783727" y="4055621"/>
            <a:ext cx="180568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Retrieval-based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1B559FD-C335-4CE8-8B62-96758B60E0FE}"/>
              </a:ext>
            </a:extLst>
          </p:cNvPr>
          <p:cNvSpPr txBox="1"/>
          <p:nvPr/>
        </p:nvSpPr>
        <p:spPr>
          <a:xfrm>
            <a:off x="3270982" y="5085931"/>
            <a:ext cx="2159856" cy="3693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Multi-turn matching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DA0BF0E-28D9-4704-AC94-CA6B821F7BB1}"/>
              </a:ext>
            </a:extLst>
          </p:cNvPr>
          <p:cNvSpPr txBox="1"/>
          <p:nvPr/>
        </p:nvSpPr>
        <p:spPr>
          <a:xfrm>
            <a:off x="6157473" y="5085931"/>
            <a:ext cx="236377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Single-turn matching</a:t>
            </a:r>
          </a:p>
        </p:txBody>
      </p:sp>
      <p:sp>
        <p:nvSpPr>
          <p:cNvPr id="39" name="Flèche : bas 38">
            <a:extLst>
              <a:ext uri="{FF2B5EF4-FFF2-40B4-BE49-F238E27FC236}">
                <a16:creationId xmlns:a16="http://schemas.microsoft.com/office/drawing/2014/main" id="{2AFC049E-5164-427F-91CB-2F5955BD3AD1}"/>
              </a:ext>
            </a:extLst>
          </p:cNvPr>
          <p:cNvSpPr/>
          <p:nvPr/>
        </p:nvSpPr>
        <p:spPr>
          <a:xfrm rot="3900000" flipH="1">
            <a:off x="3482530" y="1601551"/>
            <a:ext cx="225380" cy="1652787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 : bas 40">
            <a:extLst>
              <a:ext uri="{FF2B5EF4-FFF2-40B4-BE49-F238E27FC236}">
                <a16:creationId xmlns:a16="http://schemas.microsoft.com/office/drawing/2014/main" id="{29C09392-B258-4520-820D-444C3D5028AE}"/>
              </a:ext>
            </a:extLst>
          </p:cNvPr>
          <p:cNvSpPr/>
          <p:nvPr/>
        </p:nvSpPr>
        <p:spPr>
          <a:xfrm flipH="1">
            <a:off x="5543150" y="2052311"/>
            <a:ext cx="206795" cy="658471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lèche : bas 42">
            <a:extLst>
              <a:ext uri="{FF2B5EF4-FFF2-40B4-BE49-F238E27FC236}">
                <a16:creationId xmlns:a16="http://schemas.microsoft.com/office/drawing/2014/main" id="{A1BBA6C2-FB9C-47DE-BF83-8129FD7D00BD}"/>
              </a:ext>
            </a:extLst>
          </p:cNvPr>
          <p:cNvSpPr/>
          <p:nvPr/>
        </p:nvSpPr>
        <p:spPr>
          <a:xfrm rot="17460000" flipH="1">
            <a:off x="7965535" y="1463838"/>
            <a:ext cx="206794" cy="187581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Flèche : bas 44">
            <a:extLst>
              <a:ext uri="{FF2B5EF4-FFF2-40B4-BE49-F238E27FC236}">
                <a16:creationId xmlns:a16="http://schemas.microsoft.com/office/drawing/2014/main" id="{6FCC9319-B23E-4D90-8E90-5B10FC3EDF08}"/>
              </a:ext>
            </a:extLst>
          </p:cNvPr>
          <p:cNvSpPr/>
          <p:nvPr/>
        </p:nvSpPr>
        <p:spPr>
          <a:xfrm rot="2940000" flipH="1">
            <a:off x="3488178" y="3206927"/>
            <a:ext cx="206795" cy="915144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lèche : bas 46">
            <a:extLst>
              <a:ext uri="{FF2B5EF4-FFF2-40B4-BE49-F238E27FC236}">
                <a16:creationId xmlns:a16="http://schemas.microsoft.com/office/drawing/2014/main" id="{F3C5775A-2D4D-4C7A-8525-DE6ADB7EBDD8}"/>
              </a:ext>
            </a:extLst>
          </p:cNvPr>
          <p:cNvSpPr/>
          <p:nvPr/>
        </p:nvSpPr>
        <p:spPr>
          <a:xfrm rot="-60000" flipH="1">
            <a:off x="5539041" y="3291172"/>
            <a:ext cx="206795" cy="658471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Flèche : bas 48">
            <a:extLst>
              <a:ext uri="{FF2B5EF4-FFF2-40B4-BE49-F238E27FC236}">
                <a16:creationId xmlns:a16="http://schemas.microsoft.com/office/drawing/2014/main" id="{C4FE392C-3A87-496B-93EB-D5A3B9C087F2}"/>
              </a:ext>
            </a:extLst>
          </p:cNvPr>
          <p:cNvSpPr/>
          <p:nvPr/>
        </p:nvSpPr>
        <p:spPr>
          <a:xfrm rot="19260000" flipH="1">
            <a:off x="6396414" y="4421456"/>
            <a:ext cx="206795" cy="658471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Flèche : bas 50">
            <a:extLst>
              <a:ext uri="{FF2B5EF4-FFF2-40B4-BE49-F238E27FC236}">
                <a16:creationId xmlns:a16="http://schemas.microsoft.com/office/drawing/2014/main" id="{2E15548C-4027-45F8-B206-67A6E3911506}"/>
              </a:ext>
            </a:extLst>
          </p:cNvPr>
          <p:cNvSpPr/>
          <p:nvPr/>
        </p:nvSpPr>
        <p:spPr>
          <a:xfrm rot="1860000" flipH="1">
            <a:off x="4798072" y="4440041"/>
            <a:ext cx="206795" cy="658471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A595BEC1-8D46-4B61-B9CC-9ADF3871A7DC}"/>
              </a:ext>
            </a:extLst>
          </p:cNvPr>
          <p:cNvSpPr txBox="1"/>
          <p:nvPr/>
        </p:nvSpPr>
        <p:spPr>
          <a:xfrm>
            <a:off x="6237445" y="5681057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1400"/>
              <a:t>Simple</a:t>
            </a:r>
          </a:p>
          <a:p>
            <a:pPr marL="285750" indent="-285750">
              <a:buFont typeface="Arial"/>
              <a:buChar char="•"/>
            </a:pPr>
            <a:r>
              <a:rPr lang="fr-FR" sz="1400"/>
              <a:t>Less efficient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8F999A68-09C6-4B63-853D-EAB93207AB16}"/>
              </a:ext>
            </a:extLst>
          </p:cNvPr>
          <p:cNvSpPr txBox="1"/>
          <p:nvPr/>
        </p:nvSpPr>
        <p:spPr>
          <a:xfrm>
            <a:off x="3356713" y="5681057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1400"/>
              <a:t>Complex </a:t>
            </a:r>
          </a:p>
          <a:p>
            <a:pPr marL="285750" indent="-285750">
              <a:buFont typeface="Arial"/>
              <a:buChar char="•"/>
            </a:pPr>
            <a:r>
              <a:rPr lang="fr-FR" sz="1400"/>
              <a:t>More efficient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48A5EA69-5877-45A9-99B7-17FA78942410}"/>
              </a:ext>
            </a:extLst>
          </p:cNvPr>
          <p:cNvSpPr txBox="1"/>
          <p:nvPr/>
        </p:nvSpPr>
        <p:spPr>
          <a:xfrm>
            <a:off x="8168611" y="4055620"/>
            <a:ext cx="1805687" cy="3693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 err="1"/>
              <a:t>Hybrid</a:t>
            </a:r>
          </a:p>
        </p:txBody>
      </p:sp>
      <p:sp>
        <p:nvSpPr>
          <p:cNvPr id="59" name="Flèche : bas 58">
            <a:extLst>
              <a:ext uri="{FF2B5EF4-FFF2-40B4-BE49-F238E27FC236}">
                <a16:creationId xmlns:a16="http://schemas.microsoft.com/office/drawing/2014/main" id="{60539F6F-8F31-4D2B-A163-AAB9BA88B8BE}"/>
              </a:ext>
            </a:extLst>
          </p:cNvPr>
          <p:cNvSpPr/>
          <p:nvPr/>
        </p:nvSpPr>
        <p:spPr>
          <a:xfrm rot="18360000" flipH="1">
            <a:off x="7543650" y="3169173"/>
            <a:ext cx="206795" cy="987333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4" descr="Une image contenant dessin&#10;&#10;Description générée avec un niveau de confiance très élevé">
            <a:extLst>
              <a:ext uri="{FF2B5EF4-FFF2-40B4-BE49-F238E27FC236}">
                <a16:creationId xmlns:a16="http://schemas.microsoft.com/office/drawing/2014/main" id="{3C1B957C-1877-4D05-A4E9-0F1A4AB95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756" y="4754334"/>
            <a:ext cx="1107688" cy="110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7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ustomShape 1"/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What is my thesis about?</a:t>
            </a:r>
            <a:endParaRPr lang="fr-FR"/>
          </a:p>
        </p:txBody>
      </p:sp>
      <p:sp>
        <p:nvSpPr>
          <p:cNvPr id="3" name="CustomShape 4">
            <a:extLst>
              <a:ext uri="{FF2B5EF4-FFF2-40B4-BE49-F238E27FC236}">
                <a16:creationId xmlns:a16="http://schemas.microsoft.com/office/drawing/2014/main" id="{7F49D543-DDF0-4DCC-9533-5518C371E170}"/>
              </a:ext>
            </a:extLst>
          </p:cNvPr>
          <p:cNvSpPr/>
          <p:nvPr/>
        </p:nvSpPr>
        <p:spPr>
          <a:xfrm>
            <a:off x="736993" y="1793088"/>
            <a:ext cx="2975040" cy="2086834"/>
          </a:xfrm>
          <a:prstGeom prst="roundRect">
            <a:avLst>
              <a:gd name="adj" fmla="val 2415"/>
            </a:avLst>
          </a:prstGeom>
          <a:solidFill>
            <a:srgbClr val="F2F2F2">
              <a:alpha val="40000"/>
            </a:srgbClr>
          </a:solidFill>
          <a:ln w="3240">
            <a:solidFill>
              <a:srgbClr val="D9D9D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5000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5">
            <a:extLst>
              <a:ext uri="{FF2B5EF4-FFF2-40B4-BE49-F238E27FC236}">
                <a16:creationId xmlns:a16="http://schemas.microsoft.com/office/drawing/2014/main" id="{5FF83EBF-8DB2-4C2A-A7D7-AD9E3397C1EC}"/>
              </a:ext>
            </a:extLst>
          </p:cNvPr>
          <p:cNvSpPr/>
          <p:nvPr/>
        </p:nvSpPr>
        <p:spPr>
          <a:xfrm>
            <a:off x="998352" y="1586737"/>
            <a:ext cx="2452680" cy="384120"/>
          </a:xfrm>
          <a:prstGeom prst="roundRect">
            <a:avLst>
              <a:gd name="adj" fmla="val 50000"/>
            </a:avLst>
          </a:prstGeom>
          <a:solidFill>
            <a:srgbClr val="305065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sz="1600" b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Problems</a:t>
            </a:r>
            <a:endParaRPr lang="fr-FR"/>
          </a:p>
        </p:txBody>
      </p:sp>
      <p:sp>
        <p:nvSpPr>
          <p:cNvPr id="5" name="CustomShape 6">
            <a:extLst>
              <a:ext uri="{FF2B5EF4-FFF2-40B4-BE49-F238E27FC236}">
                <a16:creationId xmlns:a16="http://schemas.microsoft.com/office/drawing/2014/main" id="{53456783-7C6D-4A00-86DF-16E0315B4952}"/>
              </a:ext>
            </a:extLst>
          </p:cNvPr>
          <p:cNvSpPr/>
          <p:nvPr/>
        </p:nvSpPr>
        <p:spPr>
          <a:xfrm>
            <a:off x="1486872" y="1684297"/>
            <a:ext cx="360" cy="22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CustomShape 7">
            <a:extLst>
              <a:ext uri="{FF2B5EF4-FFF2-40B4-BE49-F238E27FC236}">
                <a16:creationId xmlns:a16="http://schemas.microsoft.com/office/drawing/2014/main" id="{5D479EA8-703B-496B-8534-6DF7A5E85C54}"/>
              </a:ext>
            </a:extLst>
          </p:cNvPr>
          <p:cNvSpPr/>
          <p:nvPr/>
        </p:nvSpPr>
        <p:spPr>
          <a:xfrm>
            <a:off x="733663" y="2593604"/>
            <a:ext cx="2869725" cy="7134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marL="170815" indent="-170180">
              <a:lnSpc>
                <a:spcPct val="13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The complexity of the state-of-the-art dialogue systems</a:t>
            </a:r>
          </a:p>
        </p:txBody>
      </p:sp>
      <p:sp>
        <p:nvSpPr>
          <p:cNvPr id="8" name="CustomShape 8">
            <a:extLst>
              <a:ext uri="{FF2B5EF4-FFF2-40B4-BE49-F238E27FC236}">
                <a16:creationId xmlns:a16="http://schemas.microsoft.com/office/drawing/2014/main" id="{86A99877-1D58-443F-A29F-07FA7C9E248E}"/>
              </a:ext>
            </a:extLst>
          </p:cNvPr>
          <p:cNvSpPr/>
          <p:nvPr/>
        </p:nvSpPr>
        <p:spPr>
          <a:xfrm>
            <a:off x="736993" y="4424617"/>
            <a:ext cx="2975040" cy="1791000"/>
          </a:xfrm>
          <a:prstGeom prst="roundRect">
            <a:avLst>
              <a:gd name="adj" fmla="val 2415"/>
            </a:avLst>
          </a:prstGeom>
          <a:solidFill>
            <a:srgbClr val="F2F2F2">
              <a:alpha val="40000"/>
            </a:srgbClr>
          </a:solidFill>
          <a:ln w="3240">
            <a:solidFill>
              <a:srgbClr val="D9D9D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5000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CustomShape 9">
            <a:extLst>
              <a:ext uri="{FF2B5EF4-FFF2-40B4-BE49-F238E27FC236}">
                <a16:creationId xmlns:a16="http://schemas.microsoft.com/office/drawing/2014/main" id="{10781E43-8BCD-41A2-804D-F7790DE8A004}"/>
              </a:ext>
            </a:extLst>
          </p:cNvPr>
          <p:cNvSpPr/>
          <p:nvPr/>
        </p:nvSpPr>
        <p:spPr>
          <a:xfrm>
            <a:off x="998352" y="4200697"/>
            <a:ext cx="2452680" cy="384120"/>
          </a:xfrm>
          <a:prstGeom prst="roundRect">
            <a:avLst>
              <a:gd name="adj" fmla="val 50000"/>
            </a:avLst>
          </a:prstGeom>
          <a:solidFill>
            <a:srgbClr val="23C2AA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sz="1600" b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Objectives</a:t>
            </a:r>
            <a:endParaRPr lang="fr-FR"/>
          </a:p>
        </p:txBody>
      </p:sp>
      <p:sp>
        <p:nvSpPr>
          <p:cNvPr id="14" name="CustomShape 11">
            <a:extLst>
              <a:ext uri="{FF2B5EF4-FFF2-40B4-BE49-F238E27FC236}">
                <a16:creationId xmlns:a16="http://schemas.microsoft.com/office/drawing/2014/main" id="{3ED26ED0-F3A6-47D3-82DD-0E7406070454}"/>
              </a:ext>
            </a:extLst>
          </p:cNvPr>
          <p:cNvSpPr/>
          <p:nvPr/>
        </p:nvSpPr>
        <p:spPr>
          <a:xfrm>
            <a:off x="4774392" y="2666377"/>
            <a:ext cx="2841840" cy="2844360"/>
          </a:xfrm>
          <a:prstGeom prst="ellipse">
            <a:avLst/>
          </a:prstGeom>
          <a:solidFill>
            <a:srgbClr val="F0F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CustomShape 12">
            <a:extLst>
              <a:ext uri="{FF2B5EF4-FFF2-40B4-BE49-F238E27FC236}">
                <a16:creationId xmlns:a16="http://schemas.microsoft.com/office/drawing/2014/main" id="{0FA6A328-1ECA-4A68-B5B4-72EE1C0AFB4F}"/>
              </a:ext>
            </a:extLst>
          </p:cNvPr>
          <p:cNvSpPr/>
          <p:nvPr/>
        </p:nvSpPr>
        <p:spPr>
          <a:xfrm>
            <a:off x="6945553" y="3197377"/>
            <a:ext cx="397440" cy="972360"/>
          </a:xfrm>
          <a:custGeom>
            <a:avLst/>
            <a:gdLst/>
            <a:ahLst/>
            <a:cxnLst/>
            <a:rect l="l" t="t" r="r" b="b"/>
            <a:pathLst>
              <a:path w="287" h="701">
                <a:moveTo>
                  <a:pt x="7" y="417"/>
                </a:moveTo>
                <a:lnTo>
                  <a:pt x="230" y="701"/>
                </a:lnTo>
                <a:lnTo>
                  <a:pt x="287" y="310"/>
                </a:lnTo>
                <a:lnTo>
                  <a:pt x="0" y="0"/>
                </a:lnTo>
              </a:path>
            </a:pathLst>
          </a:custGeom>
          <a:noFill/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" name="CustomShape 13">
            <a:extLst>
              <a:ext uri="{FF2B5EF4-FFF2-40B4-BE49-F238E27FC236}">
                <a16:creationId xmlns:a16="http://schemas.microsoft.com/office/drawing/2014/main" id="{9BC82939-6134-431E-BACC-26E0DCEBB076}"/>
              </a:ext>
            </a:extLst>
          </p:cNvPr>
          <p:cNvSpPr/>
          <p:nvPr/>
        </p:nvSpPr>
        <p:spPr>
          <a:xfrm>
            <a:off x="5866633" y="2387737"/>
            <a:ext cx="1209960" cy="2828880"/>
          </a:xfrm>
          <a:custGeom>
            <a:avLst/>
            <a:gdLst/>
            <a:ahLst/>
            <a:cxnLst/>
            <a:rect l="l" t="t" r="r" b="b"/>
            <a:pathLst>
              <a:path w="872" h="2038">
                <a:moveTo>
                  <a:pt x="853" y="2038"/>
                </a:moveTo>
                <a:lnTo>
                  <a:pt x="500" y="1597"/>
                </a:lnTo>
                <a:lnTo>
                  <a:pt x="265" y="1723"/>
                </a:lnTo>
                <a:lnTo>
                  <a:pt x="225" y="1758"/>
                </a:lnTo>
                <a:lnTo>
                  <a:pt x="242" y="2023"/>
                </a:lnTo>
                <a:lnTo>
                  <a:pt x="872" y="2023"/>
                </a:lnTo>
                <a:lnTo>
                  <a:pt x="493" y="1173"/>
                </a:lnTo>
                <a:lnTo>
                  <a:pt x="749" y="533"/>
                </a:lnTo>
                <a:lnTo>
                  <a:pt x="772" y="986"/>
                </a:lnTo>
                <a:lnTo>
                  <a:pt x="498" y="1133"/>
                </a:lnTo>
                <a:lnTo>
                  <a:pt x="443" y="796"/>
                </a:lnTo>
                <a:lnTo>
                  <a:pt x="725" y="536"/>
                </a:lnTo>
                <a:lnTo>
                  <a:pt x="0" y="0"/>
                </a:lnTo>
              </a:path>
            </a:pathLst>
          </a:custGeom>
          <a:noFill/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" name="Line 14">
            <a:extLst>
              <a:ext uri="{FF2B5EF4-FFF2-40B4-BE49-F238E27FC236}">
                <a16:creationId xmlns:a16="http://schemas.microsoft.com/office/drawing/2014/main" id="{9504552B-7894-4CD5-9045-87B4C9A56EE6}"/>
              </a:ext>
            </a:extLst>
          </p:cNvPr>
          <p:cNvSpPr/>
          <p:nvPr/>
        </p:nvSpPr>
        <p:spPr>
          <a:xfrm flipH="1">
            <a:off x="5350033" y="2976337"/>
            <a:ext cx="852480" cy="588960"/>
          </a:xfrm>
          <a:prstGeom prst="line">
            <a:avLst/>
          </a:prstGeom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" name="CustomShape 15">
            <a:extLst>
              <a:ext uri="{FF2B5EF4-FFF2-40B4-BE49-F238E27FC236}">
                <a16:creationId xmlns:a16="http://schemas.microsoft.com/office/drawing/2014/main" id="{9722170C-8898-4088-AFAE-A388FED38FF7}"/>
              </a:ext>
            </a:extLst>
          </p:cNvPr>
          <p:cNvSpPr/>
          <p:nvPr/>
        </p:nvSpPr>
        <p:spPr>
          <a:xfrm>
            <a:off x="4533553" y="2414017"/>
            <a:ext cx="3237120" cy="3163680"/>
          </a:xfrm>
          <a:custGeom>
            <a:avLst/>
            <a:gdLst/>
            <a:ahLst/>
            <a:cxnLst/>
            <a:rect l="l" t="t" r="r" b="b"/>
            <a:pathLst>
              <a:path w="2332" h="2279">
                <a:moveTo>
                  <a:pt x="974" y="0"/>
                </a:moveTo>
                <a:lnTo>
                  <a:pt x="1581" y="81"/>
                </a:lnTo>
                <a:lnTo>
                  <a:pt x="2059" y="360"/>
                </a:lnTo>
                <a:lnTo>
                  <a:pt x="2332" y="820"/>
                </a:lnTo>
                <a:lnTo>
                  <a:pt x="2249" y="1718"/>
                </a:lnTo>
                <a:lnTo>
                  <a:pt x="1652" y="2279"/>
                </a:lnTo>
                <a:lnTo>
                  <a:pt x="714" y="2279"/>
                </a:lnTo>
                <a:lnTo>
                  <a:pt x="57" y="1649"/>
                </a:lnTo>
                <a:lnTo>
                  <a:pt x="0" y="967"/>
                </a:lnTo>
                <a:lnTo>
                  <a:pt x="221" y="448"/>
                </a:lnTo>
                <a:lnTo>
                  <a:pt x="974" y="0"/>
                </a:lnTo>
                <a:close/>
              </a:path>
            </a:pathLst>
          </a:custGeom>
          <a:noFill/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" name="CustomShape 16">
            <a:extLst>
              <a:ext uri="{FF2B5EF4-FFF2-40B4-BE49-F238E27FC236}">
                <a16:creationId xmlns:a16="http://schemas.microsoft.com/office/drawing/2014/main" id="{36738745-0FE1-4B02-B6BB-4A5C015EADF0}"/>
              </a:ext>
            </a:extLst>
          </p:cNvPr>
          <p:cNvSpPr/>
          <p:nvPr/>
        </p:nvSpPr>
        <p:spPr>
          <a:xfrm>
            <a:off x="4840633" y="2766817"/>
            <a:ext cx="2995560" cy="2810880"/>
          </a:xfrm>
          <a:custGeom>
            <a:avLst/>
            <a:gdLst/>
            <a:ahLst/>
            <a:cxnLst/>
            <a:rect l="l" t="t" r="r" b="b"/>
            <a:pathLst>
              <a:path w="2158" h="2025">
                <a:moveTo>
                  <a:pt x="0" y="194"/>
                </a:moveTo>
                <a:lnTo>
                  <a:pt x="651" y="0"/>
                </a:lnTo>
                <a:lnTo>
                  <a:pt x="981" y="151"/>
                </a:lnTo>
                <a:lnTo>
                  <a:pt x="1452" y="284"/>
                </a:lnTo>
                <a:lnTo>
                  <a:pt x="2158" y="578"/>
                </a:lnTo>
                <a:lnTo>
                  <a:pt x="1746" y="966"/>
                </a:lnTo>
                <a:lnTo>
                  <a:pt x="2059" y="1464"/>
                </a:lnTo>
                <a:lnTo>
                  <a:pt x="1618" y="1724"/>
                </a:lnTo>
                <a:lnTo>
                  <a:pt x="528" y="2025"/>
                </a:lnTo>
              </a:path>
            </a:pathLst>
          </a:custGeom>
          <a:noFill/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" name="CustomShape 17">
            <a:extLst>
              <a:ext uri="{FF2B5EF4-FFF2-40B4-BE49-F238E27FC236}">
                <a16:creationId xmlns:a16="http://schemas.microsoft.com/office/drawing/2014/main" id="{5EA50752-1709-4418-91BA-D03F079E7DF9}"/>
              </a:ext>
            </a:extLst>
          </p:cNvPr>
          <p:cNvSpPr/>
          <p:nvPr/>
        </p:nvSpPr>
        <p:spPr>
          <a:xfrm>
            <a:off x="4840633" y="2418337"/>
            <a:ext cx="2423520" cy="3195720"/>
          </a:xfrm>
          <a:custGeom>
            <a:avLst/>
            <a:gdLst/>
            <a:ahLst/>
            <a:cxnLst/>
            <a:rect l="l" t="t" r="r" b="b"/>
            <a:pathLst>
              <a:path w="1746" h="2302">
                <a:moveTo>
                  <a:pt x="0" y="469"/>
                </a:moveTo>
                <a:lnTo>
                  <a:pt x="192" y="739"/>
                </a:lnTo>
                <a:lnTo>
                  <a:pt x="945" y="417"/>
                </a:lnTo>
                <a:lnTo>
                  <a:pt x="888" y="739"/>
                </a:lnTo>
                <a:lnTo>
                  <a:pt x="981" y="1729"/>
                </a:lnTo>
                <a:lnTo>
                  <a:pt x="1618" y="1975"/>
                </a:lnTo>
                <a:lnTo>
                  <a:pt x="1746" y="1236"/>
                </a:lnTo>
                <a:lnTo>
                  <a:pt x="1452" y="535"/>
                </a:lnTo>
                <a:lnTo>
                  <a:pt x="898" y="753"/>
                </a:lnTo>
                <a:lnTo>
                  <a:pt x="1220" y="1137"/>
                </a:lnTo>
                <a:lnTo>
                  <a:pt x="950" y="1717"/>
                </a:lnTo>
                <a:lnTo>
                  <a:pt x="945" y="1729"/>
                </a:lnTo>
                <a:lnTo>
                  <a:pt x="481" y="2302"/>
                </a:lnTo>
                <a:lnTo>
                  <a:pt x="239" y="1137"/>
                </a:lnTo>
                <a:lnTo>
                  <a:pt x="945" y="398"/>
                </a:lnTo>
                <a:lnTo>
                  <a:pt x="774" y="0"/>
                </a:lnTo>
              </a:path>
            </a:pathLst>
          </a:custGeom>
          <a:noFill/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" name="CustomShape 18">
            <a:extLst>
              <a:ext uri="{FF2B5EF4-FFF2-40B4-BE49-F238E27FC236}">
                <a16:creationId xmlns:a16="http://schemas.microsoft.com/office/drawing/2014/main" id="{31888624-8A35-411F-947C-490530761550}"/>
              </a:ext>
            </a:extLst>
          </p:cNvPr>
          <p:cNvSpPr/>
          <p:nvPr/>
        </p:nvSpPr>
        <p:spPr>
          <a:xfrm>
            <a:off x="4559833" y="3404377"/>
            <a:ext cx="565560" cy="591840"/>
          </a:xfrm>
          <a:custGeom>
            <a:avLst/>
            <a:gdLst/>
            <a:ahLst/>
            <a:cxnLst/>
            <a:rect l="l" t="t" r="r" b="b"/>
            <a:pathLst>
              <a:path w="408" h="427">
                <a:moveTo>
                  <a:pt x="375" y="0"/>
                </a:moveTo>
                <a:lnTo>
                  <a:pt x="408" y="427"/>
                </a:lnTo>
                <a:lnTo>
                  <a:pt x="0" y="275"/>
                </a:lnTo>
              </a:path>
            </a:pathLst>
          </a:custGeom>
          <a:noFill/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" name="CustomShape 19">
            <a:extLst>
              <a:ext uri="{FF2B5EF4-FFF2-40B4-BE49-F238E27FC236}">
                <a16:creationId xmlns:a16="http://schemas.microsoft.com/office/drawing/2014/main" id="{61B13186-E099-4B8C-AC24-16706B9AC335}"/>
              </a:ext>
            </a:extLst>
          </p:cNvPr>
          <p:cNvSpPr/>
          <p:nvPr/>
        </p:nvSpPr>
        <p:spPr>
          <a:xfrm>
            <a:off x="5126473" y="2414017"/>
            <a:ext cx="2216520" cy="988920"/>
          </a:xfrm>
          <a:custGeom>
            <a:avLst/>
            <a:gdLst/>
            <a:ahLst/>
            <a:cxnLst/>
            <a:rect l="l" t="t" r="r" b="b"/>
            <a:pathLst>
              <a:path w="1597" h="713">
                <a:moveTo>
                  <a:pt x="0" y="713"/>
                </a:moveTo>
                <a:lnTo>
                  <a:pt x="424" y="261"/>
                </a:lnTo>
                <a:lnTo>
                  <a:pt x="547" y="0"/>
                </a:lnTo>
                <a:lnTo>
                  <a:pt x="566" y="10"/>
                </a:lnTo>
                <a:lnTo>
                  <a:pt x="1057" y="254"/>
                </a:lnTo>
                <a:lnTo>
                  <a:pt x="1154" y="81"/>
                </a:lnTo>
                <a:lnTo>
                  <a:pt x="1265" y="500"/>
                </a:lnTo>
                <a:lnTo>
                  <a:pt x="1597" y="358"/>
                </a:lnTo>
              </a:path>
            </a:pathLst>
          </a:custGeom>
          <a:noFill/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" name="CustomShape 20">
            <a:extLst>
              <a:ext uri="{FF2B5EF4-FFF2-40B4-BE49-F238E27FC236}">
                <a16:creationId xmlns:a16="http://schemas.microsoft.com/office/drawing/2014/main" id="{93E35CDA-4D27-4D09-87AD-2650024D57E5}"/>
              </a:ext>
            </a:extLst>
          </p:cNvPr>
          <p:cNvSpPr/>
          <p:nvPr/>
        </p:nvSpPr>
        <p:spPr>
          <a:xfrm>
            <a:off x="5148792" y="3464137"/>
            <a:ext cx="1053000" cy="1364040"/>
          </a:xfrm>
          <a:custGeom>
            <a:avLst/>
            <a:gdLst/>
            <a:ahLst/>
            <a:cxnLst/>
            <a:rect l="l" t="t" r="r" b="b"/>
            <a:pathLst>
              <a:path w="759" h="983">
                <a:moveTo>
                  <a:pt x="0" y="398"/>
                </a:moveTo>
                <a:lnTo>
                  <a:pt x="759" y="983"/>
                </a:lnTo>
                <a:lnTo>
                  <a:pt x="552" y="512"/>
                </a:lnTo>
                <a:lnTo>
                  <a:pt x="759" y="448"/>
                </a:lnTo>
                <a:lnTo>
                  <a:pt x="652" y="0"/>
                </a:lnTo>
                <a:lnTo>
                  <a:pt x="34" y="384"/>
                </a:lnTo>
                <a:lnTo>
                  <a:pt x="541" y="512"/>
                </a:lnTo>
              </a:path>
            </a:pathLst>
          </a:custGeom>
          <a:noFill/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" name="CustomShape 21">
            <a:extLst>
              <a:ext uri="{FF2B5EF4-FFF2-40B4-BE49-F238E27FC236}">
                <a16:creationId xmlns:a16="http://schemas.microsoft.com/office/drawing/2014/main" id="{C60B026D-45C4-4E6F-9853-D45F335DDB88}"/>
              </a:ext>
            </a:extLst>
          </p:cNvPr>
          <p:cNvSpPr/>
          <p:nvPr/>
        </p:nvSpPr>
        <p:spPr>
          <a:xfrm>
            <a:off x="6597073" y="4016737"/>
            <a:ext cx="643320" cy="402840"/>
          </a:xfrm>
          <a:custGeom>
            <a:avLst/>
            <a:gdLst/>
            <a:ahLst/>
            <a:cxnLst/>
            <a:rect l="l" t="t" r="r" b="b"/>
            <a:pathLst>
              <a:path w="464" h="291">
                <a:moveTo>
                  <a:pt x="0" y="0"/>
                </a:moveTo>
                <a:lnTo>
                  <a:pt x="296" y="291"/>
                </a:lnTo>
                <a:lnTo>
                  <a:pt x="464" y="95"/>
                </a:lnTo>
                <a:lnTo>
                  <a:pt x="0" y="0"/>
                </a:lnTo>
                <a:close/>
              </a:path>
            </a:pathLst>
          </a:custGeom>
          <a:noFill/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" name="CustomShape 22">
            <a:extLst>
              <a:ext uri="{FF2B5EF4-FFF2-40B4-BE49-F238E27FC236}">
                <a16:creationId xmlns:a16="http://schemas.microsoft.com/office/drawing/2014/main" id="{A8F86303-770B-415E-9883-1767D12DB2AE}"/>
              </a:ext>
            </a:extLst>
          </p:cNvPr>
          <p:cNvSpPr/>
          <p:nvPr/>
        </p:nvSpPr>
        <p:spPr>
          <a:xfrm>
            <a:off x="4648752" y="4049857"/>
            <a:ext cx="986400" cy="1590480"/>
          </a:xfrm>
          <a:custGeom>
            <a:avLst/>
            <a:gdLst/>
            <a:ahLst/>
            <a:cxnLst/>
            <a:rect l="l" t="t" r="r" b="b"/>
            <a:pathLst>
              <a:path w="711" h="1146">
                <a:moveTo>
                  <a:pt x="711" y="689"/>
                </a:moveTo>
                <a:lnTo>
                  <a:pt x="628" y="1146"/>
                </a:lnTo>
                <a:lnTo>
                  <a:pt x="469" y="533"/>
                </a:lnTo>
                <a:lnTo>
                  <a:pt x="280" y="303"/>
                </a:lnTo>
                <a:lnTo>
                  <a:pt x="0" y="452"/>
                </a:lnTo>
                <a:lnTo>
                  <a:pt x="344" y="0"/>
                </a:lnTo>
                <a:lnTo>
                  <a:pt x="299" y="291"/>
                </a:lnTo>
              </a:path>
            </a:pathLst>
          </a:custGeom>
          <a:noFill/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" name="Line 23">
            <a:extLst>
              <a:ext uri="{FF2B5EF4-FFF2-40B4-BE49-F238E27FC236}">
                <a16:creationId xmlns:a16="http://schemas.microsoft.com/office/drawing/2014/main" id="{7B2E778D-758E-40BC-9F80-5142BFFD1E6B}"/>
              </a:ext>
            </a:extLst>
          </p:cNvPr>
          <p:cNvSpPr/>
          <p:nvPr/>
        </p:nvSpPr>
        <p:spPr>
          <a:xfrm flipH="1" flipV="1">
            <a:off x="5191632" y="4049857"/>
            <a:ext cx="1010880" cy="62280"/>
          </a:xfrm>
          <a:prstGeom prst="line">
            <a:avLst/>
          </a:prstGeom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Line 24">
            <a:extLst>
              <a:ext uri="{FF2B5EF4-FFF2-40B4-BE49-F238E27FC236}">
                <a16:creationId xmlns:a16="http://schemas.microsoft.com/office/drawing/2014/main" id="{AB16FCEF-0247-4E19-9D9E-46D117E3EAFC}"/>
              </a:ext>
            </a:extLst>
          </p:cNvPr>
          <p:cNvSpPr/>
          <p:nvPr/>
        </p:nvSpPr>
        <p:spPr>
          <a:xfrm flipH="1">
            <a:off x="7308073" y="3565297"/>
            <a:ext cx="410760" cy="66600"/>
          </a:xfrm>
          <a:prstGeom prst="line">
            <a:avLst/>
          </a:prstGeom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CustomShape 25">
            <a:extLst>
              <a:ext uri="{FF2B5EF4-FFF2-40B4-BE49-F238E27FC236}">
                <a16:creationId xmlns:a16="http://schemas.microsoft.com/office/drawing/2014/main" id="{A8C206A8-D09F-4962-89D9-1B3ABF8CD276}"/>
              </a:ext>
            </a:extLst>
          </p:cNvPr>
          <p:cNvSpPr/>
          <p:nvPr/>
        </p:nvSpPr>
        <p:spPr>
          <a:xfrm>
            <a:off x="7103953" y="4170817"/>
            <a:ext cx="239040" cy="1045800"/>
          </a:xfrm>
          <a:custGeom>
            <a:avLst/>
            <a:gdLst/>
            <a:ahLst/>
            <a:cxnLst/>
            <a:rect l="l" t="t" r="r" b="b"/>
            <a:pathLst>
              <a:path w="173" h="754">
                <a:moveTo>
                  <a:pt x="0" y="754"/>
                </a:moveTo>
                <a:lnTo>
                  <a:pt x="173" y="308"/>
                </a:lnTo>
                <a:lnTo>
                  <a:pt x="116" y="0"/>
                </a:lnTo>
              </a:path>
            </a:pathLst>
          </a:custGeom>
          <a:noFill/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Line 26">
            <a:extLst>
              <a:ext uri="{FF2B5EF4-FFF2-40B4-BE49-F238E27FC236}">
                <a16:creationId xmlns:a16="http://schemas.microsoft.com/office/drawing/2014/main" id="{810DC576-42DE-4A2B-89ED-36FD4DD61D68}"/>
              </a:ext>
            </a:extLst>
          </p:cNvPr>
          <p:cNvSpPr/>
          <p:nvPr/>
        </p:nvSpPr>
        <p:spPr>
          <a:xfrm flipH="1" flipV="1">
            <a:off x="7344073" y="4598497"/>
            <a:ext cx="374760" cy="230400"/>
          </a:xfrm>
          <a:prstGeom prst="line">
            <a:avLst/>
          </a:prstGeom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Line 27">
            <a:extLst>
              <a:ext uri="{FF2B5EF4-FFF2-40B4-BE49-F238E27FC236}">
                <a16:creationId xmlns:a16="http://schemas.microsoft.com/office/drawing/2014/main" id="{324C0211-E5FA-4425-88E7-3282AB3A8026}"/>
              </a:ext>
            </a:extLst>
          </p:cNvPr>
          <p:cNvSpPr/>
          <p:nvPr/>
        </p:nvSpPr>
        <p:spPr>
          <a:xfrm>
            <a:off x="7017552" y="4444057"/>
            <a:ext cx="59760" cy="773640"/>
          </a:xfrm>
          <a:prstGeom prst="line">
            <a:avLst/>
          </a:prstGeom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Line 28">
            <a:extLst>
              <a:ext uri="{FF2B5EF4-FFF2-40B4-BE49-F238E27FC236}">
                <a16:creationId xmlns:a16="http://schemas.microsoft.com/office/drawing/2014/main" id="{DEE3EEF7-9B19-4290-ABD1-B54441101E8B}"/>
              </a:ext>
            </a:extLst>
          </p:cNvPr>
          <p:cNvSpPr/>
          <p:nvPr/>
        </p:nvSpPr>
        <p:spPr>
          <a:xfrm flipH="1">
            <a:off x="5484673" y="5217697"/>
            <a:ext cx="696960" cy="423360"/>
          </a:xfrm>
          <a:prstGeom prst="line">
            <a:avLst/>
          </a:prstGeom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Line 29">
            <a:extLst>
              <a:ext uri="{FF2B5EF4-FFF2-40B4-BE49-F238E27FC236}">
                <a16:creationId xmlns:a16="http://schemas.microsoft.com/office/drawing/2014/main" id="{DC4683B0-FD2B-4D03-9CFD-04EA394FAAAD}"/>
              </a:ext>
            </a:extLst>
          </p:cNvPr>
          <p:cNvSpPr/>
          <p:nvPr/>
        </p:nvSpPr>
        <p:spPr>
          <a:xfrm flipH="1">
            <a:off x="6116473" y="3480337"/>
            <a:ext cx="377640" cy="360"/>
          </a:xfrm>
          <a:prstGeom prst="line">
            <a:avLst/>
          </a:prstGeom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Line 30">
            <a:extLst>
              <a:ext uri="{FF2B5EF4-FFF2-40B4-BE49-F238E27FC236}">
                <a16:creationId xmlns:a16="http://schemas.microsoft.com/office/drawing/2014/main" id="{90E9B321-0770-46A1-AF68-7E913ACE8918}"/>
              </a:ext>
            </a:extLst>
          </p:cNvPr>
          <p:cNvSpPr/>
          <p:nvPr/>
        </p:nvSpPr>
        <p:spPr>
          <a:xfrm flipH="1">
            <a:off x="6234552" y="3996937"/>
            <a:ext cx="259560" cy="82080"/>
          </a:xfrm>
          <a:prstGeom prst="line">
            <a:avLst/>
          </a:prstGeom>
          <a:ln w="1260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31">
            <a:extLst>
              <a:ext uri="{FF2B5EF4-FFF2-40B4-BE49-F238E27FC236}">
                <a16:creationId xmlns:a16="http://schemas.microsoft.com/office/drawing/2014/main" id="{8EA06E3C-6FEB-492B-A91A-C2761154F201}"/>
              </a:ext>
            </a:extLst>
          </p:cNvPr>
          <p:cNvSpPr/>
          <p:nvPr/>
        </p:nvSpPr>
        <p:spPr>
          <a:xfrm>
            <a:off x="6540553" y="2749537"/>
            <a:ext cx="111240" cy="111240"/>
          </a:xfrm>
          <a:prstGeom prst="ellipse">
            <a:avLst/>
          </a:prstGeom>
          <a:solidFill>
            <a:srgbClr val="305065"/>
          </a:solidFill>
          <a:ln w="9360">
            <a:solidFill>
              <a:srgbClr val="76839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32">
            <a:extLst>
              <a:ext uri="{FF2B5EF4-FFF2-40B4-BE49-F238E27FC236}">
                <a16:creationId xmlns:a16="http://schemas.microsoft.com/office/drawing/2014/main" id="{B44167B0-694B-4C6A-95F1-A794466C3A2F}"/>
              </a:ext>
            </a:extLst>
          </p:cNvPr>
          <p:cNvSpPr/>
          <p:nvPr/>
        </p:nvSpPr>
        <p:spPr>
          <a:xfrm>
            <a:off x="7291872" y="3568897"/>
            <a:ext cx="110160" cy="111240"/>
          </a:xfrm>
          <a:prstGeom prst="ellipse">
            <a:avLst/>
          </a:prstGeom>
          <a:solidFill>
            <a:srgbClr val="305065"/>
          </a:solidFill>
          <a:ln w="9360">
            <a:solidFill>
              <a:srgbClr val="76839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CustomShape 33">
            <a:extLst>
              <a:ext uri="{FF2B5EF4-FFF2-40B4-BE49-F238E27FC236}">
                <a16:creationId xmlns:a16="http://schemas.microsoft.com/office/drawing/2014/main" id="{1219C961-B5F1-4ADB-A0EF-A5BC8B04B542}"/>
              </a:ext>
            </a:extLst>
          </p:cNvPr>
          <p:cNvSpPr/>
          <p:nvPr/>
        </p:nvSpPr>
        <p:spPr>
          <a:xfrm>
            <a:off x="6893352" y="3717577"/>
            <a:ext cx="110160" cy="110160"/>
          </a:xfrm>
          <a:prstGeom prst="ellipse">
            <a:avLst/>
          </a:prstGeom>
          <a:solidFill>
            <a:srgbClr val="305065"/>
          </a:solidFill>
          <a:ln w="9360">
            <a:solidFill>
              <a:srgbClr val="76839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CustomShape 34">
            <a:extLst>
              <a:ext uri="{FF2B5EF4-FFF2-40B4-BE49-F238E27FC236}">
                <a16:creationId xmlns:a16="http://schemas.microsoft.com/office/drawing/2014/main" id="{70072179-C0A0-4B03-8FC8-D54255806CD8}"/>
              </a:ext>
            </a:extLst>
          </p:cNvPr>
          <p:cNvSpPr/>
          <p:nvPr/>
        </p:nvSpPr>
        <p:spPr>
          <a:xfrm>
            <a:off x="6441912" y="3441097"/>
            <a:ext cx="111240" cy="110160"/>
          </a:xfrm>
          <a:prstGeom prst="ellipse">
            <a:avLst/>
          </a:prstGeom>
          <a:solidFill>
            <a:srgbClr val="305065"/>
          </a:solidFill>
          <a:ln w="9360">
            <a:solidFill>
              <a:srgbClr val="76839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" name="CustomShape 35">
            <a:extLst>
              <a:ext uri="{FF2B5EF4-FFF2-40B4-BE49-F238E27FC236}">
                <a16:creationId xmlns:a16="http://schemas.microsoft.com/office/drawing/2014/main" id="{BB7662C4-6A33-461B-8CF4-2B7E18FD65F1}"/>
              </a:ext>
            </a:extLst>
          </p:cNvPr>
          <p:cNvSpPr/>
          <p:nvPr/>
        </p:nvSpPr>
        <p:spPr>
          <a:xfrm>
            <a:off x="5850433" y="4131217"/>
            <a:ext cx="110160" cy="111240"/>
          </a:xfrm>
          <a:prstGeom prst="ellipse">
            <a:avLst/>
          </a:prstGeom>
          <a:solidFill>
            <a:srgbClr val="305065"/>
          </a:solidFill>
          <a:ln w="9360">
            <a:solidFill>
              <a:srgbClr val="76839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CustomShape 36">
            <a:extLst>
              <a:ext uri="{FF2B5EF4-FFF2-40B4-BE49-F238E27FC236}">
                <a16:creationId xmlns:a16="http://schemas.microsoft.com/office/drawing/2014/main" id="{AEC49414-E1CF-4717-BBCF-C5E1B5BF53DB}"/>
              </a:ext>
            </a:extLst>
          </p:cNvPr>
          <p:cNvSpPr/>
          <p:nvPr/>
        </p:nvSpPr>
        <p:spPr>
          <a:xfrm>
            <a:off x="5297833" y="3506257"/>
            <a:ext cx="110160" cy="111240"/>
          </a:xfrm>
          <a:prstGeom prst="ellipse">
            <a:avLst/>
          </a:prstGeom>
          <a:solidFill>
            <a:srgbClr val="305065"/>
          </a:solidFill>
          <a:ln w="9360">
            <a:solidFill>
              <a:srgbClr val="76839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" name="CustomShape 37">
            <a:extLst>
              <a:ext uri="{FF2B5EF4-FFF2-40B4-BE49-F238E27FC236}">
                <a16:creationId xmlns:a16="http://schemas.microsoft.com/office/drawing/2014/main" id="{0186CA6C-08DF-4533-A45D-FDC1C07784B4}"/>
              </a:ext>
            </a:extLst>
          </p:cNvPr>
          <p:cNvSpPr/>
          <p:nvPr/>
        </p:nvSpPr>
        <p:spPr>
          <a:xfrm>
            <a:off x="5004793" y="4417417"/>
            <a:ext cx="110160" cy="111240"/>
          </a:xfrm>
          <a:prstGeom prst="ellipse">
            <a:avLst/>
          </a:prstGeom>
          <a:solidFill>
            <a:srgbClr val="305065"/>
          </a:solidFill>
          <a:ln w="9360">
            <a:solidFill>
              <a:srgbClr val="76839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" name="CustomShape 38">
            <a:extLst>
              <a:ext uri="{FF2B5EF4-FFF2-40B4-BE49-F238E27FC236}">
                <a16:creationId xmlns:a16="http://schemas.microsoft.com/office/drawing/2014/main" id="{283DA8CF-272C-4B3C-99ED-A37FFDA0662E}"/>
              </a:ext>
            </a:extLst>
          </p:cNvPr>
          <p:cNvSpPr/>
          <p:nvPr/>
        </p:nvSpPr>
        <p:spPr>
          <a:xfrm>
            <a:off x="5569993" y="4928257"/>
            <a:ext cx="111240" cy="110160"/>
          </a:xfrm>
          <a:prstGeom prst="ellipse">
            <a:avLst/>
          </a:prstGeom>
          <a:solidFill>
            <a:srgbClr val="305065"/>
          </a:solidFill>
          <a:ln w="9360">
            <a:solidFill>
              <a:srgbClr val="76839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CustomShape 39">
            <a:extLst>
              <a:ext uri="{FF2B5EF4-FFF2-40B4-BE49-F238E27FC236}">
                <a16:creationId xmlns:a16="http://schemas.microsoft.com/office/drawing/2014/main" id="{60F7777D-D027-4076-AD91-ECCA488C2E4E}"/>
              </a:ext>
            </a:extLst>
          </p:cNvPr>
          <p:cNvSpPr/>
          <p:nvPr/>
        </p:nvSpPr>
        <p:spPr>
          <a:xfrm>
            <a:off x="6497713" y="4546657"/>
            <a:ext cx="111240" cy="110160"/>
          </a:xfrm>
          <a:prstGeom prst="ellipse">
            <a:avLst/>
          </a:prstGeom>
          <a:solidFill>
            <a:srgbClr val="305065"/>
          </a:solidFill>
          <a:ln w="9360">
            <a:solidFill>
              <a:srgbClr val="76839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" name="CustomShape 40">
            <a:extLst>
              <a:ext uri="{FF2B5EF4-FFF2-40B4-BE49-F238E27FC236}">
                <a16:creationId xmlns:a16="http://schemas.microsoft.com/office/drawing/2014/main" id="{0622E3C8-6941-4C00-9E60-B2AF83C6B03B}"/>
              </a:ext>
            </a:extLst>
          </p:cNvPr>
          <p:cNvSpPr/>
          <p:nvPr/>
        </p:nvSpPr>
        <p:spPr>
          <a:xfrm>
            <a:off x="6948793" y="4385377"/>
            <a:ext cx="111240" cy="110160"/>
          </a:xfrm>
          <a:prstGeom prst="ellipse">
            <a:avLst/>
          </a:prstGeom>
          <a:solidFill>
            <a:srgbClr val="305065"/>
          </a:solidFill>
          <a:ln w="9360">
            <a:solidFill>
              <a:srgbClr val="76839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" name="CustomShape 41">
            <a:extLst>
              <a:ext uri="{FF2B5EF4-FFF2-40B4-BE49-F238E27FC236}">
                <a16:creationId xmlns:a16="http://schemas.microsoft.com/office/drawing/2014/main" id="{F821A361-AFBC-47CE-9A3F-5F61EBF7464A}"/>
              </a:ext>
            </a:extLst>
          </p:cNvPr>
          <p:cNvSpPr/>
          <p:nvPr/>
        </p:nvSpPr>
        <p:spPr>
          <a:xfrm>
            <a:off x="7291872" y="4546657"/>
            <a:ext cx="110160" cy="110160"/>
          </a:xfrm>
          <a:prstGeom prst="ellipse">
            <a:avLst/>
          </a:prstGeom>
          <a:solidFill>
            <a:srgbClr val="305065"/>
          </a:solidFill>
          <a:ln w="9360">
            <a:solidFill>
              <a:srgbClr val="76839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" name="CustomShape 42">
            <a:extLst>
              <a:ext uri="{FF2B5EF4-FFF2-40B4-BE49-F238E27FC236}">
                <a16:creationId xmlns:a16="http://schemas.microsoft.com/office/drawing/2014/main" id="{B5579CA1-740F-4B06-94F7-0AECE24F6ABE}"/>
              </a:ext>
            </a:extLst>
          </p:cNvPr>
          <p:cNvSpPr/>
          <p:nvPr/>
        </p:nvSpPr>
        <p:spPr>
          <a:xfrm>
            <a:off x="6145992" y="5160817"/>
            <a:ext cx="111240" cy="111240"/>
          </a:xfrm>
          <a:prstGeom prst="ellipse">
            <a:avLst/>
          </a:prstGeom>
          <a:solidFill>
            <a:srgbClr val="DA6867"/>
          </a:solidFill>
          <a:ln w="12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" name="CustomShape 43">
            <a:extLst>
              <a:ext uri="{FF2B5EF4-FFF2-40B4-BE49-F238E27FC236}">
                <a16:creationId xmlns:a16="http://schemas.microsoft.com/office/drawing/2014/main" id="{F51F5D0E-5B84-4EF2-BBC0-4DA155FF85B5}"/>
              </a:ext>
            </a:extLst>
          </p:cNvPr>
          <p:cNvSpPr/>
          <p:nvPr/>
        </p:nvSpPr>
        <p:spPr>
          <a:xfrm>
            <a:off x="6754752" y="3010537"/>
            <a:ext cx="270000" cy="271800"/>
          </a:xfrm>
          <a:prstGeom prst="ellipse">
            <a:avLst/>
          </a:prstGeom>
          <a:solidFill>
            <a:srgbClr val="DA6867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CustomShape 44">
            <a:extLst>
              <a:ext uri="{FF2B5EF4-FFF2-40B4-BE49-F238E27FC236}">
                <a16:creationId xmlns:a16="http://schemas.microsoft.com/office/drawing/2014/main" id="{A0D5D0C9-8AB8-4C79-BFAB-E369BC759CAC}"/>
              </a:ext>
            </a:extLst>
          </p:cNvPr>
          <p:cNvSpPr/>
          <p:nvPr/>
        </p:nvSpPr>
        <p:spPr>
          <a:xfrm>
            <a:off x="6827113" y="3083257"/>
            <a:ext cx="125280" cy="126360"/>
          </a:xfrm>
          <a:prstGeom prst="ellipse">
            <a:avLst/>
          </a:prstGeom>
          <a:solidFill>
            <a:srgbClr val="DA6867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" name="CustomShape 45">
            <a:extLst>
              <a:ext uri="{FF2B5EF4-FFF2-40B4-BE49-F238E27FC236}">
                <a16:creationId xmlns:a16="http://schemas.microsoft.com/office/drawing/2014/main" id="{5D0E115B-6BB2-48BF-96F4-79795186D497}"/>
              </a:ext>
            </a:extLst>
          </p:cNvPr>
          <p:cNvSpPr/>
          <p:nvPr/>
        </p:nvSpPr>
        <p:spPr>
          <a:xfrm>
            <a:off x="5962033" y="3331297"/>
            <a:ext cx="270000" cy="271800"/>
          </a:xfrm>
          <a:prstGeom prst="ellipse">
            <a:avLst/>
          </a:prstGeom>
          <a:solidFill>
            <a:srgbClr val="DA6867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46">
            <a:extLst>
              <a:ext uri="{FF2B5EF4-FFF2-40B4-BE49-F238E27FC236}">
                <a16:creationId xmlns:a16="http://schemas.microsoft.com/office/drawing/2014/main" id="{FC0ECCFC-8FFF-4CCA-A7B7-AAC5DA5B1FE0}"/>
              </a:ext>
            </a:extLst>
          </p:cNvPr>
          <p:cNvSpPr/>
          <p:nvPr/>
        </p:nvSpPr>
        <p:spPr>
          <a:xfrm>
            <a:off x="6034393" y="3404017"/>
            <a:ext cx="125280" cy="126360"/>
          </a:xfrm>
          <a:prstGeom prst="ellipse">
            <a:avLst/>
          </a:prstGeom>
          <a:solidFill>
            <a:srgbClr val="DA6867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47">
            <a:extLst>
              <a:ext uri="{FF2B5EF4-FFF2-40B4-BE49-F238E27FC236}">
                <a16:creationId xmlns:a16="http://schemas.microsoft.com/office/drawing/2014/main" id="{176DC9EE-D967-4023-AA95-5FA27BF85EB5}"/>
              </a:ext>
            </a:extLst>
          </p:cNvPr>
          <p:cNvSpPr/>
          <p:nvPr/>
        </p:nvSpPr>
        <p:spPr>
          <a:xfrm>
            <a:off x="5033593" y="3880657"/>
            <a:ext cx="270000" cy="271800"/>
          </a:xfrm>
          <a:prstGeom prst="ellipse">
            <a:avLst/>
          </a:prstGeom>
          <a:solidFill>
            <a:srgbClr val="DA6867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" name="CustomShape 48">
            <a:extLst>
              <a:ext uri="{FF2B5EF4-FFF2-40B4-BE49-F238E27FC236}">
                <a16:creationId xmlns:a16="http://schemas.microsoft.com/office/drawing/2014/main" id="{5D0E5EB6-18F5-43E8-9B50-AC501A89B45D}"/>
              </a:ext>
            </a:extLst>
          </p:cNvPr>
          <p:cNvSpPr/>
          <p:nvPr/>
        </p:nvSpPr>
        <p:spPr>
          <a:xfrm>
            <a:off x="5105952" y="3953377"/>
            <a:ext cx="125280" cy="126360"/>
          </a:xfrm>
          <a:prstGeom prst="ellipse">
            <a:avLst/>
          </a:prstGeom>
          <a:solidFill>
            <a:srgbClr val="DA6867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" name="CustomShape 49">
            <a:extLst>
              <a:ext uri="{FF2B5EF4-FFF2-40B4-BE49-F238E27FC236}">
                <a16:creationId xmlns:a16="http://schemas.microsoft.com/office/drawing/2014/main" id="{B9ADDACA-AB3F-483C-A39A-1A955FBB1A35}"/>
              </a:ext>
            </a:extLst>
          </p:cNvPr>
          <p:cNvSpPr/>
          <p:nvPr/>
        </p:nvSpPr>
        <p:spPr>
          <a:xfrm>
            <a:off x="6051672" y="4687417"/>
            <a:ext cx="270000" cy="271800"/>
          </a:xfrm>
          <a:prstGeom prst="ellipse">
            <a:avLst/>
          </a:prstGeom>
          <a:solidFill>
            <a:srgbClr val="DA6867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50">
            <a:extLst>
              <a:ext uri="{FF2B5EF4-FFF2-40B4-BE49-F238E27FC236}">
                <a16:creationId xmlns:a16="http://schemas.microsoft.com/office/drawing/2014/main" id="{787DED0C-F549-470C-98BF-43FBB3035453}"/>
              </a:ext>
            </a:extLst>
          </p:cNvPr>
          <p:cNvSpPr/>
          <p:nvPr/>
        </p:nvSpPr>
        <p:spPr>
          <a:xfrm>
            <a:off x="6124033" y="4760497"/>
            <a:ext cx="125280" cy="126360"/>
          </a:xfrm>
          <a:prstGeom prst="ellipse">
            <a:avLst/>
          </a:prstGeom>
          <a:solidFill>
            <a:srgbClr val="DA6867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ustomShape 51">
            <a:extLst>
              <a:ext uri="{FF2B5EF4-FFF2-40B4-BE49-F238E27FC236}">
                <a16:creationId xmlns:a16="http://schemas.microsoft.com/office/drawing/2014/main" id="{307B2987-4BF0-481F-8C3F-B9FEE6DD9F6A}"/>
              </a:ext>
            </a:extLst>
          </p:cNvPr>
          <p:cNvSpPr/>
          <p:nvPr/>
        </p:nvSpPr>
        <p:spPr>
          <a:xfrm>
            <a:off x="6096673" y="2878417"/>
            <a:ext cx="169560" cy="170640"/>
          </a:xfrm>
          <a:prstGeom prst="ellipse">
            <a:avLst/>
          </a:prstGeom>
          <a:solidFill>
            <a:srgbClr val="DA6867"/>
          </a:solidFill>
          <a:ln w="1908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CustomShape 52">
            <a:extLst>
              <a:ext uri="{FF2B5EF4-FFF2-40B4-BE49-F238E27FC236}">
                <a16:creationId xmlns:a16="http://schemas.microsoft.com/office/drawing/2014/main" id="{0BB2BF77-2BB0-4A46-BF6A-EFF17FD56985}"/>
              </a:ext>
            </a:extLst>
          </p:cNvPr>
          <p:cNvSpPr/>
          <p:nvPr/>
        </p:nvSpPr>
        <p:spPr>
          <a:xfrm>
            <a:off x="6142393" y="2924497"/>
            <a:ext cx="78480" cy="79200"/>
          </a:xfrm>
          <a:prstGeom prst="ellipse">
            <a:avLst/>
          </a:prstGeom>
          <a:solidFill>
            <a:srgbClr val="DA6867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" name="CustomShape 53">
            <a:extLst>
              <a:ext uri="{FF2B5EF4-FFF2-40B4-BE49-F238E27FC236}">
                <a16:creationId xmlns:a16="http://schemas.microsoft.com/office/drawing/2014/main" id="{D7905946-5423-4BE2-98DB-1123D7CA525C}"/>
              </a:ext>
            </a:extLst>
          </p:cNvPr>
          <p:cNvSpPr/>
          <p:nvPr/>
        </p:nvSpPr>
        <p:spPr>
          <a:xfrm>
            <a:off x="6417073" y="3837457"/>
            <a:ext cx="270000" cy="271800"/>
          </a:xfrm>
          <a:prstGeom prst="ellipse">
            <a:avLst/>
          </a:prstGeom>
          <a:solidFill>
            <a:srgbClr val="23C2AA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CustomShape 54">
            <a:extLst>
              <a:ext uri="{FF2B5EF4-FFF2-40B4-BE49-F238E27FC236}">
                <a16:creationId xmlns:a16="http://schemas.microsoft.com/office/drawing/2014/main" id="{8C63126B-79E9-4A4A-B194-31D3360337FE}"/>
              </a:ext>
            </a:extLst>
          </p:cNvPr>
          <p:cNvSpPr/>
          <p:nvPr/>
        </p:nvSpPr>
        <p:spPr>
          <a:xfrm>
            <a:off x="6489433" y="3910177"/>
            <a:ext cx="125280" cy="126360"/>
          </a:xfrm>
          <a:prstGeom prst="ellipse">
            <a:avLst/>
          </a:prstGeom>
          <a:solidFill>
            <a:srgbClr val="23C2AA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ustomShape 55">
            <a:extLst>
              <a:ext uri="{FF2B5EF4-FFF2-40B4-BE49-F238E27FC236}">
                <a16:creationId xmlns:a16="http://schemas.microsoft.com/office/drawing/2014/main" id="{F65B1E9D-7DD0-4602-B0D9-1AC00FB47E13}"/>
              </a:ext>
            </a:extLst>
          </p:cNvPr>
          <p:cNvSpPr/>
          <p:nvPr/>
        </p:nvSpPr>
        <p:spPr>
          <a:xfrm>
            <a:off x="6087313" y="4014577"/>
            <a:ext cx="169560" cy="170640"/>
          </a:xfrm>
          <a:prstGeom prst="ellipse">
            <a:avLst/>
          </a:prstGeom>
          <a:solidFill>
            <a:srgbClr val="23C2AA"/>
          </a:solidFill>
          <a:ln w="1908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56">
            <a:extLst>
              <a:ext uri="{FF2B5EF4-FFF2-40B4-BE49-F238E27FC236}">
                <a16:creationId xmlns:a16="http://schemas.microsoft.com/office/drawing/2014/main" id="{806D7E41-1A4C-4408-8E60-E6F0462322E9}"/>
              </a:ext>
            </a:extLst>
          </p:cNvPr>
          <p:cNvSpPr/>
          <p:nvPr/>
        </p:nvSpPr>
        <p:spPr>
          <a:xfrm>
            <a:off x="6132673" y="4060297"/>
            <a:ext cx="78480" cy="79200"/>
          </a:xfrm>
          <a:prstGeom prst="ellipse">
            <a:avLst/>
          </a:prstGeom>
          <a:solidFill>
            <a:srgbClr val="23C2AA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CustomShape 57">
            <a:extLst>
              <a:ext uri="{FF2B5EF4-FFF2-40B4-BE49-F238E27FC236}">
                <a16:creationId xmlns:a16="http://schemas.microsoft.com/office/drawing/2014/main" id="{E847BF33-8CD8-4437-8A8E-B79BC0445E9C}"/>
              </a:ext>
            </a:extLst>
          </p:cNvPr>
          <p:cNvSpPr/>
          <p:nvPr/>
        </p:nvSpPr>
        <p:spPr>
          <a:xfrm>
            <a:off x="7176673" y="4035817"/>
            <a:ext cx="186840" cy="187920"/>
          </a:xfrm>
          <a:prstGeom prst="ellipse">
            <a:avLst/>
          </a:prstGeom>
          <a:solidFill>
            <a:srgbClr val="23C2AA"/>
          </a:solidFill>
          <a:ln w="1908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" name="CustomShape 58">
            <a:extLst>
              <a:ext uri="{FF2B5EF4-FFF2-40B4-BE49-F238E27FC236}">
                <a16:creationId xmlns:a16="http://schemas.microsoft.com/office/drawing/2014/main" id="{3EFC8B65-3546-47CE-B0C4-AD8DB9D9572B}"/>
              </a:ext>
            </a:extLst>
          </p:cNvPr>
          <p:cNvSpPr/>
          <p:nvPr/>
        </p:nvSpPr>
        <p:spPr>
          <a:xfrm>
            <a:off x="7226713" y="4086217"/>
            <a:ext cx="86400" cy="87120"/>
          </a:xfrm>
          <a:prstGeom prst="ellipse">
            <a:avLst/>
          </a:prstGeom>
          <a:solidFill>
            <a:srgbClr val="23C2AA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" name="CustomShape 59">
            <a:extLst>
              <a:ext uri="{FF2B5EF4-FFF2-40B4-BE49-F238E27FC236}">
                <a16:creationId xmlns:a16="http://schemas.microsoft.com/office/drawing/2014/main" id="{AC0F02BA-A30E-4BA9-B2B8-ED93FF7921B0}"/>
              </a:ext>
            </a:extLst>
          </p:cNvPr>
          <p:cNvSpPr/>
          <p:nvPr/>
        </p:nvSpPr>
        <p:spPr>
          <a:xfrm>
            <a:off x="4520953" y="4604257"/>
            <a:ext cx="205560" cy="207000"/>
          </a:xfrm>
          <a:prstGeom prst="ellipse">
            <a:avLst/>
          </a:prstGeom>
          <a:solidFill>
            <a:srgbClr val="0EA9E2"/>
          </a:solidFill>
          <a:ln w="1908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" name="CustomShape 60">
            <a:extLst>
              <a:ext uri="{FF2B5EF4-FFF2-40B4-BE49-F238E27FC236}">
                <a16:creationId xmlns:a16="http://schemas.microsoft.com/office/drawing/2014/main" id="{E564AB5F-C445-4730-B62B-700C97C577A4}"/>
              </a:ext>
            </a:extLst>
          </p:cNvPr>
          <p:cNvSpPr/>
          <p:nvPr/>
        </p:nvSpPr>
        <p:spPr>
          <a:xfrm>
            <a:off x="4576033" y="4659697"/>
            <a:ext cx="95400" cy="96120"/>
          </a:xfrm>
          <a:prstGeom prst="ellipse">
            <a:avLst/>
          </a:prstGeom>
          <a:solidFill>
            <a:srgbClr val="0EA9E2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4" name="CustomShape 61">
            <a:extLst>
              <a:ext uri="{FF2B5EF4-FFF2-40B4-BE49-F238E27FC236}">
                <a16:creationId xmlns:a16="http://schemas.microsoft.com/office/drawing/2014/main" id="{015D3862-6C9F-4408-A318-89BF94121082}"/>
              </a:ext>
            </a:extLst>
          </p:cNvPr>
          <p:cNvSpPr/>
          <p:nvPr/>
        </p:nvSpPr>
        <p:spPr>
          <a:xfrm>
            <a:off x="5411592" y="5496337"/>
            <a:ext cx="205560" cy="207000"/>
          </a:xfrm>
          <a:prstGeom prst="ellipse">
            <a:avLst/>
          </a:prstGeom>
          <a:solidFill>
            <a:srgbClr val="0EA9E2"/>
          </a:solidFill>
          <a:ln w="1908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6" name="CustomShape 62">
            <a:extLst>
              <a:ext uri="{FF2B5EF4-FFF2-40B4-BE49-F238E27FC236}">
                <a16:creationId xmlns:a16="http://schemas.microsoft.com/office/drawing/2014/main" id="{8C218C43-F988-4472-A449-BC09E4F8FA42}"/>
              </a:ext>
            </a:extLst>
          </p:cNvPr>
          <p:cNvSpPr/>
          <p:nvPr/>
        </p:nvSpPr>
        <p:spPr>
          <a:xfrm>
            <a:off x="5466673" y="5551777"/>
            <a:ext cx="95400" cy="96120"/>
          </a:xfrm>
          <a:prstGeom prst="ellipse">
            <a:avLst/>
          </a:prstGeom>
          <a:solidFill>
            <a:srgbClr val="0EA9E2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8" name="CustomShape 63">
            <a:extLst>
              <a:ext uri="{FF2B5EF4-FFF2-40B4-BE49-F238E27FC236}">
                <a16:creationId xmlns:a16="http://schemas.microsoft.com/office/drawing/2014/main" id="{088C18B0-931B-4F30-8205-E74B403BA73C}"/>
              </a:ext>
            </a:extLst>
          </p:cNvPr>
          <p:cNvSpPr/>
          <p:nvPr/>
        </p:nvSpPr>
        <p:spPr>
          <a:xfrm>
            <a:off x="6749353" y="5458897"/>
            <a:ext cx="205560" cy="207000"/>
          </a:xfrm>
          <a:prstGeom prst="ellipse">
            <a:avLst/>
          </a:prstGeom>
          <a:solidFill>
            <a:srgbClr val="0EA9E2"/>
          </a:solidFill>
          <a:ln w="1908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" name="CustomShape 64">
            <a:extLst>
              <a:ext uri="{FF2B5EF4-FFF2-40B4-BE49-F238E27FC236}">
                <a16:creationId xmlns:a16="http://schemas.microsoft.com/office/drawing/2014/main" id="{C2AF986B-C54C-454A-B7C8-3C4D299E3068}"/>
              </a:ext>
            </a:extLst>
          </p:cNvPr>
          <p:cNvSpPr/>
          <p:nvPr/>
        </p:nvSpPr>
        <p:spPr>
          <a:xfrm>
            <a:off x="6804433" y="5514337"/>
            <a:ext cx="95400" cy="96120"/>
          </a:xfrm>
          <a:prstGeom prst="ellipse">
            <a:avLst/>
          </a:prstGeom>
          <a:solidFill>
            <a:srgbClr val="0EA9E2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" name="CustomShape 65">
            <a:extLst>
              <a:ext uri="{FF2B5EF4-FFF2-40B4-BE49-F238E27FC236}">
                <a16:creationId xmlns:a16="http://schemas.microsoft.com/office/drawing/2014/main" id="{6C9A9BAB-6AD6-48BD-9774-0408AE463D0D}"/>
              </a:ext>
            </a:extLst>
          </p:cNvPr>
          <p:cNvSpPr/>
          <p:nvPr/>
        </p:nvSpPr>
        <p:spPr>
          <a:xfrm>
            <a:off x="7630632" y="4706857"/>
            <a:ext cx="205560" cy="207000"/>
          </a:xfrm>
          <a:prstGeom prst="ellipse">
            <a:avLst/>
          </a:prstGeom>
          <a:solidFill>
            <a:srgbClr val="0EA9E2"/>
          </a:solidFill>
          <a:ln w="1908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4" name="CustomShape 66">
            <a:extLst>
              <a:ext uri="{FF2B5EF4-FFF2-40B4-BE49-F238E27FC236}">
                <a16:creationId xmlns:a16="http://schemas.microsoft.com/office/drawing/2014/main" id="{24694BF4-F984-4C9D-9EDA-BB34962F5C28}"/>
              </a:ext>
            </a:extLst>
          </p:cNvPr>
          <p:cNvSpPr/>
          <p:nvPr/>
        </p:nvSpPr>
        <p:spPr>
          <a:xfrm>
            <a:off x="7685713" y="4762297"/>
            <a:ext cx="95400" cy="96120"/>
          </a:xfrm>
          <a:prstGeom prst="ellipse">
            <a:avLst/>
          </a:prstGeom>
          <a:solidFill>
            <a:srgbClr val="0EA9E2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" name="CustomShape 67">
            <a:extLst>
              <a:ext uri="{FF2B5EF4-FFF2-40B4-BE49-F238E27FC236}">
                <a16:creationId xmlns:a16="http://schemas.microsoft.com/office/drawing/2014/main" id="{CAA726DE-9EB1-45BE-8C52-842041F47522}"/>
              </a:ext>
            </a:extLst>
          </p:cNvPr>
          <p:cNvSpPr/>
          <p:nvPr/>
        </p:nvSpPr>
        <p:spPr>
          <a:xfrm>
            <a:off x="7669513" y="3466657"/>
            <a:ext cx="226080" cy="227880"/>
          </a:xfrm>
          <a:prstGeom prst="ellipse">
            <a:avLst/>
          </a:prstGeom>
          <a:solidFill>
            <a:srgbClr val="0EA9E2"/>
          </a:solidFill>
          <a:ln w="1908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8" name="CustomShape 68">
            <a:extLst>
              <a:ext uri="{FF2B5EF4-FFF2-40B4-BE49-F238E27FC236}">
                <a16:creationId xmlns:a16="http://schemas.microsoft.com/office/drawing/2014/main" id="{3C9A814C-485F-40F1-A601-4E12435EF027}"/>
              </a:ext>
            </a:extLst>
          </p:cNvPr>
          <p:cNvSpPr/>
          <p:nvPr/>
        </p:nvSpPr>
        <p:spPr>
          <a:xfrm>
            <a:off x="7305913" y="2820817"/>
            <a:ext cx="169560" cy="170640"/>
          </a:xfrm>
          <a:prstGeom prst="ellipse">
            <a:avLst/>
          </a:prstGeom>
          <a:solidFill>
            <a:srgbClr val="0EA9E2"/>
          </a:solidFill>
          <a:ln w="1908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" name="CustomShape 69">
            <a:extLst>
              <a:ext uri="{FF2B5EF4-FFF2-40B4-BE49-F238E27FC236}">
                <a16:creationId xmlns:a16="http://schemas.microsoft.com/office/drawing/2014/main" id="{4F607650-1D99-45D1-A2EB-A5B52B9E1807}"/>
              </a:ext>
            </a:extLst>
          </p:cNvPr>
          <p:cNvSpPr/>
          <p:nvPr/>
        </p:nvSpPr>
        <p:spPr>
          <a:xfrm>
            <a:off x="7351273" y="2866537"/>
            <a:ext cx="78480" cy="79200"/>
          </a:xfrm>
          <a:prstGeom prst="ellipse">
            <a:avLst/>
          </a:prstGeom>
          <a:solidFill>
            <a:srgbClr val="0EA9E2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2" name="CustomShape 70">
            <a:extLst>
              <a:ext uri="{FF2B5EF4-FFF2-40B4-BE49-F238E27FC236}">
                <a16:creationId xmlns:a16="http://schemas.microsoft.com/office/drawing/2014/main" id="{4212A4FD-024F-45CC-A3DA-7ECE61968530}"/>
              </a:ext>
            </a:extLst>
          </p:cNvPr>
          <p:cNvSpPr/>
          <p:nvPr/>
        </p:nvSpPr>
        <p:spPr>
          <a:xfrm>
            <a:off x="6656112" y="2423017"/>
            <a:ext cx="169560" cy="170640"/>
          </a:xfrm>
          <a:prstGeom prst="ellipse">
            <a:avLst/>
          </a:prstGeom>
          <a:solidFill>
            <a:srgbClr val="0EA9E2"/>
          </a:solidFill>
          <a:ln w="1908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4" name="CustomShape 71">
            <a:extLst>
              <a:ext uri="{FF2B5EF4-FFF2-40B4-BE49-F238E27FC236}">
                <a16:creationId xmlns:a16="http://schemas.microsoft.com/office/drawing/2014/main" id="{806F91FB-D52C-45CC-A301-B3C25917AD4B}"/>
              </a:ext>
            </a:extLst>
          </p:cNvPr>
          <p:cNvSpPr/>
          <p:nvPr/>
        </p:nvSpPr>
        <p:spPr>
          <a:xfrm>
            <a:off x="6701473" y="2468737"/>
            <a:ext cx="78480" cy="79200"/>
          </a:xfrm>
          <a:prstGeom prst="ellipse">
            <a:avLst/>
          </a:prstGeom>
          <a:solidFill>
            <a:srgbClr val="0EA9E2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" name="CustomShape 72">
            <a:extLst>
              <a:ext uri="{FF2B5EF4-FFF2-40B4-BE49-F238E27FC236}">
                <a16:creationId xmlns:a16="http://schemas.microsoft.com/office/drawing/2014/main" id="{9DF464D0-446A-4B7E-BFFE-4A46CDE8D5CA}"/>
              </a:ext>
            </a:extLst>
          </p:cNvPr>
          <p:cNvSpPr/>
          <p:nvPr/>
        </p:nvSpPr>
        <p:spPr>
          <a:xfrm>
            <a:off x="5800753" y="2313577"/>
            <a:ext cx="169560" cy="170640"/>
          </a:xfrm>
          <a:prstGeom prst="ellipse">
            <a:avLst/>
          </a:prstGeom>
          <a:solidFill>
            <a:srgbClr val="0EA9E2"/>
          </a:solidFill>
          <a:ln w="1908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CustomShape 73">
            <a:extLst>
              <a:ext uri="{FF2B5EF4-FFF2-40B4-BE49-F238E27FC236}">
                <a16:creationId xmlns:a16="http://schemas.microsoft.com/office/drawing/2014/main" id="{26736612-7B61-407B-8A21-6D710CEC078B}"/>
              </a:ext>
            </a:extLst>
          </p:cNvPr>
          <p:cNvSpPr/>
          <p:nvPr/>
        </p:nvSpPr>
        <p:spPr>
          <a:xfrm>
            <a:off x="5846473" y="2359297"/>
            <a:ext cx="78480" cy="79200"/>
          </a:xfrm>
          <a:prstGeom prst="ellipse">
            <a:avLst/>
          </a:prstGeom>
          <a:solidFill>
            <a:srgbClr val="0EA9E2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" name="CustomShape 74">
            <a:extLst>
              <a:ext uri="{FF2B5EF4-FFF2-40B4-BE49-F238E27FC236}">
                <a16:creationId xmlns:a16="http://schemas.microsoft.com/office/drawing/2014/main" id="{35EA8A68-0063-4DE6-A59E-6BE871113F2C}"/>
              </a:ext>
            </a:extLst>
          </p:cNvPr>
          <p:cNvSpPr/>
          <p:nvPr/>
        </p:nvSpPr>
        <p:spPr>
          <a:xfrm>
            <a:off x="4741273" y="2947537"/>
            <a:ext cx="180360" cy="181440"/>
          </a:xfrm>
          <a:prstGeom prst="ellipse">
            <a:avLst/>
          </a:prstGeom>
          <a:solidFill>
            <a:srgbClr val="0EA9E2"/>
          </a:solidFill>
          <a:ln w="1908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2" name="CustomShape 75">
            <a:extLst>
              <a:ext uri="{FF2B5EF4-FFF2-40B4-BE49-F238E27FC236}">
                <a16:creationId xmlns:a16="http://schemas.microsoft.com/office/drawing/2014/main" id="{825A12E4-D153-488C-8080-876CD93860CF}"/>
              </a:ext>
            </a:extLst>
          </p:cNvPr>
          <p:cNvSpPr/>
          <p:nvPr/>
        </p:nvSpPr>
        <p:spPr>
          <a:xfrm>
            <a:off x="4789513" y="2996137"/>
            <a:ext cx="83520" cy="83880"/>
          </a:xfrm>
          <a:prstGeom prst="ellipse">
            <a:avLst/>
          </a:prstGeom>
          <a:solidFill>
            <a:srgbClr val="0EA9E2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4" name="CustomShape 76">
            <a:extLst>
              <a:ext uri="{FF2B5EF4-FFF2-40B4-BE49-F238E27FC236}">
                <a16:creationId xmlns:a16="http://schemas.microsoft.com/office/drawing/2014/main" id="{F16FFBEA-9911-4EEF-97F0-87BAF814D48D}"/>
              </a:ext>
            </a:extLst>
          </p:cNvPr>
          <p:cNvSpPr/>
          <p:nvPr/>
        </p:nvSpPr>
        <p:spPr>
          <a:xfrm>
            <a:off x="4160953" y="3371257"/>
            <a:ext cx="743040" cy="747720"/>
          </a:xfrm>
          <a:prstGeom prst="ellipse">
            <a:avLst/>
          </a:prstGeom>
          <a:solidFill>
            <a:srgbClr val="808080"/>
          </a:solidFill>
          <a:ln w="381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sz="1400" b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Thesis</a:t>
            </a:r>
            <a:endParaRPr lang="fr-FR"/>
          </a:p>
        </p:txBody>
      </p:sp>
      <p:sp>
        <p:nvSpPr>
          <p:cNvPr id="146" name="CustomShape 77">
            <a:extLst>
              <a:ext uri="{FF2B5EF4-FFF2-40B4-BE49-F238E27FC236}">
                <a16:creationId xmlns:a16="http://schemas.microsoft.com/office/drawing/2014/main" id="{9561CAF4-61CC-45E8-932A-178228951718}"/>
              </a:ext>
            </a:extLst>
          </p:cNvPr>
          <p:cNvSpPr/>
          <p:nvPr/>
        </p:nvSpPr>
        <p:spPr>
          <a:xfrm>
            <a:off x="5031793" y="3357937"/>
            <a:ext cx="163800" cy="164880"/>
          </a:xfrm>
          <a:prstGeom prst="ellipse">
            <a:avLst/>
          </a:prstGeom>
          <a:solidFill>
            <a:srgbClr val="0EA9E2"/>
          </a:solidFill>
          <a:ln w="1908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CustomShape 78">
            <a:extLst>
              <a:ext uri="{FF2B5EF4-FFF2-40B4-BE49-F238E27FC236}">
                <a16:creationId xmlns:a16="http://schemas.microsoft.com/office/drawing/2014/main" id="{4875D0FE-AF66-49AE-8CBD-0942371EED51}"/>
              </a:ext>
            </a:extLst>
          </p:cNvPr>
          <p:cNvSpPr/>
          <p:nvPr/>
        </p:nvSpPr>
        <p:spPr>
          <a:xfrm>
            <a:off x="5076073" y="3402217"/>
            <a:ext cx="75960" cy="76320"/>
          </a:xfrm>
          <a:prstGeom prst="ellipse">
            <a:avLst/>
          </a:prstGeom>
          <a:solidFill>
            <a:srgbClr val="0EA9E2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0" name="CustomShape 79">
            <a:extLst>
              <a:ext uri="{FF2B5EF4-FFF2-40B4-BE49-F238E27FC236}">
                <a16:creationId xmlns:a16="http://schemas.microsoft.com/office/drawing/2014/main" id="{A040850A-BFAA-48D0-88B2-74807AC8596B}"/>
              </a:ext>
            </a:extLst>
          </p:cNvPr>
          <p:cNvSpPr/>
          <p:nvPr/>
        </p:nvSpPr>
        <p:spPr>
          <a:xfrm>
            <a:off x="5165713" y="4651777"/>
            <a:ext cx="270000" cy="271800"/>
          </a:xfrm>
          <a:prstGeom prst="ellipse">
            <a:avLst/>
          </a:prstGeom>
          <a:solidFill>
            <a:srgbClr val="0EA9E2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2" name="CustomShape 80">
            <a:extLst>
              <a:ext uri="{FF2B5EF4-FFF2-40B4-BE49-F238E27FC236}">
                <a16:creationId xmlns:a16="http://schemas.microsoft.com/office/drawing/2014/main" id="{0B2254D2-F489-474D-A28A-ED555518614C}"/>
              </a:ext>
            </a:extLst>
          </p:cNvPr>
          <p:cNvSpPr/>
          <p:nvPr/>
        </p:nvSpPr>
        <p:spPr>
          <a:xfrm>
            <a:off x="5238073" y="4724497"/>
            <a:ext cx="125280" cy="126360"/>
          </a:xfrm>
          <a:prstGeom prst="ellipse">
            <a:avLst/>
          </a:prstGeom>
          <a:solidFill>
            <a:srgbClr val="0EA9E2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4" name="CustomShape 81">
            <a:extLst>
              <a:ext uri="{FF2B5EF4-FFF2-40B4-BE49-F238E27FC236}">
                <a16:creationId xmlns:a16="http://schemas.microsoft.com/office/drawing/2014/main" id="{1B1B18A0-179C-44BC-97AE-74514A6476B1}"/>
              </a:ext>
            </a:extLst>
          </p:cNvPr>
          <p:cNvSpPr/>
          <p:nvPr/>
        </p:nvSpPr>
        <p:spPr>
          <a:xfrm>
            <a:off x="5672233" y="2672857"/>
            <a:ext cx="169560" cy="170640"/>
          </a:xfrm>
          <a:prstGeom prst="ellipse">
            <a:avLst/>
          </a:prstGeom>
          <a:solidFill>
            <a:srgbClr val="0EA9E2"/>
          </a:solidFill>
          <a:ln w="1908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6" name="CustomShape 82">
            <a:extLst>
              <a:ext uri="{FF2B5EF4-FFF2-40B4-BE49-F238E27FC236}">
                <a16:creationId xmlns:a16="http://schemas.microsoft.com/office/drawing/2014/main" id="{3A5AE734-B4EC-43C6-8063-F857D1AA3582}"/>
              </a:ext>
            </a:extLst>
          </p:cNvPr>
          <p:cNvSpPr/>
          <p:nvPr/>
        </p:nvSpPr>
        <p:spPr>
          <a:xfrm>
            <a:off x="5717593" y="2718577"/>
            <a:ext cx="78480" cy="79200"/>
          </a:xfrm>
          <a:prstGeom prst="ellipse">
            <a:avLst/>
          </a:prstGeom>
          <a:solidFill>
            <a:srgbClr val="0EA9E2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8" name="CustomShape 83">
            <a:extLst>
              <a:ext uri="{FF2B5EF4-FFF2-40B4-BE49-F238E27FC236}">
                <a16:creationId xmlns:a16="http://schemas.microsoft.com/office/drawing/2014/main" id="{C54B790A-91D7-460D-A8F6-3718BD30A285}"/>
              </a:ext>
            </a:extLst>
          </p:cNvPr>
          <p:cNvSpPr/>
          <p:nvPr/>
        </p:nvSpPr>
        <p:spPr>
          <a:xfrm>
            <a:off x="6982633" y="5074417"/>
            <a:ext cx="205560" cy="207000"/>
          </a:xfrm>
          <a:prstGeom prst="ellipse">
            <a:avLst/>
          </a:prstGeom>
          <a:solidFill>
            <a:srgbClr val="0EA9E2"/>
          </a:solidFill>
          <a:ln w="1908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" name="CustomShape 84">
            <a:extLst>
              <a:ext uri="{FF2B5EF4-FFF2-40B4-BE49-F238E27FC236}">
                <a16:creationId xmlns:a16="http://schemas.microsoft.com/office/drawing/2014/main" id="{FE5BF65E-AAB1-467D-A5DB-0D1C7B187C0F}"/>
              </a:ext>
            </a:extLst>
          </p:cNvPr>
          <p:cNvSpPr/>
          <p:nvPr/>
        </p:nvSpPr>
        <p:spPr>
          <a:xfrm>
            <a:off x="7037713" y="5129857"/>
            <a:ext cx="95400" cy="96120"/>
          </a:xfrm>
          <a:prstGeom prst="ellipse">
            <a:avLst/>
          </a:prstGeom>
          <a:solidFill>
            <a:srgbClr val="0EA9E2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2" name="CustomShape 85">
            <a:extLst>
              <a:ext uri="{FF2B5EF4-FFF2-40B4-BE49-F238E27FC236}">
                <a16:creationId xmlns:a16="http://schemas.microsoft.com/office/drawing/2014/main" id="{73EF4420-BC1E-48F4-A95A-ECDD19D46A41}"/>
              </a:ext>
            </a:extLst>
          </p:cNvPr>
          <p:cNvSpPr/>
          <p:nvPr/>
        </p:nvSpPr>
        <p:spPr>
          <a:xfrm>
            <a:off x="3713113" y="2707057"/>
            <a:ext cx="446760" cy="1037520"/>
          </a:xfrm>
          <a:prstGeom prst="bentConnector3">
            <a:avLst>
              <a:gd name="adj1" fmla="val 50000"/>
            </a:avLst>
          </a:prstGeom>
          <a:noFill/>
          <a:ln w="324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6" name="CustomShape 10">
            <a:extLst>
              <a:ext uri="{FF2B5EF4-FFF2-40B4-BE49-F238E27FC236}">
                <a16:creationId xmlns:a16="http://schemas.microsoft.com/office/drawing/2014/main" id="{B62F9963-C771-4738-A329-B948C270D741}"/>
              </a:ext>
            </a:extLst>
          </p:cNvPr>
          <p:cNvSpPr/>
          <p:nvPr/>
        </p:nvSpPr>
        <p:spPr>
          <a:xfrm>
            <a:off x="736246" y="4661128"/>
            <a:ext cx="2631600" cy="10460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marL="170815" indent="-170180">
              <a:lnSpc>
                <a:spcPct val="13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Developing </a:t>
            </a:r>
            <a:r>
              <a:rPr lang="en-US" sz="1100" b="1" spc="-1" dirty="0">
                <a:solidFill>
                  <a:schemeClr val="accent2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end-to-end</a:t>
            </a:r>
            <a:r>
              <a: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 </a:t>
            </a:r>
            <a:r>
              <a:rPr lang="en-US" sz="1100" b="1" spc="-1" dirty="0">
                <a:solidFill>
                  <a:schemeClr val="accent2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retrieval-based</a:t>
            </a:r>
            <a:r>
              <a: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 dialogue systems</a:t>
            </a:r>
          </a:p>
          <a:p>
            <a:pPr marL="170815" indent="-170180">
              <a:lnSpc>
                <a:spcPct val="13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Focus on building </a:t>
            </a:r>
            <a:r>
              <a:rPr lang="en-US" sz="1100" b="1" spc="-1" dirty="0">
                <a:solidFill>
                  <a:schemeClr val="accent2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simple </a:t>
            </a:r>
            <a:r>
              <a: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and </a:t>
            </a:r>
            <a:r>
              <a:rPr lang="en-US" sz="1100" b="1" spc="-1" dirty="0">
                <a:solidFill>
                  <a:schemeClr val="accent2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efficient </a:t>
            </a:r>
            <a:r>
              <a:rPr lang="en-US" sz="1100" spc="-1" dirty="0"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systems</a:t>
            </a:r>
            <a:endParaRPr lang="en-US" sz="1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微软雅黑"/>
            </a:endParaRPr>
          </a:p>
          <a:p>
            <a:pPr marL="170815" indent="-170180">
              <a:lnSpc>
                <a:spcPct val="13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Show that simple approaches could be better than complex ones</a:t>
            </a:r>
          </a:p>
        </p:txBody>
      </p:sp>
      <p:sp>
        <p:nvSpPr>
          <p:cNvPr id="89" name="CustomShape 85">
            <a:extLst>
              <a:ext uri="{FF2B5EF4-FFF2-40B4-BE49-F238E27FC236}">
                <a16:creationId xmlns:a16="http://schemas.microsoft.com/office/drawing/2014/main" id="{5D73DC55-DBA8-45D2-AAED-2E95F3EFE793}"/>
              </a:ext>
            </a:extLst>
          </p:cNvPr>
          <p:cNvSpPr/>
          <p:nvPr/>
        </p:nvSpPr>
        <p:spPr>
          <a:xfrm flipV="1">
            <a:off x="3713113" y="3877926"/>
            <a:ext cx="465810" cy="1362780"/>
          </a:xfrm>
          <a:prstGeom prst="bentConnector3">
            <a:avLst>
              <a:gd name="adj1" fmla="val 50000"/>
            </a:avLst>
          </a:prstGeom>
          <a:noFill/>
          <a:ln w="324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CustomShape 8">
            <a:extLst>
              <a:ext uri="{FF2B5EF4-FFF2-40B4-BE49-F238E27FC236}">
                <a16:creationId xmlns:a16="http://schemas.microsoft.com/office/drawing/2014/main" id="{695E74C1-C87C-4833-8B45-889F149513DA}"/>
              </a:ext>
            </a:extLst>
          </p:cNvPr>
          <p:cNvSpPr/>
          <p:nvPr/>
        </p:nvSpPr>
        <p:spPr>
          <a:xfrm>
            <a:off x="8303205" y="3160593"/>
            <a:ext cx="2975040" cy="1791000"/>
          </a:xfrm>
          <a:prstGeom prst="roundRect">
            <a:avLst>
              <a:gd name="adj" fmla="val 2415"/>
            </a:avLst>
          </a:prstGeom>
          <a:solidFill>
            <a:srgbClr val="F2F2F2">
              <a:alpha val="40000"/>
            </a:srgbClr>
          </a:solidFill>
          <a:ln w="3240">
            <a:solidFill>
              <a:srgbClr val="D9D9D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5000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CustomShape 9">
            <a:extLst>
              <a:ext uri="{FF2B5EF4-FFF2-40B4-BE49-F238E27FC236}">
                <a16:creationId xmlns:a16="http://schemas.microsoft.com/office/drawing/2014/main" id="{040453C7-40A5-417F-9FCC-A3D0FC10ED81}"/>
              </a:ext>
            </a:extLst>
          </p:cNvPr>
          <p:cNvSpPr/>
          <p:nvPr/>
        </p:nvSpPr>
        <p:spPr>
          <a:xfrm>
            <a:off x="8564564" y="2936673"/>
            <a:ext cx="2452680" cy="38412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sz="1600" b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Contributions</a:t>
            </a:r>
            <a:endParaRPr lang="fr-FR"/>
          </a:p>
        </p:txBody>
      </p:sp>
      <p:sp>
        <p:nvSpPr>
          <p:cNvPr id="93" name="CustomShape 10">
            <a:extLst>
              <a:ext uri="{FF2B5EF4-FFF2-40B4-BE49-F238E27FC236}">
                <a16:creationId xmlns:a16="http://schemas.microsoft.com/office/drawing/2014/main" id="{B9B61034-C1B2-4601-8C48-66B56CCFF1F7}"/>
              </a:ext>
            </a:extLst>
          </p:cNvPr>
          <p:cNvSpPr/>
          <p:nvPr/>
        </p:nvSpPr>
        <p:spPr>
          <a:xfrm>
            <a:off x="8302458" y="3397104"/>
            <a:ext cx="2631600" cy="10460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marL="170815" indent="-170180">
              <a:lnSpc>
                <a:spcPct val="13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A </a:t>
            </a:r>
            <a:r>
              <a:rPr lang="en-US" sz="1100" b="1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single-turn single-level</a:t>
            </a:r>
            <a:r>
              <a: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 context response matching system</a:t>
            </a:r>
          </a:p>
          <a:p>
            <a:pPr marL="170815" indent="-170180">
              <a:lnSpc>
                <a:spcPct val="13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100" spc="-1" dirty="0">
                <a:uFill>
                  <a:solidFill>
                    <a:srgbClr val="FFFFFF"/>
                  </a:solidFill>
                </a:uFill>
                <a:ea typeface="微软雅黑"/>
              </a:rPr>
              <a:t>A </a:t>
            </a:r>
            <a:r>
              <a:rPr lang="en-US" sz="1100" b="1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ea typeface="微软雅黑"/>
              </a:rPr>
              <a:t>single-turn multi-level </a:t>
            </a:r>
            <a:r>
              <a:rPr lang="en-US" sz="1100" spc="-1" dirty="0">
                <a:uFill>
                  <a:solidFill>
                    <a:srgbClr val="FFFFFF"/>
                  </a:solidFill>
                </a:uFill>
                <a:ea typeface="微软雅黑"/>
              </a:rPr>
              <a:t>context response matching system</a:t>
            </a:r>
          </a:p>
          <a:p>
            <a:pPr marL="170815" indent="-170180">
              <a:lnSpc>
                <a:spcPct val="13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100" spc="-1" dirty="0">
                <a:uFill>
                  <a:solidFill>
                    <a:srgbClr val="FFFFFF"/>
                  </a:solidFill>
                </a:uFill>
                <a:ea typeface="微软雅黑"/>
              </a:rPr>
              <a:t>Evaluation in a realistic environment.</a:t>
            </a:r>
          </a:p>
          <a:p>
            <a:pPr marL="170815" indent="-170180">
              <a:lnSpc>
                <a:spcPct val="13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100" spc="-1" dirty="0">
                <a:uFill>
                  <a:solidFill>
                    <a:srgbClr val="FFFFFF"/>
                  </a:solidFill>
                </a:uFill>
                <a:ea typeface="微软雅黑"/>
              </a:rPr>
              <a:t>Several analysis</a:t>
            </a:r>
          </a:p>
        </p:txBody>
      </p:sp>
      <p:sp>
        <p:nvSpPr>
          <p:cNvPr id="95" name="CustomShape 85">
            <a:extLst>
              <a:ext uri="{FF2B5EF4-FFF2-40B4-BE49-F238E27FC236}">
                <a16:creationId xmlns:a16="http://schemas.microsoft.com/office/drawing/2014/main" id="{8DF48C40-48B3-4346-B3C2-903B9FBF05AF}"/>
              </a:ext>
            </a:extLst>
          </p:cNvPr>
          <p:cNvSpPr/>
          <p:nvPr/>
        </p:nvSpPr>
        <p:spPr>
          <a:xfrm flipH="1" flipV="1">
            <a:off x="7890312" y="3600019"/>
            <a:ext cx="412730" cy="511135"/>
          </a:xfrm>
          <a:prstGeom prst="bentConnector3">
            <a:avLst>
              <a:gd name="adj1" fmla="val 50000"/>
            </a:avLst>
          </a:prstGeom>
          <a:noFill/>
          <a:ln w="324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1814DC5-3502-474F-A9F5-28995BCBDFDB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17/46</a:t>
            </a:r>
          </a:p>
        </p:txBody>
      </p:sp>
    </p:spTree>
    <p:extLst>
      <p:ext uri="{BB962C8B-B14F-4D97-AF65-F5344CB8AC3E}">
        <p14:creationId xmlns:p14="http://schemas.microsoft.com/office/powerpoint/2010/main" val="322555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8" grpId="0" animBg="1"/>
      <p:bldP spid="10" grpId="0" animBg="1"/>
      <p:bldP spid="176" grpId="0"/>
      <p:bldP spid="87" grpId="0" animBg="1"/>
      <p:bldP spid="91" grpId="0" animBg="1"/>
      <p:bldP spid="9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CustomShape 1"/>
          <p:cNvSpPr/>
          <p:nvPr/>
        </p:nvSpPr>
        <p:spPr>
          <a:xfrm>
            <a:off x="5255640" y="3457080"/>
            <a:ext cx="6260760" cy="89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Contributions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1" name="Line 2"/>
          <p:cNvSpPr/>
          <p:nvPr/>
        </p:nvSpPr>
        <p:spPr>
          <a:xfrm>
            <a:off x="5391000" y="3807720"/>
            <a:ext cx="5838120" cy="360"/>
          </a:xfrm>
          <a:prstGeom prst="line">
            <a:avLst/>
          </a:prstGeom>
          <a:ln w="6480">
            <a:solidFill>
              <a:srgbClr val="76839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CustomShape 1"/>
          <p:cNvSpPr/>
          <p:nvPr/>
        </p:nvSpPr>
        <p:spPr>
          <a:xfrm>
            <a:off x="5255640" y="3457080"/>
            <a:ext cx="6260760" cy="89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r>
              <a:rPr lang="fr-FR" sz="24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Single-level context response matching</a:t>
            </a:r>
            <a:endParaRPr lang="fr-FR"/>
          </a:p>
        </p:txBody>
      </p:sp>
      <p:sp>
        <p:nvSpPr>
          <p:cNvPr id="419" name="Line 2"/>
          <p:cNvSpPr/>
          <p:nvPr/>
        </p:nvSpPr>
        <p:spPr>
          <a:xfrm>
            <a:off x="5391000" y="3807720"/>
            <a:ext cx="5838120" cy="360"/>
          </a:xfrm>
          <a:prstGeom prst="line">
            <a:avLst/>
          </a:prstGeom>
          <a:ln w="6480">
            <a:solidFill>
              <a:srgbClr val="76839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5739473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>
            <a:extLst>
              <a:ext uri="{FF2B5EF4-FFF2-40B4-BE49-F238E27FC236}">
                <a16:creationId xmlns:a16="http://schemas.microsoft.com/office/drawing/2014/main" id="{C07108A7-F902-4F51-9783-10E021976418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uFill>
                  <a:solidFill>
                    <a:srgbClr val="FFFFFF"/>
                  </a:solidFill>
                </a:uFill>
                <a:ea typeface="微软雅黑"/>
                <a:cs typeface="Arial"/>
              </a:rPr>
              <a:t>Chatbots</a:t>
            </a:r>
            <a:endParaRPr lang="fr-FR"/>
          </a:p>
        </p:txBody>
      </p:sp>
      <p:pic>
        <p:nvPicPr>
          <p:cNvPr id="2" name="Image 3" descr="Une image contenant tasse, assis&#10;&#10;Description générée avec un niveau de confiance élevé">
            <a:extLst>
              <a:ext uri="{FF2B5EF4-FFF2-40B4-BE49-F238E27FC236}">
                <a16:creationId xmlns:a16="http://schemas.microsoft.com/office/drawing/2014/main" id="{AC1A3E49-02AA-456D-A1A8-B6C143443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749" y="2793675"/>
            <a:ext cx="1399915" cy="1432112"/>
          </a:xfrm>
          <a:prstGeom prst="rect">
            <a:avLst/>
          </a:prstGeom>
        </p:spPr>
      </p:pic>
      <p:pic>
        <p:nvPicPr>
          <p:cNvPr id="4" name="Image 5" descr="Une image contenant intérieur, tasse, noir&#10;&#10;Description générée avec un niveau de confiance très élevé">
            <a:extLst>
              <a:ext uri="{FF2B5EF4-FFF2-40B4-BE49-F238E27FC236}">
                <a16:creationId xmlns:a16="http://schemas.microsoft.com/office/drawing/2014/main" id="{E5623BE2-531C-4D9B-9721-CF3019D5E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289" y="1487183"/>
            <a:ext cx="933530" cy="87951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4147DAD-817A-4237-B438-45248CEA0BD9}"/>
              </a:ext>
            </a:extLst>
          </p:cNvPr>
          <p:cNvSpPr txBox="1"/>
          <p:nvPr/>
        </p:nvSpPr>
        <p:spPr>
          <a:xfrm>
            <a:off x="2179065" y="3966746"/>
            <a:ext cx="224304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Google Home (2016)</a:t>
            </a:r>
            <a:endParaRPr lang="fr-FR" sz="120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54626CC-6C86-4138-B1D4-BA17FC73CC7E}"/>
              </a:ext>
            </a:extLst>
          </p:cNvPr>
          <p:cNvSpPr txBox="1"/>
          <p:nvPr/>
        </p:nvSpPr>
        <p:spPr>
          <a:xfrm>
            <a:off x="2049364" y="2551295"/>
            <a:ext cx="268546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Amazon Alexa/Echo (2014)</a:t>
            </a:r>
            <a:endParaRPr lang="fr-FR" sz="1200"/>
          </a:p>
        </p:txBody>
      </p:sp>
      <p:pic>
        <p:nvPicPr>
          <p:cNvPr id="12" name="Image 10" descr="Une image contenant valise, bagage, moniteur, boîtier&#10;&#10;Description générée avec un niveau de confiance très élevé">
            <a:extLst>
              <a:ext uri="{FF2B5EF4-FFF2-40B4-BE49-F238E27FC236}">
                <a16:creationId xmlns:a16="http://schemas.microsoft.com/office/drawing/2014/main" id="{2A44C691-4073-4FAC-9583-995FB565F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1671" y="3083606"/>
            <a:ext cx="967463" cy="96746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6510238-6426-442D-BFA6-E0F8CF63F7AE}"/>
              </a:ext>
            </a:extLst>
          </p:cNvPr>
          <p:cNvSpPr txBox="1"/>
          <p:nvPr/>
        </p:nvSpPr>
        <p:spPr>
          <a:xfrm>
            <a:off x="4034787" y="4011514"/>
            <a:ext cx="241950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Apple </a:t>
            </a:r>
            <a:r>
              <a:rPr lang="en-US" sz="1200" err="1"/>
              <a:t>HomePod</a:t>
            </a:r>
            <a:r>
              <a:rPr lang="en-US" sz="1200"/>
              <a:t> (2017)</a:t>
            </a:r>
            <a:endParaRPr lang="fr-FR" sz="1200"/>
          </a:p>
        </p:txBody>
      </p:sp>
      <p:pic>
        <p:nvPicPr>
          <p:cNvPr id="16" name="Image 16" descr="Une image contenant graphiques vectoriels&#10;&#10;Description générée avec un niveau de confiance élevé">
            <a:extLst>
              <a:ext uri="{FF2B5EF4-FFF2-40B4-BE49-F238E27FC236}">
                <a16:creationId xmlns:a16="http://schemas.microsoft.com/office/drawing/2014/main" id="{C6B25DF3-EB87-4FB6-BB11-DC8A10D91A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742" y="2995379"/>
            <a:ext cx="1210046" cy="784698"/>
          </a:xfrm>
          <a:prstGeom prst="rect">
            <a:avLst/>
          </a:prstGeom>
        </p:spPr>
      </p:pic>
      <p:pic>
        <p:nvPicPr>
          <p:cNvPr id="18" name="Image 19" descr="Une image contenant photo, assis, petit, différent&#10;&#10;Description générée avec un niveau de confiance très élevé">
            <a:extLst>
              <a:ext uri="{FF2B5EF4-FFF2-40B4-BE49-F238E27FC236}">
                <a16:creationId xmlns:a16="http://schemas.microsoft.com/office/drawing/2014/main" id="{38AF2C10-B33A-4032-85D8-D042218B19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918" y="2938849"/>
            <a:ext cx="876718" cy="104738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334186F-B421-4742-A5CC-9EEBE3BFB6D2}"/>
              </a:ext>
            </a:extLst>
          </p:cNvPr>
          <p:cNvSpPr txBox="1"/>
          <p:nvPr/>
        </p:nvSpPr>
        <p:spPr>
          <a:xfrm>
            <a:off x="-97072" y="3939121"/>
            <a:ext cx="239737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/>
              <a:t>Google Now (2012)</a:t>
            </a:r>
            <a:endParaRPr lang="fr-FR" sz="1200"/>
          </a:p>
          <a:p>
            <a:pPr algn="ctr"/>
            <a:r>
              <a:rPr lang="en-US" sz="1200"/>
              <a:t>Google Assistant (2016)</a:t>
            </a:r>
          </a:p>
        </p:txBody>
      </p:sp>
      <p:pic>
        <p:nvPicPr>
          <p:cNvPr id="22" name="Image 21" descr="Une image contenant équipement électronique&#10;&#10;Description générée avec un niveau de confiance élevé">
            <a:extLst>
              <a:ext uri="{FF2B5EF4-FFF2-40B4-BE49-F238E27FC236}">
                <a16:creationId xmlns:a16="http://schemas.microsoft.com/office/drawing/2014/main" id="{83931A75-DD23-4D48-A981-79696B862D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881" y="1226163"/>
            <a:ext cx="1367402" cy="1247351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08F405BF-309B-4A70-8B92-87CFCB9397BF}"/>
              </a:ext>
            </a:extLst>
          </p:cNvPr>
          <p:cNvSpPr txBox="1"/>
          <p:nvPr/>
        </p:nvSpPr>
        <p:spPr>
          <a:xfrm>
            <a:off x="533796" y="2557014"/>
            <a:ext cx="172105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Apple Siri (2011)</a:t>
            </a:r>
            <a:endParaRPr lang="fr-FR" sz="1200"/>
          </a:p>
        </p:txBody>
      </p:sp>
      <p:pic>
        <p:nvPicPr>
          <p:cNvPr id="26" name="Image 26" descr="Une image contenant moniteur, horloge, équipement électronique, écran&#10;&#10;Description générée avec un niveau de confiance élevé">
            <a:extLst>
              <a:ext uri="{FF2B5EF4-FFF2-40B4-BE49-F238E27FC236}">
                <a16:creationId xmlns:a16="http://schemas.microsoft.com/office/drawing/2014/main" id="{27F3BE6A-5F77-44EF-992C-6B3FD41117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690" y="1231909"/>
            <a:ext cx="853510" cy="1269474"/>
          </a:xfrm>
          <a:prstGeom prst="rect">
            <a:avLst/>
          </a:prstGeom>
        </p:spPr>
      </p:pic>
      <p:pic>
        <p:nvPicPr>
          <p:cNvPr id="28" name="Image 29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2408E393-D650-4965-9F39-053F1B1436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9228" y="1281164"/>
            <a:ext cx="733051" cy="1170495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701591FB-9A99-417E-AB1D-24D96D042BD6}"/>
              </a:ext>
            </a:extLst>
          </p:cNvPr>
          <p:cNvSpPr txBox="1"/>
          <p:nvPr/>
        </p:nvSpPr>
        <p:spPr>
          <a:xfrm>
            <a:off x="4032090" y="2555593"/>
            <a:ext cx="246489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Microsoft Cortana (2014)</a:t>
            </a:r>
            <a:endParaRPr lang="fr-FR" sz="1200"/>
          </a:p>
        </p:txBody>
      </p:sp>
      <p:pic>
        <p:nvPicPr>
          <p:cNvPr id="37" name="Graphique 37" descr="Homme">
            <a:extLst>
              <a:ext uri="{FF2B5EF4-FFF2-40B4-BE49-F238E27FC236}">
                <a16:creationId xmlns:a16="http://schemas.microsoft.com/office/drawing/2014/main" id="{69710106-3272-4F57-BB36-A9CF99278D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11112" y="1955577"/>
            <a:ext cx="914400" cy="914400"/>
          </a:xfrm>
          <a:prstGeom prst="rect">
            <a:avLst/>
          </a:prstGeom>
        </p:spPr>
      </p:pic>
      <p:pic>
        <p:nvPicPr>
          <p:cNvPr id="39" name="Graphique 37" descr="Homme">
            <a:extLst>
              <a:ext uri="{FF2B5EF4-FFF2-40B4-BE49-F238E27FC236}">
                <a16:creationId xmlns:a16="http://schemas.microsoft.com/office/drawing/2014/main" id="{F7916EB3-8FB3-4607-B871-8D22451D15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03281" y="1955577"/>
            <a:ext cx="914400" cy="914400"/>
          </a:xfrm>
          <a:prstGeom prst="rect">
            <a:avLst/>
          </a:prstGeom>
        </p:spPr>
      </p:pic>
      <p:pic>
        <p:nvPicPr>
          <p:cNvPr id="41" name="Graphique 37" descr="Homme">
            <a:extLst>
              <a:ext uri="{FF2B5EF4-FFF2-40B4-BE49-F238E27FC236}">
                <a16:creationId xmlns:a16="http://schemas.microsoft.com/office/drawing/2014/main" id="{681D555C-FF3D-4E37-8F52-CAC43077DB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79788" y="1955578"/>
            <a:ext cx="914400" cy="914400"/>
          </a:xfrm>
          <a:prstGeom prst="rect">
            <a:avLst/>
          </a:prstGeom>
        </p:spPr>
      </p:pic>
      <p:pic>
        <p:nvPicPr>
          <p:cNvPr id="45" name="Graphique 37" descr="Homme">
            <a:extLst>
              <a:ext uri="{FF2B5EF4-FFF2-40B4-BE49-F238E27FC236}">
                <a16:creationId xmlns:a16="http://schemas.microsoft.com/office/drawing/2014/main" id="{07FB8942-820D-4799-A561-1C101067F6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95449" y="1955577"/>
            <a:ext cx="914400" cy="914400"/>
          </a:xfrm>
          <a:prstGeom prst="rect">
            <a:avLst/>
          </a:prstGeom>
        </p:spPr>
      </p:pic>
      <p:pic>
        <p:nvPicPr>
          <p:cNvPr id="47" name="Graphique 37" descr="Homme">
            <a:extLst>
              <a:ext uri="{FF2B5EF4-FFF2-40B4-BE49-F238E27FC236}">
                <a16:creationId xmlns:a16="http://schemas.microsoft.com/office/drawing/2014/main" id="{74348626-6F36-48EB-90F5-A531618D5D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76886" y="1955577"/>
            <a:ext cx="914400" cy="914400"/>
          </a:xfrm>
          <a:prstGeom prst="rect">
            <a:avLst/>
          </a:prstGeom>
        </p:spPr>
      </p:pic>
      <p:pic>
        <p:nvPicPr>
          <p:cNvPr id="48" name="Graphique 37" descr="Homme">
            <a:extLst>
              <a:ext uri="{FF2B5EF4-FFF2-40B4-BE49-F238E27FC236}">
                <a16:creationId xmlns:a16="http://schemas.microsoft.com/office/drawing/2014/main" id="{A3133E44-009B-45E4-B422-C0652B4F44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11112" y="2835633"/>
            <a:ext cx="914400" cy="914400"/>
          </a:xfrm>
          <a:prstGeom prst="rect">
            <a:avLst/>
          </a:prstGeom>
        </p:spPr>
      </p:pic>
      <p:pic>
        <p:nvPicPr>
          <p:cNvPr id="49" name="Graphique 37" descr="Homme">
            <a:extLst>
              <a:ext uri="{FF2B5EF4-FFF2-40B4-BE49-F238E27FC236}">
                <a16:creationId xmlns:a16="http://schemas.microsoft.com/office/drawing/2014/main" id="{10D2A167-E57A-4C20-9CC2-EEF8E36DDE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03281" y="2835633"/>
            <a:ext cx="914400" cy="914400"/>
          </a:xfrm>
          <a:prstGeom prst="rect">
            <a:avLst/>
          </a:prstGeom>
        </p:spPr>
      </p:pic>
      <p:pic>
        <p:nvPicPr>
          <p:cNvPr id="50" name="Graphique 37" descr="Homme">
            <a:extLst>
              <a:ext uri="{FF2B5EF4-FFF2-40B4-BE49-F238E27FC236}">
                <a16:creationId xmlns:a16="http://schemas.microsoft.com/office/drawing/2014/main" id="{A833F4C2-C6B6-43A6-B04C-A350E3B6EA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79788" y="2835634"/>
            <a:ext cx="914400" cy="914400"/>
          </a:xfrm>
          <a:prstGeom prst="rect">
            <a:avLst/>
          </a:prstGeom>
        </p:spPr>
      </p:pic>
      <p:pic>
        <p:nvPicPr>
          <p:cNvPr id="51" name="Graphique 37" descr="Homme">
            <a:extLst>
              <a:ext uri="{FF2B5EF4-FFF2-40B4-BE49-F238E27FC236}">
                <a16:creationId xmlns:a16="http://schemas.microsoft.com/office/drawing/2014/main" id="{E6383B36-0364-43E1-AC4F-75126D6DC2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95449" y="2835633"/>
            <a:ext cx="914400" cy="914400"/>
          </a:xfrm>
          <a:prstGeom prst="rect">
            <a:avLst/>
          </a:prstGeom>
        </p:spPr>
      </p:pic>
      <p:pic>
        <p:nvPicPr>
          <p:cNvPr id="52" name="Graphique 37" descr="Homme">
            <a:extLst>
              <a:ext uri="{FF2B5EF4-FFF2-40B4-BE49-F238E27FC236}">
                <a16:creationId xmlns:a16="http://schemas.microsoft.com/office/drawing/2014/main" id="{41019B16-0AAA-4393-A380-BBF12A736A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76886" y="2835633"/>
            <a:ext cx="914400" cy="914400"/>
          </a:xfrm>
          <a:prstGeom prst="rect">
            <a:avLst/>
          </a:prstGeom>
        </p:spPr>
      </p:pic>
      <p:pic>
        <p:nvPicPr>
          <p:cNvPr id="6" name="Image 31" descr="Une image contenant personne, photo, femme, texte&#10;&#10;Description générée avec un niveau de confiance élevé">
            <a:extLst>
              <a:ext uri="{FF2B5EF4-FFF2-40B4-BE49-F238E27FC236}">
                <a16:creationId xmlns:a16="http://schemas.microsoft.com/office/drawing/2014/main" id="{92E961C1-0130-4C1B-9B29-F9E0298726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5226" y="1682762"/>
            <a:ext cx="3541337" cy="201126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8F31776-5841-407C-9E83-55355629ED41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1/46</a:t>
            </a:r>
          </a:p>
        </p:txBody>
      </p:sp>
    </p:spTree>
    <p:extLst>
      <p:ext uri="{BB962C8B-B14F-4D97-AF65-F5344CB8AC3E}">
        <p14:creationId xmlns:p14="http://schemas.microsoft.com/office/powerpoint/2010/main" val="11547346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D6A7E73D-3053-4E1B-85A7-BB22069B8AC6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Motivations</a:t>
            </a:r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0E77C8D-1345-4D3D-9C38-8A8523DE7C0F}"/>
              </a:ext>
            </a:extLst>
          </p:cNvPr>
          <p:cNvSpPr txBox="1"/>
          <p:nvPr/>
        </p:nvSpPr>
        <p:spPr>
          <a:xfrm>
            <a:off x="518932" y="1395883"/>
            <a:ext cx="1075985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The recent end-to-end retrieval-based dialogue systems deploy complex models and architectures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The dual encoder </a:t>
            </a:r>
            <a:r>
              <a:rPr lang="en-US" sz="1400"/>
              <a:t>(</a:t>
            </a:r>
            <a:r>
              <a:rPr lang="en-US" sz="1400">
                <a:ea typeface="+mn-lt"/>
                <a:cs typeface="+mn-lt"/>
              </a:rPr>
              <a:t>Lowe et al., 2015)</a:t>
            </a:r>
            <a:r>
              <a:rPr lang="en-US">
                <a:ea typeface="+mn-lt"/>
                <a:cs typeface="+mn-lt"/>
              </a:rPr>
              <a:t> consists a solid basis for multiple single-turn matching systems</a:t>
            </a:r>
            <a:endParaRPr lang="en-US">
              <a:cs typeface="Arial"/>
            </a:endParaRPr>
          </a:p>
        </p:txBody>
      </p:sp>
      <p:pic>
        <p:nvPicPr>
          <p:cNvPr id="2" name="Image 3">
            <a:extLst>
              <a:ext uri="{FF2B5EF4-FFF2-40B4-BE49-F238E27FC236}">
                <a16:creationId xmlns:a16="http://schemas.microsoft.com/office/drawing/2014/main" id="{67BEBFB3-411D-4774-A112-0F0CA1A4C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136" y="2432588"/>
            <a:ext cx="3523129" cy="2467952"/>
          </a:xfrm>
          <a:prstGeom prst="rect">
            <a:avLst/>
          </a:prstGeom>
        </p:spPr>
      </p:pic>
      <p:pic>
        <p:nvPicPr>
          <p:cNvPr id="8" name="Image 8" descr="Une image contenant texte, carte&#10;&#10;Description générée avec un niveau de confiance élevé">
            <a:extLst>
              <a:ext uri="{FF2B5EF4-FFF2-40B4-BE49-F238E27FC236}">
                <a16:creationId xmlns:a16="http://schemas.microsoft.com/office/drawing/2014/main" id="{12AA3F16-4A11-4DDE-AD8C-5D7DBC2D2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4070" y="2612540"/>
            <a:ext cx="3245222" cy="3416897"/>
          </a:xfrm>
          <a:prstGeom prst="rect">
            <a:avLst/>
          </a:prstGeom>
        </p:spPr>
      </p:pic>
      <p:pic>
        <p:nvPicPr>
          <p:cNvPr id="10" name="Image 10" descr="Une image contenant texte, mots croisés&#10;&#10;Description générée avec un niveau de confiance très élevé">
            <a:extLst>
              <a:ext uri="{FF2B5EF4-FFF2-40B4-BE49-F238E27FC236}">
                <a16:creationId xmlns:a16="http://schemas.microsoft.com/office/drawing/2014/main" id="{20C4E304-25D9-4A09-829B-A2DB77F7D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566" y="2322781"/>
            <a:ext cx="3065929" cy="389780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E6B86DE-2E27-40AD-9251-9DA1B6A2D16D}"/>
              </a:ext>
            </a:extLst>
          </p:cNvPr>
          <p:cNvSpPr txBox="1"/>
          <p:nvPr/>
        </p:nvSpPr>
        <p:spPr>
          <a:xfrm>
            <a:off x="5342523" y="6293224"/>
            <a:ext cx="2752606" cy="307777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/>
              <a:t>Match-LSTM </a:t>
            </a:r>
            <a:r>
              <a:rPr lang="fr-FR" sz="1100"/>
              <a:t>(Wang and Jiang, 2016)</a:t>
            </a:r>
            <a:endParaRPr lang="fr-FR"/>
          </a:p>
        </p:txBody>
      </p:sp>
      <p:pic>
        <p:nvPicPr>
          <p:cNvPr id="13" name="Image 13" descr="Une image contenant texte&#10;&#10;Description générée avec un niveau de confiance très élevé">
            <a:extLst>
              <a:ext uri="{FF2B5EF4-FFF2-40B4-BE49-F238E27FC236}">
                <a16:creationId xmlns:a16="http://schemas.microsoft.com/office/drawing/2014/main" id="{4AFA3027-8F11-44E9-A03D-647BD105C3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232" b="23005"/>
          <a:stretch/>
        </p:blipFill>
        <p:spPr>
          <a:xfrm>
            <a:off x="318524" y="4808757"/>
            <a:ext cx="4796140" cy="182108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7D51BC3-A388-4317-B609-6B2305891D97}"/>
              </a:ext>
            </a:extLst>
          </p:cNvPr>
          <p:cNvSpPr txBox="1"/>
          <p:nvPr/>
        </p:nvSpPr>
        <p:spPr>
          <a:xfrm>
            <a:off x="8916119" y="6293224"/>
            <a:ext cx="2141125" cy="307777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/>
              <a:t>MV-LSTM </a:t>
            </a:r>
            <a:r>
              <a:rPr lang="fr-FR" sz="1100"/>
              <a:t>(Wan et al., 2016)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880E0C1-94C5-43C8-937A-50D5D90C6467}"/>
              </a:ext>
            </a:extLst>
          </p:cNvPr>
          <p:cNvSpPr txBox="1"/>
          <p:nvPr/>
        </p:nvSpPr>
        <p:spPr>
          <a:xfrm>
            <a:off x="318966" y="6415520"/>
            <a:ext cx="2705569" cy="307777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/>
              <a:t>Attentive-LSTM </a:t>
            </a:r>
            <a:r>
              <a:rPr lang="fr-FR" sz="1100"/>
              <a:t>(Tan et al., 2015)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8E019E0-5E62-4DA6-9D68-85025F332318}"/>
              </a:ext>
            </a:extLst>
          </p:cNvPr>
          <p:cNvSpPr txBox="1"/>
          <p:nvPr/>
        </p:nvSpPr>
        <p:spPr>
          <a:xfrm>
            <a:off x="112003" y="3122928"/>
            <a:ext cx="1463792" cy="477054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/>
              <a:t>Dual encoder</a:t>
            </a:r>
          </a:p>
          <a:p>
            <a:pPr algn="ctr"/>
            <a:r>
              <a:rPr lang="fr-FR" sz="1100"/>
              <a:t>(Lowe et al., 2015)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8923C0-FF8C-4217-BFD7-4841E901037A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20/46</a:t>
            </a:r>
          </a:p>
        </p:txBody>
      </p:sp>
    </p:spTree>
    <p:extLst>
      <p:ext uri="{BB962C8B-B14F-4D97-AF65-F5344CB8AC3E}">
        <p14:creationId xmlns:p14="http://schemas.microsoft.com/office/powerpoint/2010/main" val="247659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D6A7E73D-3053-4E1B-85A7-BB22069B8AC6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Motivations</a:t>
            </a:r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0E77C8D-1345-4D3D-9C38-8A8523DE7C0F}"/>
              </a:ext>
            </a:extLst>
          </p:cNvPr>
          <p:cNvSpPr txBox="1"/>
          <p:nvPr/>
        </p:nvSpPr>
        <p:spPr>
          <a:xfrm>
            <a:off x="518932" y="1395883"/>
            <a:ext cx="1075985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Deep study of the dual encoder and identification of two major limitations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We address these limitations through an improved model</a:t>
            </a:r>
          </a:p>
        </p:txBody>
      </p:sp>
      <p:pic>
        <p:nvPicPr>
          <p:cNvPr id="2" name="Image 3">
            <a:extLst>
              <a:ext uri="{FF2B5EF4-FFF2-40B4-BE49-F238E27FC236}">
                <a16:creationId xmlns:a16="http://schemas.microsoft.com/office/drawing/2014/main" id="{67BEBFB3-411D-4774-A112-0F0CA1A4C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06" y="2432588"/>
            <a:ext cx="3523129" cy="246795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DC93AC8-9703-48E6-858A-372E9F88194A}"/>
              </a:ext>
            </a:extLst>
          </p:cNvPr>
          <p:cNvSpPr txBox="1"/>
          <p:nvPr/>
        </p:nvSpPr>
        <p:spPr>
          <a:xfrm>
            <a:off x="112003" y="3122928"/>
            <a:ext cx="1463792" cy="477054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/>
              <a:t>Dual encoder</a:t>
            </a:r>
          </a:p>
          <a:p>
            <a:pPr algn="ctr"/>
            <a:r>
              <a:rPr lang="fr-FR" sz="1100"/>
              <a:t>(Lowe et al., 2015)</a:t>
            </a:r>
          </a:p>
        </p:txBody>
      </p:sp>
      <p:pic>
        <p:nvPicPr>
          <p:cNvPr id="17" name="Image 17" descr="Une image contenant objet&#10;&#10;Description générée avec un niveau de confiance élevé">
            <a:extLst>
              <a:ext uri="{FF2B5EF4-FFF2-40B4-BE49-F238E27FC236}">
                <a16:creationId xmlns:a16="http://schemas.microsoft.com/office/drawing/2014/main" id="{C20C55E4-E50F-4A92-80D5-B79255EA2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068" y="2499088"/>
            <a:ext cx="4756384" cy="300752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113F7CF-D836-4F08-9795-ADFD4142B4BF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21/46</a:t>
            </a:r>
          </a:p>
        </p:txBody>
      </p:sp>
    </p:spTree>
    <p:extLst>
      <p:ext uri="{BB962C8B-B14F-4D97-AF65-F5344CB8AC3E}">
        <p14:creationId xmlns:p14="http://schemas.microsoft.com/office/powerpoint/2010/main" val="12220362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D6A7E73D-3053-4E1B-85A7-BB22069B8AC6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Motivations</a:t>
            </a:r>
            <a:endParaRPr lang="fr-FR"/>
          </a:p>
        </p:txBody>
      </p:sp>
      <p:pic>
        <p:nvPicPr>
          <p:cNvPr id="2" name="Image 3">
            <a:extLst>
              <a:ext uri="{FF2B5EF4-FFF2-40B4-BE49-F238E27FC236}">
                <a16:creationId xmlns:a16="http://schemas.microsoft.com/office/drawing/2014/main" id="{67BEBFB3-411D-4774-A112-0F0CA1A4C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06" y="2432588"/>
            <a:ext cx="3523129" cy="246795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DC93AC8-9703-48E6-858A-372E9F88194A}"/>
              </a:ext>
            </a:extLst>
          </p:cNvPr>
          <p:cNvSpPr txBox="1"/>
          <p:nvPr/>
        </p:nvSpPr>
        <p:spPr>
          <a:xfrm>
            <a:off x="112003" y="3122928"/>
            <a:ext cx="1463792" cy="477054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/>
              <a:t>Dual encoder</a:t>
            </a:r>
          </a:p>
          <a:p>
            <a:pPr algn="ctr"/>
            <a:r>
              <a:rPr lang="fr-FR" sz="1100"/>
              <a:t>(Lowe et al., 2015)</a:t>
            </a:r>
          </a:p>
        </p:txBody>
      </p:sp>
      <p:pic>
        <p:nvPicPr>
          <p:cNvPr id="4" name="Image 8" descr="Une image contenant ciel&#10;&#10;Description générée avec un niveau de confiance très élevé">
            <a:extLst>
              <a:ext uri="{FF2B5EF4-FFF2-40B4-BE49-F238E27FC236}">
                <a16:creationId xmlns:a16="http://schemas.microsoft.com/office/drawing/2014/main" id="{26B8C1CC-5DCC-45BA-857D-C4CE6EEC0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834" y="2984086"/>
            <a:ext cx="2743200" cy="27432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D828A9A-9A16-42B0-BECC-891E8C88EF75}"/>
              </a:ext>
            </a:extLst>
          </p:cNvPr>
          <p:cNvSpPr txBox="1"/>
          <p:nvPr/>
        </p:nvSpPr>
        <p:spPr>
          <a:xfrm>
            <a:off x="7216588" y="2603085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b="1">
                <a:solidFill>
                  <a:srgbClr val="4F81BD"/>
                </a:solidFill>
              </a:rPr>
              <a:t>Two major limitations of the dual encoder </a:t>
            </a:r>
            <a:endParaRPr lang="fr-FR" b="1">
              <a:solidFill>
                <a:srgbClr val="4F81BD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3FD2153-73BC-4E7E-9094-23243447FCDB}"/>
              </a:ext>
            </a:extLst>
          </p:cNvPr>
          <p:cNvSpPr txBox="1"/>
          <p:nvPr/>
        </p:nvSpPr>
        <p:spPr>
          <a:xfrm rot="300000">
            <a:off x="7270021" y="3610078"/>
            <a:ext cx="2596999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1400"/>
              <a:t>Separate encoders which project the context and the response into different spaces.</a:t>
            </a:r>
          </a:p>
          <a:p>
            <a:pPr marL="285750" indent="-285750">
              <a:buFont typeface="Arial"/>
              <a:buChar char="•"/>
            </a:pPr>
            <a:endParaRPr lang="fr-FR" sz="1400"/>
          </a:p>
          <a:p>
            <a:pPr marL="285750" indent="-285750">
              <a:buFont typeface="Arial"/>
              <a:buChar char="•"/>
            </a:pPr>
            <a:r>
              <a:rPr lang="fr-FR" sz="1400"/>
              <a:t>Additional matrix of parameters which makes the computations heavy.</a:t>
            </a:r>
          </a:p>
        </p:txBody>
      </p:sp>
      <p:pic>
        <p:nvPicPr>
          <p:cNvPr id="17" name="Image 17" descr="Une image contenant objet&#10;&#10;Description générée avec un niveau de confiance élevé">
            <a:extLst>
              <a:ext uri="{FF2B5EF4-FFF2-40B4-BE49-F238E27FC236}">
                <a16:creationId xmlns:a16="http://schemas.microsoft.com/office/drawing/2014/main" id="{C20C55E4-E50F-4A92-80D5-B79255EA2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068" y="2499088"/>
            <a:ext cx="4756384" cy="300752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C18D3A1-7A2B-40CC-AA39-841EFE1BF57F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21/46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D3AFCA4-41B3-4116-A890-CEB3930CF18E}"/>
              </a:ext>
            </a:extLst>
          </p:cNvPr>
          <p:cNvSpPr txBox="1"/>
          <p:nvPr/>
        </p:nvSpPr>
        <p:spPr>
          <a:xfrm>
            <a:off x="518932" y="1395883"/>
            <a:ext cx="1075985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Deep study of the dual encoder and identification of two major limitations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We address these limitations through an improved model</a:t>
            </a:r>
          </a:p>
        </p:txBody>
      </p:sp>
    </p:spTree>
    <p:extLst>
      <p:ext uri="{BB962C8B-B14F-4D97-AF65-F5344CB8AC3E}">
        <p14:creationId xmlns:p14="http://schemas.microsoft.com/office/powerpoint/2010/main" val="24206793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627132A2-B87D-4C74-B9E6-C14027423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264" y="1881165"/>
            <a:ext cx="4211041" cy="2121465"/>
          </a:xfrm>
          <a:prstGeom prst="rect">
            <a:avLst/>
          </a:prstGeom>
        </p:spPr>
      </p:pic>
      <p:pic>
        <p:nvPicPr>
          <p:cNvPr id="4" name="Image 4" descr="Une image contenant objet&#10;&#10;Description générée avec un niveau de confiance très élevé">
            <a:extLst>
              <a:ext uri="{FF2B5EF4-FFF2-40B4-BE49-F238E27FC236}">
                <a16:creationId xmlns:a16="http://schemas.microsoft.com/office/drawing/2014/main" id="{6BD5C326-AC09-4908-8F6C-52247B35C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995" y="4483407"/>
            <a:ext cx="3813858" cy="7173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A057DFF-2A97-4213-922F-F16542C1F50E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697874" y="3429418"/>
            <a:ext cx="6464829" cy="3356326"/>
          </a:xfrm>
          <a:prstGeom prst="rect">
            <a:avLst/>
          </a:prstGeom>
          <a:ln>
            <a:noFill/>
          </a:ln>
        </p:spPr>
      </p:pic>
      <p:sp>
        <p:nvSpPr>
          <p:cNvPr id="3" name="CustomShape 1">
            <a:extLst>
              <a:ext uri="{FF2B5EF4-FFF2-40B4-BE49-F238E27FC236}">
                <a16:creationId xmlns:a16="http://schemas.microsoft.com/office/drawing/2014/main" id="{D6A7E73D-3053-4E1B-85A7-BB22069B8AC6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Architecture</a:t>
            </a:r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0E77C8D-1345-4D3D-9C38-8A8523DE7C0F}"/>
              </a:ext>
            </a:extLst>
          </p:cNvPr>
          <p:cNvSpPr txBox="1"/>
          <p:nvPr/>
        </p:nvSpPr>
        <p:spPr>
          <a:xfrm>
            <a:off x="518932" y="151242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chemeClr val="accent1">
                    <a:lumMod val="75000"/>
                  </a:schemeClr>
                </a:solidFill>
              </a:rPr>
              <a:t>1.   Sequence encoding</a:t>
            </a:r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39185A3-DAA2-4CB0-A0F0-0B37655C1D3B}"/>
              </a:ext>
            </a:extLst>
          </p:cNvPr>
          <p:cNvSpPr txBox="1"/>
          <p:nvPr/>
        </p:nvSpPr>
        <p:spPr>
          <a:xfrm>
            <a:off x="518931" y="4000980"/>
            <a:ext cx="337016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chemeClr val="accent1">
                    <a:lumMod val="75000"/>
                  </a:schemeClr>
                </a:solidFill>
              </a:rPr>
              <a:t>2.   Sequence-level similarity</a:t>
            </a:r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Image 9">
            <a:extLst>
              <a:ext uri="{FF2B5EF4-FFF2-40B4-BE49-F238E27FC236}">
                <a16:creationId xmlns:a16="http://schemas.microsoft.com/office/drawing/2014/main" id="{AAE7C660-E9F6-40C9-B23D-AECD055880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" r="54822" b="413"/>
          <a:stretch/>
        </p:blipFill>
        <p:spPr>
          <a:xfrm>
            <a:off x="7000754" y="1146039"/>
            <a:ext cx="3431211" cy="232079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B490F37-F0C2-4D55-B424-6AC4C6D53673}"/>
              </a:ext>
            </a:extLst>
          </p:cNvPr>
          <p:cNvSpPr txBox="1"/>
          <p:nvPr/>
        </p:nvSpPr>
        <p:spPr>
          <a:xfrm>
            <a:off x="518929" y="5293486"/>
            <a:ext cx="337016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chemeClr val="accent1">
                    <a:lumMod val="75000"/>
                  </a:schemeClr>
                </a:solidFill>
              </a:rPr>
              <a:t>3.   Response score</a:t>
            </a:r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Image 11">
            <a:extLst>
              <a:ext uri="{FF2B5EF4-FFF2-40B4-BE49-F238E27FC236}">
                <a16:creationId xmlns:a16="http://schemas.microsoft.com/office/drawing/2014/main" id="{AC080D5D-1969-46A7-B573-A00221576E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4122" y="5785192"/>
            <a:ext cx="3775275" cy="49622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684E0B5-327A-41D9-8876-9BFA6C4BE5B2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22/46</a:t>
            </a:r>
          </a:p>
        </p:txBody>
      </p:sp>
    </p:spTree>
    <p:extLst>
      <p:ext uri="{BB962C8B-B14F-4D97-AF65-F5344CB8AC3E}">
        <p14:creationId xmlns:p14="http://schemas.microsoft.com/office/powerpoint/2010/main" val="2856506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627132A2-B87D-4C74-B9E6-C14027423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264" y="1881165"/>
            <a:ext cx="4211041" cy="2121465"/>
          </a:xfrm>
          <a:prstGeom prst="rect">
            <a:avLst/>
          </a:prstGeom>
        </p:spPr>
      </p:pic>
      <p:pic>
        <p:nvPicPr>
          <p:cNvPr id="4" name="Image 4" descr="Une image contenant objet&#10;&#10;Description générée avec un niveau de confiance très élevé">
            <a:extLst>
              <a:ext uri="{FF2B5EF4-FFF2-40B4-BE49-F238E27FC236}">
                <a16:creationId xmlns:a16="http://schemas.microsoft.com/office/drawing/2014/main" id="{6BD5C326-AC09-4908-8F6C-52247B35C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995" y="4483407"/>
            <a:ext cx="3813858" cy="7173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A057DFF-2A97-4213-922F-F16542C1F50E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697874" y="3429418"/>
            <a:ext cx="6464829" cy="3356326"/>
          </a:xfrm>
          <a:prstGeom prst="rect">
            <a:avLst/>
          </a:prstGeom>
          <a:ln>
            <a:noFill/>
          </a:ln>
        </p:spPr>
      </p:pic>
      <p:sp>
        <p:nvSpPr>
          <p:cNvPr id="3" name="CustomShape 1">
            <a:extLst>
              <a:ext uri="{FF2B5EF4-FFF2-40B4-BE49-F238E27FC236}">
                <a16:creationId xmlns:a16="http://schemas.microsoft.com/office/drawing/2014/main" id="{D6A7E73D-3053-4E1B-85A7-BB22069B8AC6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Architecture</a:t>
            </a:r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0E77C8D-1345-4D3D-9C38-8A8523DE7C0F}"/>
              </a:ext>
            </a:extLst>
          </p:cNvPr>
          <p:cNvSpPr txBox="1"/>
          <p:nvPr/>
        </p:nvSpPr>
        <p:spPr>
          <a:xfrm>
            <a:off x="518932" y="151242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chemeClr val="accent1">
                    <a:lumMod val="75000"/>
                  </a:schemeClr>
                </a:solidFill>
              </a:rPr>
              <a:t>1.   Sequence encoding</a:t>
            </a:r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39185A3-DAA2-4CB0-A0F0-0B37655C1D3B}"/>
              </a:ext>
            </a:extLst>
          </p:cNvPr>
          <p:cNvSpPr txBox="1"/>
          <p:nvPr/>
        </p:nvSpPr>
        <p:spPr>
          <a:xfrm>
            <a:off x="518931" y="4000980"/>
            <a:ext cx="337016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chemeClr val="accent1">
                    <a:lumMod val="75000"/>
                  </a:schemeClr>
                </a:solidFill>
              </a:rPr>
              <a:t>2.   Sequence-level similarity</a:t>
            </a:r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Image 9">
            <a:extLst>
              <a:ext uri="{FF2B5EF4-FFF2-40B4-BE49-F238E27FC236}">
                <a16:creationId xmlns:a16="http://schemas.microsoft.com/office/drawing/2014/main" id="{AAE7C660-E9F6-40C9-B23D-AECD055880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" r="54822" b="413"/>
          <a:stretch/>
        </p:blipFill>
        <p:spPr>
          <a:xfrm>
            <a:off x="7000754" y="1146039"/>
            <a:ext cx="3431211" cy="232079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B490F37-F0C2-4D55-B424-6AC4C6D53673}"/>
              </a:ext>
            </a:extLst>
          </p:cNvPr>
          <p:cNvSpPr txBox="1"/>
          <p:nvPr/>
        </p:nvSpPr>
        <p:spPr>
          <a:xfrm>
            <a:off x="518929" y="5293486"/>
            <a:ext cx="337016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chemeClr val="accent1">
                    <a:lumMod val="75000"/>
                  </a:schemeClr>
                </a:solidFill>
              </a:rPr>
              <a:t>3.   Response score</a:t>
            </a:r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Image 11">
            <a:extLst>
              <a:ext uri="{FF2B5EF4-FFF2-40B4-BE49-F238E27FC236}">
                <a16:creationId xmlns:a16="http://schemas.microsoft.com/office/drawing/2014/main" id="{AC080D5D-1969-46A7-B573-A00221576E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4122" y="5785192"/>
            <a:ext cx="3775275" cy="49622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D98B3CA-5322-492C-BF73-EC6AC7DC74CD}"/>
              </a:ext>
            </a:extLst>
          </p:cNvPr>
          <p:cNvSpPr txBox="1"/>
          <p:nvPr/>
        </p:nvSpPr>
        <p:spPr>
          <a:xfrm>
            <a:off x="4938003" y="2304484"/>
            <a:ext cx="1463792" cy="523220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/>
              <a:t>A shared encoder</a:t>
            </a:r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D3A6916-4956-47E0-8BE6-78975A2C9BB9}"/>
              </a:ext>
            </a:extLst>
          </p:cNvPr>
          <p:cNvSpPr txBox="1"/>
          <p:nvPr/>
        </p:nvSpPr>
        <p:spPr>
          <a:xfrm>
            <a:off x="5135557" y="4703373"/>
            <a:ext cx="2602088" cy="523220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/>
              <a:t>No extra parameter matrix is required</a:t>
            </a:r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82DE16E-EE47-4F34-BD20-1E74415746D4}"/>
              </a:ext>
            </a:extLst>
          </p:cNvPr>
          <p:cNvSpPr txBox="1"/>
          <p:nvPr/>
        </p:nvSpPr>
        <p:spPr>
          <a:xfrm>
            <a:off x="2520298" y="6255595"/>
            <a:ext cx="3006606" cy="523220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Single-</a:t>
            </a:r>
            <a:r>
              <a:rPr lang="fr-FR" sz="1400" dirty="0" err="1"/>
              <a:t>turn</a:t>
            </a:r>
            <a:r>
              <a:rPr lang="fr-FR" sz="1400" dirty="0"/>
              <a:t> single-</a:t>
            </a:r>
            <a:r>
              <a:rPr lang="fr-FR" sz="1400" dirty="0" err="1"/>
              <a:t>level</a:t>
            </a:r>
            <a:r>
              <a:rPr lang="fr-FR" sz="1400" dirty="0"/>
              <a:t> </a:t>
            </a:r>
            <a:r>
              <a:rPr lang="fr-FR" sz="1400" dirty="0" err="1"/>
              <a:t>context</a:t>
            </a:r>
            <a:r>
              <a:rPr lang="fr-FR" sz="1400" dirty="0"/>
              <a:t> </a:t>
            </a:r>
            <a:r>
              <a:rPr lang="fr-FR" sz="1400" dirty="0" err="1"/>
              <a:t>response</a:t>
            </a:r>
            <a:r>
              <a:rPr lang="fr-FR" sz="1400" dirty="0"/>
              <a:t> </a:t>
            </a:r>
            <a:r>
              <a:rPr lang="fr-FR" sz="1400" dirty="0" err="1"/>
              <a:t>matching</a:t>
            </a:r>
            <a:r>
              <a:rPr lang="fr-FR" sz="1400" dirty="0"/>
              <a:t> system</a:t>
            </a:r>
            <a:endParaRPr lang="fr-FR" dirty="0" err="1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6CB5178-B40F-4ED4-BA25-59920EDFC8A6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22/46</a:t>
            </a:r>
          </a:p>
        </p:txBody>
      </p:sp>
    </p:spTree>
    <p:extLst>
      <p:ext uri="{BB962C8B-B14F-4D97-AF65-F5344CB8AC3E}">
        <p14:creationId xmlns:p14="http://schemas.microsoft.com/office/powerpoint/2010/main" val="29842533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D6A7E73D-3053-4E1B-85A7-BB22069B8AC6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Experimental setup</a:t>
            </a:r>
            <a:endParaRPr lang="fr-FR"/>
          </a:p>
        </p:txBody>
      </p:sp>
      <p:sp>
        <p:nvSpPr>
          <p:cNvPr id="5" name="CustomShape 3">
            <a:extLst>
              <a:ext uri="{FF2B5EF4-FFF2-40B4-BE49-F238E27FC236}">
                <a16:creationId xmlns:a16="http://schemas.microsoft.com/office/drawing/2014/main" id="{829451E5-58A5-4899-AF1B-6F8B2D45726B}"/>
              </a:ext>
            </a:extLst>
          </p:cNvPr>
          <p:cNvSpPr/>
          <p:nvPr/>
        </p:nvSpPr>
        <p:spPr>
          <a:xfrm>
            <a:off x="751364" y="1340616"/>
            <a:ext cx="673200" cy="673200"/>
          </a:xfrm>
          <a:prstGeom prst="roundRect">
            <a:avLst>
              <a:gd name="adj" fmla="val 50000"/>
            </a:avLst>
          </a:prstGeom>
          <a:solidFill>
            <a:srgbClr val="305065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CustomShape 4">
            <a:extLst>
              <a:ext uri="{FF2B5EF4-FFF2-40B4-BE49-F238E27FC236}">
                <a16:creationId xmlns:a16="http://schemas.microsoft.com/office/drawing/2014/main" id="{EB0FD95E-36E1-4728-A300-FB448D663CA6}"/>
              </a:ext>
            </a:extLst>
          </p:cNvPr>
          <p:cNvSpPr/>
          <p:nvPr/>
        </p:nvSpPr>
        <p:spPr>
          <a:xfrm>
            <a:off x="925244" y="1513416"/>
            <a:ext cx="325080" cy="327600"/>
          </a:xfrm>
          <a:custGeom>
            <a:avLst/>
            <a:gdLst/>
            <a:ahLst/>
            <a:cxnLst/>
            <a:rect l="l" t="t" r="r" b="b"/>
            <a:pathLst>
              <a:path w="602205" h="606722">
                <a:moveTo>
                  <a:pt x="386204" y="222916"/>
                </a:moveTo>
                <a:lnTo>
                  <a:pt x="516692" y="222916"/>
                </a:lnTo>
                <a:cubicBezTo>
                  <a:pt x="525163" y="222916"/>
                  <a:pt x="537465" y="225936"/>
                  <a:pt x="545129" y="231976"/>
                </a:cubicBezTo>
                <a:lnTo>
                  <a:pt x="594743" y="270632"/>
                </a:lnTo>
                <a:cubicBezTo>
                  <a:pt x="599381" y="274256"/>
                  <a:pt x="602205" y="279692"/>
                  <a:pt x="602205" y="285329"/>
                </a:cubicBezTo>
                <a:cubicBezTo>
                  <a:pt x="602205" y="291168"/>
                  <a:pt x="599381" y="296604"/>
                  <a:pt x="594944" y="300228"/>
                </a:cubicBezTo>
                <a:lnTo>
                  <a:pt x="545129" y="340293"/>
                </a:lnTo>
                <a:cubicBezTo>
                  <a:pt x="539280" y="344924"/>
                  <a:pt x="526978" y="351769"/>
                  <a:pt x="516692" y="351769"/>
                </a:cubicBezTo>
                <a:lnTo>
                  <a:pt x="386204" y="351769"/>
                </a:lnTo>
                <a:close/>
                <a:moveTo>
                  <a:pt x="85299" y="131463"/>
                </a:moveTo>
                <a:lnTo>
                  <a:pt x="216777" y="131463"/>
                </a:lnTo>
                <a:lnTo>
                  <a:pt x="216777" y="260386"/>
                </a:lnTo>
                <a:lnTo>
                  <a:pt x="85299" y="260386"/>
                </a:lnTo>
                <a:cubicBezTo>
                  <a:pt x="74813" y="260386"/>
                  <a:pt x="62311" y="252530"/>
                  <a:pt x="57068" y="248501"/>
                </a:cubicBezTo>
                <a:lnTo>
                  <a:pt x="7058" y="206803"/>
                </a:lnTo>
                <a:cubicBezTo>
                  <a:pt x="2621" y="203177"/>
                  <a:pt x="0" y="198140"/>
                  <a:pt x="0" y="192903"/>
                </a:cubicBezTo>
                <a:cubicBezTo>
                  <a:pt x="0" y="187464"/>
                  <a:pt x="2621" y="182428"/>
                  <a:pt x="7260" y="178802"/>
                </a:cubicBezTo>
                <a:lnTo>
                  <a:pt x="57068" y="139924"/>
                </a:lnTo>
                <a:cubicBezTo>
                  <a:pt x="64327" y="134082"/>
                  <a:pt x="76426" y="131463"/>
                  <a:pt x="85299" y="131463"/>
                </a:cubicBezTo>
                <a:close/>
                <a:moveTo>
                  <a:pt x="386204" y="42904"/>
                </a:moveTo>
                <a:lnTo>
                  <a:pt x="516692" y="42904"/>
                </a:lnTo>
                <a:cubicBezTo>
                  <a:pt x="525163" y="42904"/>
                  <a:pt x="537667" y="46125"/>
                  <a:pt x="545129" y="51964"/>
                </a:cubicBezTo>
                <a:lnTo>
                  <a:pt x="594743" y="90620"/>
                </a:lnTo>
                <a:cubicBezTo>
                  <a:pt x="599381" y="94244"/>
                  <a:pt x="602205" y="99680"/>
                  <a:pt x="602205" y="105317"/>
                </a:cubicBezTo>
                <a:cubicBezTo>
                  <a:pt x="602205" y="111156"/>
                  <a:pt x="599381" y="116592"/>
                  <a:pt x="594944" y="120216"/>
                </a:cubicBezTo>
                <a:lnTo>
                  <a:pt x="545129" y="160281"/>
                </a:lnTo>
                <a:cubicBezTo>
                  <a:pt x="539280" y="164912"/>
                  <a:pt x="526978" y="171757"/>
                  <a:pt x="516692" y="171757"/>
                </a:cubicBezTo>
                <a:lnTo>
                  <a:pt x="386204" y="171757"/>
                </a:lnTo>
                <a:close/>
                <a:moveTo>
                  <a:pt x="297432" y="0"/>
                </a:moveTo>
                <a:cubicBezTo>
                  <a:pt x="319615" y="0"/>
                  <a:pt x="337765" y="18123"/>
                  <a:pt x="337765" y="40274"/>
                </a:cubicBezTo>
                <a:lnTo>
                  <a:pt x="337765" y="496775"/>
                </a:lnTo>
                <a:lnTo>
                  <a:pt x="419238" y="496775"/>
                </a:lnTo>
                <a:cubicBezTo>
                  <a:pt x="432346" y="496775"/>
                  <a:pt x="448076" y="504629"/>
                  <a:pt x="455739" y="515100"/>
                </a:cubicBezTo>
                <a:lnTo>
                  <a:pt x="497887" y="572490"/>
                </a:lnTo>
                <a:cubicBezTo>
                  <a:pt x="503332" y="580142"/>
                  <a:pt x="504542" y="588599"/>
                  <a:pt x="500912" y="595647"/>
                </a:cubicBezTo>
                <a:cubicBezTo>
                  <a:pt x="497282" y="602695"/>
                  <a:pt x="489820" y="606722"/>
                  <a:pt x="480342" y="606722"/>
                </a:cubicBezTo>
                <a:lnTo>
                  <a:pt x="121580" y="606722"/>
                </a:lnTo>
                <a:cubicBezTo>
                  <a:pt x="112102" y="606722"/>
                  <a:pt x="104640" y="602695"/>
                  <a:pt x="101010" y="595647"/>
                </a:cubicBezTo>
                <a:cubicBezTo>
                  <a:pt x="97380" y="588599"/>
                  <a:pt x="98590" y="580142"/>
                  <a:pt x="104237" y="572490"/>
                </a:cubicBezTo>
                <a:lnTo>
                  <a:pt x="146183" y="515100"/>
                </a:lnTo>
                <a:cubicBezTo>
                  <a:pt x="153846" y="504629"/>
                  <a:pt x="169576" y="496775"/>
                  <a:pt x="182684" y="496775"/>
                </a:cubicBezTo>
                <a:lnTo>
                  <a:pt x="257099" y="496775"/>
                </a:lnTo>
                <a:lnTo>
                  <a:pt x="257099" y="40274"/>
                </a:lnTo>
                <a:cubicBezTo>
                  <a:pt x="257099" y="18123"/>
                  <a:pt x="275249" y="0"/>
                  <a:pt x="297432" y="0"/>
                </a:cubicBezTo>
                <a:close/>
              </a:path>
            </a:pathLst>
          </a:custGeom>
          <a:solidFill>
            <a:srgbClr val="FFFFF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CustomShape 5">
            <a:extLst>
              <a:ext uri="{FF2B5EF4-FFF2-40B4-BE49-F238E27FC236}">
                <a16:creationId xmlns:a16="http://schemas.microsoft.com/office/drawing/2014/main" id="{DA147929-A2E3-41DC-8088-ECB828D09179}"/>
              </a:ext>
            </a:extLst>
          </p:cNvPr>
          <p:cNvSpPr/>
          <p:nvPr/>
        </p:nvSpPr>
        <p:spPr>
          <a:xfrm>
            <a:off x="1645604" y="1653456"/>
            <a:ext cx="6555600" cy="968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/>
          <a:lstStyle/>
          <a:p>
            <a:pPr marL="170815" indent="-170180">
              <a:lnSpc>
                <a:spcPct val="16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200"/>
              <a:t>TF-IDF</a:t>
            </a:r>
          </a:p>
          <a:p>
            <a:pPr marL="170815" indent="-170180">
              <a:lnSpc>
                <a:spcPct val="16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200"/>
              <a:t>LSTM dual encoder</a:t>
            </a:r>
          </a:p>
          <a:p>
            <a:pPr marL="170815" indent="-170180">
              <a:lnSpc>
                <a:spcPct val="16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200"/>
              <a:t>BiLSTM dual encoder</a:t>
            </a:r>
          </a:p>
          <a:p>
            <a:pPr marL="170815" indent="-170180">
              <a:lnSpc>
                <a:spcPct val="16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200"/>
              <a:t>Attentive-LSTM</a:t>
            </a:r>
          </a:p>
          <a:p>
            <a:pPr marL="170815" indent="-170180">
              <a:lnSpc>
                <a:spcPct val="16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200"/>
              <a:t>MV-LSTM</a:t>
            </a:r>
          </a:p>
          <a:p>
            <a:pPr marL="170815" indent="-170180">
              <a:lnSpc>
                <a:spcPct val="16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200"/>
              <a:t>Match-LSTM</a:t>
            </a:r>
          </a:p>
        </p:txBody>
      </p:sp>
      <p:sp>
        <p:nvSpPr>
          <p:cNvPr id="17" name="CustomShape 6">
            <a:extLst>
              <a:ext uri="{FF2B5EF4-FFF2-40B4-BE49-F238E27FC236}">
                <a16:creationId xmlns:a16="http://schemas.microsoft.com/office/drawing/2014/main" id="{E227A557-DDFE-464C-85DD-32141031AC6B}"/>
              </a:ext>
            </a:extLst>
          </p:cNvPr>
          <p:cNvSpPr/>
          <p:nvPr/>
        </p:nvSpPr>
        <p:spPr>
          <a:xfrm>
            <a:off x="1645604" y="1240896"/>
            <a:ext cx="6555600" cy="41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t"/>
          <a:lstStyle/>
          <a:p>
            <a:r>
              <a:rPr lang="fr-FR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微软雅黑"/>
                <a:cs typeface="+mn-lt"/>
              </a:rPr>
              <a:t>Baseline systems</a:t>
            </a:r>
            <a:endParaRPr lang="fr-FR"/>
          </a:p>
        </p:txBody>
      </p:sp>
      <p:sp>
        <p:nvSpPr>
          <p:cNvPr id="19" name="CustomShape 7">
            <a:extLst>
              <a:ext uri="{FF2B5EF4-FFF2-40B4-BE49-F238E27FC236}">
                <a16:creationId xmlns:a16="http://schemas.microsoft.com/office/drawing/2014/main" id="{382291AA-9FD1-436C-B5AD-0A463B599098}"/>
              </a:ext>
            </a:extLst>
          </p:cNvPr>
          <p:cNvSpPr/>
          <p:nvPr/>
        </p:nvSpPr>
        <p:spPr>
          <a:xfrm>
            <a:off x="751364" y="3834090"/>
            <a:ext cx="673200" cy="6732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CustomShape 8">
            <a:extLst>
              <a:ext uri="{FF2B5EF4-FFF2-40B4-BE49-F238E27FC236}">
                <a16:creationId xmlns:a16="http://schemas.microsoft.com/office/drawing/2014/main" id="{AB648CAE-DD34-484D-8A72-BFC2DA0217FA}"/>
              </a:ext>
            </a:extLst>
          </p:cNvPr>
          <p:cNvSpPr/>
          <p:nvPr/>
        </p:nvSpPr>
        <p:spPr>
          <a:xfrm>
            <a:off x="925244" y="4006890"/>
            <a:ext cx="325080" cy="327600"/>
          </a:xfrm>
          <a:custGeom>
            <a:avLst/>
            <a:gdLst/>
            <a:ahLst/>
            <a:cxnLst/>
            <a:rect l="l" t="t" r="r" b="b"/>
            <a:pathLst>
              <a:path w="602205" h="606722">
                <a:moveTo>
                  <a:pt x="386204" y="222916"/>
                </a:moveTo>
                <a:lnTo>
                  <a:pt x="516692" y="222916"/>
                </a:lnTo>
                <a:cubicBezTo>
                  <a:pt x="525163" y="222916"/>
                  <a:pt x="537465" y="225936"/>
                  <a:pt x="545129" y="231976"/>
                </a:cubicBezTo>
                <a:lnTo>
                  <a:pt x="594743" y="270632"/>
                </a:lnTo>
                <a:cubicBezTo>
                  <a:pt x="599381" y="274256"/>
                  <a:pt x="602205" y="279692"/>
                  <a:pt x="602205" y="285329"/>
                </a:cubicBezTo>
                <a:cubicBezTo>
                  <a:pt x="602205" y="291168"/>
                  <a:pt x="599381" y="296604"/>
                  <a:pt x="594944" y="300228"/>
                </a:cubicBezTo>
                <a:lnTo>
                  <a:pt x="545129" y="340293"/>
                </a:lnTo>
                <a:cubicBezTo>
                  <a:pt x="539280" y="344924"/>
                  <a:pt x="526978" y="351769"/>
                  <a:pt x="516692" y="351769"/>
                </a:cubicBezTo>
                <a:lnTo>
                  <a:pt x="386204" y="351769"/>
                </a:lnTo>
                <a:close/>
                <a:moveTo>
                  <a:pt x="85299" y="131463"/>
                </a:moveTo>
                <a:lnTo>
                  <a:pt x="216777" y="131463"/>
                </a:lnTo>
                <a:lnTo>
                  <a:pt x="216777" y="260386"/>
                </a:lnTo>
                <a:lnTo>
                  <a:pt x="85299" y="260386"/>
                </a:lnTo>
                <a:cubicBezTo>
                  <a:pt x="74813" y="260386"/>
                  <a:pt x="62311" y="252530"/>
                  <a:pt x="57068" y="248501"/>
                </a:cubicBezTo>
                <a:lnTo>
                  <a:pt x="7058" y="206803"/>
                </a:lnTo>
                <a:cubicBezTo>
                  <a:pt x="2621" y="203177"/>
                  <a:pt x="0" y="198140"/>
                  <a:pt x="0" y="192903"/>
                </a:cubicBezTo>
                <a:cubicBezTo>
                  <a:pt x="0" y="187464"/>
                  <a:pt x="2621" y="182428"/>
                  <a:pt x="7260" y="178802"/>
                </a:cubicBezTo>
                <a:lnTo>
                  <a:pt x="57068" y="139924"/>
                </a:lnTo>
                <a:cubicBezTo>
                  <a:pt x="64327" y="134082"/>
                  <a:pt x="76426" y="131463"/>
                  <a:pt x="85299" y="131463"/>
                </a:cubicBezTo>
                <a:close/>
                <a:moveTo>
                  <a:pt x="386204" y="42904"/>
                </a:moveTo>
                <a:lnTo>
                  <a:pt x="516692" y="42904"/>
                </a:lnTo>
                <a:cubicBezTo>
                  <a:pt x="525163" y="42904"/>
                  <a:pt x="537667" y="46125"/>
                  <a:pt x="545129" y="51964"/>
                </a:cubicBezTo>
                <a:lnTo>
                  <a:pt x="594743" y="90620"/>
                </a:lnTo>
                <a:cubicBezTo>
                  <a:pt x="599381" y="94244"/>
                  <a:pt x="602205" y="99680"/>
                  <a:pt x="602205" y="105317"/>
                </a:cubicBezTo>
                <a:cubicBezTo>
                  <a:pt x="602205" y="111156"/>
                  <a:pt x="599381" y="116592"/>
                  <a:pt x="594944" y="120216"/>
                </a:cubicBezTo>
                <a:lnTo>
                  <a:pt x="545129" y="160281"/>
                </a:lnTo>
                <a:cubicBezTo>
                  <a:pt x="539280" y="164912"/>
                  <a:pt x="526978" y="171757"/>
                  <a:pt x="516692" y="171757"/>
                </a:cubicBezTo>
                <a:lnTo>
                  <a:pt x="386204" y="171757"/>
                </a:lnTo>
                <a:close/>
                <a:moveTo>
                  <a:pt x="297432" y="0"/>
                </a:moveTo>
                <a:cubicBezTo>
                  <a:pt x="319615" y="0"/>
                  <a:pt x="337765" y="18123"/>
                  <a:pt x="337765" y="40274"/>
                </a:cubicBezTo>
                <a:lnTo>
                  <a:pt x="337765" y="496775"/>
                </a:lnTo>
                <a:lnTo>
                  <a:pt x="419238" y="496775"/>
                </a:lnTo>
                <a:cubicBezTo>
                  <a:pt x="432346" y="496775"/>
                  <a:pt x="448076" y="504629"/>
                  <a:pt x="455739" y="515100"/>
                </a:cubicBezTo>
                <a:lnTo>
                  <a:pt x="497887" y="572490"/>
                </a:lnTo>
                <a:cubicBezTo>
                  <a:pt x="503332" y="580142"/>
                  <a:pt x="504542" y="588599"/>
                  <a:pt x="500912" y="595647"/>
                </a:cubicBezTo>
                <a:cubicBezTo>
                  <a:pt x="497282" y="602695"/>
                  <a:pt x="489820" y="606722"/>
                  <a:pt x="480342" y="606722"/>
                </a:cubicBezTo>
                <a:lnTo>
                  <a:pt x="121580" y="606722"/>
                </a:lnTo>
                <a:cubicBezTo>
                  <a:pt x="112102" y="606722"/>
                  <a:pt x="104640" y="602695"/>
                  <a:pt x="101010" y="595647"/>
                </a:cubicBezTo>
                <a:cubicBezTo>
                  <a:pt x="97380" y="588599"/>
                  <a:pt x="98590" y="580142"/>
                  <a:pt x="104237" y="572490"/>
                </a:cubicBezTo>
                <a:lnTo>
                  <a:pt x="146183" y="515100"/>
                </a:lnTo>
                <a:cubicBezTo>
                  <a:pt x="153846" y="504629"/>
                  <a:pt x="169576" y="496775"/>
                  <a:pt x="182684" y="496775"/>
                </a:cubicBezTo>
                <a:lnTo>
                  <a:pt x="257099" y="496775"/>
                </a:lnTo>
                <a:lnTo>
                  <a:pt x="257099" y="40274"/>
                </a:lnTo>
                <a:cubicBezTo>
                  <a:pt x="257099" y="18123"/>
                  <a:pt x="275249" y="0"/>
                  <a:pt x="297432" y="0"/>
                </a:cubicBezTo>
                <a:close/>
              </a:path>
            </a:pathLst>
          </a:custGeom>
          <a:solidFill>
            <a:srgbClr val="FFFFF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" name="CustomShape 9">
            <a:extLst>
              <a:ext uri="{FF2B5EF4-FFF2-40B4-BE49-F238E27FC236}">
                <a16:creationId xmlns:a16="http://schemas.microsoft.com/office/drawing/2014/main" id="{AF5CA401-78CC-495C-B097-B39F2BF50881}"/>
              </a:ext>
            </a:extLst>
          </p:cNvPr>
          <p:cNvSpPr/>
          <p:nvPr/>
        </p:nvSpPr>
        <p:spPr>
          <a:xfrm>
            <a:off x="1645604" y="4146930"/>
            <a:ext cx="6555600" cy="968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/>
          <a:lstStyle/>
          <a:p>
            <a:pPr marL="170815" indent="-170180">
              <a:lnSpc>
                <a:spcPct val="16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200"/>
              <a:t>Ubuntu Dialogue Corpus (V1): </a:t>
            </a:r>
            <a:r>
              <a:rPr lang="fr-FR" sz="1200" err="1"/>
              <a:t>domain-specific</a:t>
            </a:r>
            <a:r>
              <a:rPr lang="fr-FR" sz="1200"/>
              <a:t> </a:t>
            </a:r>
            <a:r>
              <a:rPr lang="fr-FR" sz="1200" b="1"/>
              <a:t>English </a:t>
            </a:r>
            <a:r>
              <a:rPr lang="fr-FR" sz="1200"/>
              <a:t>conversations</a:t>
            </a:r>
          </a:p>
          <a:p>
            <a:pPr marL="170815" indent="-170180">
              <a:lnSpc>
                <a:spcPct val="16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200" err="1"/>
              <a:t>Douban</a:t>
            </a:r>
            <a:r>
              <a:rPr lang="fr-FR" sz="1200"/>
              <a:t> </a:t>
            </a:r>
            <a:r>
              <a:rPr lang="fr-FR" sz="1200" err="1"/>
              <a:t>Corversations</a:t>
            </a:r>
            <a:r>
              <a:rPr lang="fr-FR" sz="1200"/>
              <a:t> Corpus: open </a:t>
            </a:r>
            <a:r>
              <a:rPr lang="fr-FR" sz="1200" err="1"/>
              <a:t>domain</a:t>
            </a:r>
            <a:r>
              <a:rPr lang="fr-FR" sz="1200"/>
              <a:t> </a:t>
            </a:r>
            <a:r>
              <a:rPr lang="fr-FR" sz="1200" b="1" err="1"/>
              <a:t>Chinese</a:t>
            </a:r>
            <a:r>
              <a:rPr lang="fr-FR" sz="1200" b="1"/>
              <a:t> </a:t>
            </a:r>
            <a:r>
              <a:rPr lang="fr-FR" sz="1200"/>
              <a:t>conversations</a:t>
            </a:r>
          </a:p>
          <a:p>
            <a:pPr marL="170815" indent="-170180">
              <a:lnSpc>
                <a:spcPct val="16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200"/>
              <a:t>Automatic </a:t>
            </a:r>
            <a:r>
              <a:rPr lang="fr-FR" sz="1200" err="1"/>
              <a:t>metrics</a:t>
            </a:r>
            <a:endParaRPr lang="fr-FR" sz="1200"/>
          </a:p>
        </p:txBody>
      </p:sp>
      <p:sp>
        <p:nvSpPr>
          <p:cNvPr id="25" name="CustomShape 10">
            <a:extLst>
              <a:ext uri="{FF2B5EF4-FFF2-40B4-BE49-F238E27FC236}">
                <a16:creationId xmlns:a16="http://schemas.microsoft.com/office/drawing/2014/main" id="{2BE44A4C-9B9B-4B2E-8DE4-6EC018FE9AE4}"/>
              </a:ext>
            </a:extLst>
          </p:cNvPr>
          <p:cNvSpPr/>
          <p:nvPr/>
        </p:nvSpPr>
        <p:spPr>
          <a:xfrm>
            <a:off x="1645604" y="3734010"/>
            <a:ext cx="6555600" cy="41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t"/>
          <a:lstStyle/>
          <a:p>
            <a:r>
              <a:rPr lang="fr-FR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Datasets &amp; metrics</a:t>
            </a:r>
            <a:endParaRPr lang="fr-FR"/>
          </a:p>
        </p:txBody>
      </p:sp>
      <p:sp>
        <p:nvSpPr>
          <p:cNvPr id="27" name="CustomShape 11">
            <a:extLst>
              <a:ext uri="{FF2B5EF4-FFF2-40B4-BE49-F238E27FC236}">
                <a16:creationId xmlns:a16="http://schemas.microsoft.com/office/drawing/2014/main" id="{B1ADBAB6-9BA7-4629-8F7A-A312F689AC1C}"/>
              </a:ext>
            </a:extLst>
          </p:cNvPr>
          <p:cNvSpPr/>
          <p:nvPr/>
        </p:nvSpPr>
        <p:spPr>
          <a:xfrm>
            <a:off x="751364" y="5536629"/>
            <a:ext cx="673200" cy="673200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" name="CustomShape 12">
            <a:extLst>
              <a:ext uri="{FF2B5EF4-FFF2-40B4-BE49-F238E27FC236}">
                <a16:creationId xmlns:a16="http://schemas.microsoft.com/office/drawing/2014/main" id="{3EA7A36E-6F7F-498F-847D-B397DD2EF608}"/>
              </a:ext>
            </a:extLst>
          </p:cNvPr>
          <p:cNvSpPr/>
          <p:nvPr/>
        </p:nvSpPr>
        <p:spPr>
          <a:xfrm>
            <a:off x="925244" y="5709069"/>
            <a:ext cx="325080" cy="327600"/>
          </a:xfrm>
          <a:custGeom>
            <a:avLst/>
            <a:gdLst/>
            <a:ahLst/>
            <a:cxnLst/>
            <a:rect l="l" t="t" r="r" b="b"/>
            <a:pathLst>
              <a:path w="602205" h="606722">
                <a:moveTo>
                  <a:pt x="386204" y="222916"/>
                </a:moveTo>
                <a:lnTo>
                  <a:pt x="516692" y="222916"/>
                </a:lnTo>
                <a:cubicBezTo>
                  <a:pt x="525163" y="222916"/>
                  <a:pt x="537465" y="225936"/>
                  <a:pt x="545129" y="231976"/>
                </a:cubicBezTo>
                <a:lnTo>
                  <a:pt x="594743" y="270632"/>
                </a:lnTo>
                <a:cubicBezTo>
                  <a:pt x="599381" y="274256"/>
                  <a:pt x="602205" y="279692"/>
                  <a:pt x="602205" y="285329"/>
                </a:cubicBezTo>
                <a:cubicBezTo>
                  <a:pt x="602205" y="291168"/>
                  <a:pt x="599381" y="296604"/>
                  <a:pt x="594944" y="300228"/>
                </a:cubicBezTo>
                <a:lnTo>
                  <a:pt x="545129" y="340293"/>
                </a:lnTo>
                <a:cubicBezTo>
                  <a:pt x="539280" y="344924"/>
                  <a:pt x="526978" y="351769"/>
                  <a:pt x="516692" y="351769"/>
                </a:cubicBezTo>
                <a:lnTo>
                  <a:pt x="386204" y="351769"/>
                </a:lnTo>
                <a:close/>
                <a:moveTo>
                  <a:pt x="85299" y="131463"/>
                </a:moveTo>
                <a:lnTo>
                  <a:pt x="216777" y="131463"/>
                </a:lnTo>
                <a:lnTo>
                  <a:pt x="216777" y="260386"/>
                </a:lnTo>
                <a:lnTo>
                  <a:pt x="85299" y="260386"/>
                </a:lnTo>
                <a:cubicBezTo>
                  <a:pt x="74813" y="260386"/>
                  <a:pt x="62311" y="252530"/>
                  <a:pt x="57068" y="248501"/>
                </a:cubicBezTo>
                <a:lnTo>
                  <a:pt x="7058" y="206803"/>
                </a:lnTo>
                <a:cubicBezTo>
                  <a:pt x="2621" y="203177"/>
                  <a:pt x="0" y="198140"/>
                  <a:pt x="0" y="192903"/>
                </a:cubicBezTo>
                <a:cubicBezTo>
                  <a:pt x="0" y="187464"/>
                  <a:pt x="2621" y="182428"/>
                  <a:pt x="7260" y="178802"/>
                </a:cubicBezTo>
                <a:lnTo>
                  <a:pt x="57068" y="139924"/>
                </a:lnTo>
                <a:cubicBezTo>
                  <a:pt x="64327" y="134082"/>
                  <a:pt x="76426" y="131463"/>
                  <a:pt x="85299" y="131463"/>
                </a:cubicBezTo>
                <a:close/>
                <a:moveTo>
                  <a:pt x="386204" y="42904"/>
                </a:moveTo>
                <a:lnTo>
                  <a:pt x="516692" y="42904"/>
                </a:lnTo>
                <a:cubicBezTo>
                  <a:pt x="525163" y="42904"/>
                  <a:pt x="537667" y="46125"/>
                  <a:pt x="545129" y="51964"/>
                </a:cubicBezTo>
                <a:lnTo>
                  <a:pt x="594743" y="90620"/>
                </a:lnTo>
                <a:cubicBezTo>
                  <a:pt x="599381" y="94244"/>
                  <a:pt x="602205" y="99680"/>
                  <a:pt x="602205" y="105317"/>
                </a:cubicBezTo>
                <a:cubicBezTo>
                  <a:pt x="602205" y="111156"/>
                  <a:pt x="599381" y="116592"/>
                  <a:pt x="594944" y="120216"/>
                </a:cubicBezTo>
                <a:lnTo>
                  <a:pt x="545129" y="160281"/>
                </a:lnTo>
                <a:cubicBezTo>
                  <a:pt x="539280" y="164912"/>
                  <a:pt x="526978" y="171757"/>
                  <a:pt x="516692" y="171757"/>
                </a:cubicBezTo>
                <a:lnTo>
                  <a:pt x="386204" y="171757"/>
                </a:lnTo>
                <a:close/>
                <a:moveTo>
                  <a:pt x="297432" y="0"/>
                </a:moveTo>
                <a:cubicBezTo>
                  <a:pt x="319615" y="0"/>
                  <a:pt x="337765" y="18123"/>
                  <a:pt x="337765" y="40274"/>
                </a:cubicBezTo>
                <a:lnTo>
                  <a:pt x="337765" y="496775"/>
                </a:lnTo>
                <a:lnTo>
                  <a:pt x="419238" y="496775"/>
                </a:lnTo>
                <a:cubicBezTo>
                  <a:pt x="432346" y="496775"/>
                  <a:pt x="448076" y="504629"/>
                  <a:pt x="455739" y="515100"/>
                </a:cubicBezTo>
                <a:lnTo>
                  <a:pt x="497887" y="572490"/>
                </a:lnTo>
                <a:cubicBezTo>
                  <a:pt x="503332" y="580142"/>
                  <a:pt x="504542" y="588599"/>
                  <a:pt x="500912" y="595647"/>
                </a:cubicBezTo>
                <a:cubicBezTo>
                  <a:pt x="497282" y="602695"/>
                  <a:pt x="489820" y="606722"/>
                  <a:pt x="480342" y="606722"/>
                </a:cubicBezTo>
                <a:lnTo>
                  <a:pt x="121580" y="606722"/>
                </a:lnTo>
                <a:cubicBezTo>
                  <a:pt x="112102" y="606722"/>
                  <a:pt x="104640" y="602695"/>
                  <a:pt x="101010" y="595647"/>
                </a:cubicBezTo>
                <a:cubicBezTo>
                  <a:pt x="97380" y="588599"/>
                  <a:pt x="98590" y="580142"/>
                  <a:pt x="104237" y="572490"/>
                </a:cubicBezTo>
                <a:lnTo>
                  <a:pt x="146183" y="515100"/>
                </a:lnTo>
                <a:cubicBezTo>
                  <a:pt x="153846" y="504629"/>
                  <a:pt x="169576" y="496775"/>
                  <a:pt x="182684" y="496775"/>
                </a:cubicBezTo>
                <a:lnTo>
                  <a:pt x="257099" y="496775"/>
                </a:lnTo>
                <a:lnTo>
                  <a:pt x="257099" y="40274"/>
                </a:lnTo>
                <a:cubicBezTo>
                  <a:pt x="257099" y="18123"/>
                  <a:pt x="275249" y="0"/>
                  <a:pt x="297432" y="0"/>
                </a:cubicBezTo>
                <a:close/>
              </a:path>
            </a:pathLst>
          </a:custGeom>
          <a:solidFill>
            <a:srgbClr val="FFFFF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" name="CustomShape 13">
            <a:extLst>
              <a:ext uri="{FF2B5EF4-FFF2-40B4-BE49-F238E27FC236}">
                <a16:creationId xmlns:a16="http://schemas.microsoft.com/office/drawing/2014/main" id="{64EF2031-36A3-4F59-BA74-2D3BD6A7806B}"/>
              </a:ext>
            </a:extLst>
          </p:cNvPr>
          <p:cNvSpPr/>
          <p:nvPr/>
        </p:nvSpPr>
        <p:spPr>
          <a:xfrm>
            <a:off x="1645604" y="5840616"/>
            <a:ext cx="6566038" cy="7074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/>
          <a:lstStyle/>
          <a:p>
            <a:pPr marL="170815" indent="-170180">
              <a:lnSpc>
                <a:spcPct val="16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200" err="1"/>
              <a:t>Implemented</a:t>
            </a:r>
            <a:r>
              <a:rPr lang="fr-FR" sz="1200"/>
              <a:t> in </a:t>
            </a:r>
            <a:r>
              <a:rPr lang="fr-FR" sz="1200" err="1"/>
              <a:t>Keras</a:t>
            </a:r>
            <a:endParaRPr lang="fr-FR" sz="1200"/>
          </a:p>
          <a:p>
            <a:pPr marL="170815" indent="-170180">
              <a:lnSpc>
                <a:spcPct val="16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200"/>
              <a:t>Word </a:t>
            </a:r>
            <a:r>
              <a:rPr lang="fr-FR" sz="1200" err="1"/>
              <a:t>embeddings</a:t>
            </a:r>
            <a:r>
              <a:rPr lang="fr-FR" sz="1200"/>
              <a:t>: </a:t>
            </a:r>
            <a:r>
              <a:rPr lang="fr-FR" sz="1200" err="1"/>
              <a:t>pre-trained</a:t>
            </a:r>
            <a:r>
              <a:rPr lang="fr-FR" sz="1200"/>
              <a:t> </a:t>
            </a:r>
            <a:r>
              <a:rPr lang="fr-FR" sz="1200" err="1"/>
              <a:t>with</a:t>
            </a:r>
            <a:r>
              <a:rPr lang="fr-FR" sz="1200"/>
              <a:t> </a:t>
            </a:r>
            <a:r>
              <a:rPr lang="fr-FR" sz="1200" err="1"/>
              <a:t>Glove</a:t>
            </a:r>
          </a:p>
        </p:txBody>
      </p:sp>
      <p:sp>
        <p:nvSpPr>
          <p:cNvPr id="33" name="CustomShape 14">
            <a:extLst>
              <a:ext uri="{FF2B5EF4-FFF2-40B4-BE49-F238E27FC236}">
                <a16:creationId xmlns:a16="http://schemas.microsoft.com/office/drawing/2014/main" id="{35B6AAF1-AFBD-4817-A4DF-000FD9A1B910}"/>
              </a:ext>
            </a:extLst>
          </p:cNvPr>
          <p:cNvSpPr/>
          <p:nvPr/>
        </p:nvSpPr>
        <p:spPr>
          <a:xfrm>
            <a:off x="1645604" y="5436549"/>
            <a:ext cx="6555600" cy="41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t"/>
          <a:lstStyle/>
          <a:p>
            <a:pPr>
              <a:lnSpc>
                <a:spcPct val="100000"/>
              </a:lnSpc>
            </a:pPr>
            <a:r>
              <a:rPr lang="fr-FR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Parameters</a:t>
            </a:r>
            <a:endParaRPr lang="fr-FR"/>
          </a:p>
        </p:txBody>
      </p:sp>
      <p:sp>
        <p:nvSpPr>
          <p:cNvPr id="35" name="Line 15">
            <a:extLst>
              <a:ext uri="{FF2B5EF4-FFF2-40B4-BE49-F238E27FC236}">
                <a16:creationId xmlns:a16="http://schemas.microsoft.com/office/drawing/2014/main" id="{D692E14B-FF37-48B2-94FF-8828594916AD}"/>
              </a:ext>
            </a:extLst>
          </p:cNvPr>
          <p:cNvSpPr/>
          <p:nvPr/>
        </p:nvSpPr>
        <p:spPr>
          <a:xfrm>
            <a:off x="1787804" y="3634974"/>
            <a:ext cx="6414480" cy="360"/>
          </a:xfrm>
          <a:prstGeom prst="line">
            <a:avLst/>
          </a:prstGeom>
          <a:ln w="3240">
            <a:solidFill>
              <a:srgbClr val="BFBFB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Line 16">
            <a:extLst>
              <a:ext uri="{FF2B5EF4-FFF2-40B4-BE49-F238E27FC236}">
                <a16:creationId xmlns:a16="http://schemas.microsoft.com/office/drawing/2014/main" id="{72BC1DDF-B688-4BB6-96F9-D20D5B8B86DE}"/>
              </a:ext>
            </a:extLst>
          </p:cNvPr>
          <p:cNvSpPr/>
          <p:nvPr/>
        </p:nvSpPr>
        <p:spPr>
          <a:xfrm>
            <a:off x="1787804" y="5206862"/>
            <a:ext cx="6414480" cy="360"/>
          </a:xfrm>
          <a:prstGeom prst="line">
            <a:avLst/>
          </a:prstGeom>
          <a:ln w="3240">
            <a:solidFill>
              <a:srgbClr val="BFBFB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54C3112-BC29-41A8-95C6-E69131602D36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23/46</a:t>
            </a:r>
          </a:p>
        </p:txBody>
      </p:sp>
    </p:spTree>
    <p:extLst>
      <p:ext uri="{BB962C8B-B14F-4D97-AF65-F5344CB8AC3E}">
        <p14:creationId xmlns:p14="http://schemas.microsoft.com/office/powerpoint/2010/main" val="19625930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D6A7E73D-3053-4E1B-85A7-BB22069B8AC6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Evaluation</a:t>
            </a:r>
            <a:endParaRPr lang="fr-FR"/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22F4F590-A593-48F6-BADB-330093421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50" y="1298790"/>
            <a:ext cx="11086616" cy="26206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65114D0-B2A4-4634-9C34-395243893CAB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24/46</a:t>
            </a:r>
          </a:p>
        </p:txBody>
      </p:sp>
    </p:spTree>
    <p:extLst>
      <p:ext uri="{BB962C8B-B14F-4D97-AF65-F5344CB8AC3E}">
        <p14:creationId xmlns:p14="http://schemas.microsoft.com/office/powerpoint/2010/main" val="37121230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D6A7E73D-3053-4E1B-85A7-BB22069B8AC6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Evaluation</a:t>
            </a:r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39185A3-DAA2-4CB0-A0F0-0B37655C1D3B}"/>
              </a:ext>
            </a:extLst>
          </p:cNvPr>
          <p:cNvSpPr txBox="1"/>
          <p:nvPr/>
        </p:nvSpPr>
        <p:spPr>
          <a:xfrm>
            <a:off x="538222" y="4251765"/>
            <a:ext cx="1069469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/>
              <a:t>Baseline system scores obtained from the work of </a:t>
            </a:r>
            <a:r>
              <a:rPr lang="en-US" sz="1200"/>
              <a:t>(Wu et al., 2017)</a:t>
            </a:r>
            <a:endParaRPr lang="en-US" sz="1600"/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Better performance (increase of ~5.5% on Recall@1)</a:t>
            </a:r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22F4F590-A593-48F6-BADB-330093421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50" y="1298790"/>
            <a:ext cx="11086616" cy="2620672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E08D2D9-9F37-4316-A2A3-4AC40C9D55B6}"/>
              </a:ext>
            </a:extLst>
          </p:cNvPr>
          <p:cNvSpPr/>
          <p:nvPr/>
        </p:nvSpPr>
        <p:spPr>
          <a:xfrm>
            <a:off x="694656" y="2213299"/>
            <a:ext cx="10808701" cy="2558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65114D0-B2A4-4634-9C34-395243893CAB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24/46</a:t>
            </a:r>
          </a:p>
        </p:txBody>
      </p:sp>
    </p:spTree>
    <p:extLst>
      <p:ext uri="{BB962C8B-B14F-4D97-AF65-F5344CB8AC3E}">
        <p14:creationId xmlns:p14="http://schemas.microsoft.com/office/powerpoint/2010/main" val="1019818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D6A7E73D-3053-4E1B-85A7-BB22069B8AC6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Evaluation</a:t>
            </a:r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39185A3-DAA2-4CB0-A0F0-0B37655C1D3B}"/>
              </a:ext>
            </a:extLst>
          </p:cNvPr>
          <p:cNvSpPr txBox="1"/>
          <p:nvPr/>
        </p:nvSpPr>
        <p:spPr>
          <a:xfrm>
            <a:off x="538222" y="4251765"/>
            <a:ext cx="1069469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sz="1600" dirty="0">
                <a:ea typeface="+mn-lt"/>
                <a:cs typeface="+mn-lt"/>
              </a:rPr>
              <a:t>Baseline system scores obtained from the work of </a:t>
            </a:r>
            <a:r>
              <a:rPr lang="en-US" sz="1200" dirty="0"/>
              <a:t>(Wu et al., 2017)</a:t>
            </a:r>
            <a:endParaRPr lang="en-US" sz="1600" dirty="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1600" dirty="0">
                <a:ea typeface="+mn-lt"/>
                <a:cs typeface="+mn-lt"/>
              </a:rPr>
              <a:t>Better performance (increase of ~5.5% on Recall@1)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Compared to systems of the same category, our system outperforms the baseline systems on both datasets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Performance on UDC are higher than on </a:t>
            </a:r>
            <a:r>
              <a:rPr lang="en-US" sz="1600" err="1"/>
              <a:t>Douban</a:t>
            </a:r>
            <a:r>
              <a:rPr lang="en-US" sz="1600"/>
              <a:t> because of the nature of the corpus (open domain vs. domain specific) </a:t>
            </a:r>
            <a:r>
              <a:rPr lang="en-US" sz="1600" dirty="0"/>
              <a:t>and to the presence of multiple correct responses per sample in </a:t>
            </a:r>
            <a:r>
              <a:rPr lang="en-US" sz="1600" err="1"/>
              <a:t>Douban</a:t>
            </a:r>
            <a:endParaRPr lang="en-US" sz="1600"/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22F4F590-A593-48F6-BADB-330093421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50" y="1298790"/>
            <a:ext cx="11086616" cy="2620672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857FFB3-D76F-4882-B7A3-26C9651332A5}"/>
              </a:ext>
            </a:extLst>
          </p:cNvPr>
          <p:cNvSpPr/>
          <p:nvPr/>
        </p:nvSpPr>
        <p:spPr>
          <a:xfrm>
            <a:off x="666778" y="2464201"/>
            <a:ext cx="10855164" cy="10178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EBA64B3-F55D-4E7C-B11F-FD9557C5E31A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24/46</a:t>
            </a:r>
          </a:p>
        </p:txBody>
      </p:sp>
    </p:spTree>
    <p:extLst>
      <p:ext uri="{BB962C8B-B14F-4D97-AF65-F5344CB8AC3E}">
        <p14:creationId xmlns:p14="http://schemas.microsoft.com/office/powerpoint/2010/main" val="30528045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D6A7E73D-3053-4E1B-85A7-BB22069B8AC6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Incorporation of the attention mechanism</a:t>
            </a:r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39185A3-DAA2-4CB0-A0F0-0B37655C1D3B}"/>
              </a:ext>
            </a:extLst>
          </p:cNvPr>
          <p:cNvSpPr txBox="1"/>
          <p:nvPr/>
        </p:nvSpPr>
        <p:spPr>
          <a:xfrm>
            <a:off x="673260" y="1415967"/>
            <a:ext cx="337016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b="1">
                <a:solidFill>
                  <a:schemeClr val="accent1">
                    <a:lumMod val="75000"/>
                  </a:schemeClr>
                </a:solidFill>
              </a:rPr>
              <a:t>Self-attention</a:t>
            </a:r>
          </a:p>
        </p:txBody>
      </p:sp>
      <p:pic>
        <p:nvPicPr>
          <p:cNvPr id="2" name="Image 3" descr="Une image contenant texte&#10;&#10;Description générée avec un niveau de confiance élevé">
            <a:extLst>
              <a:ext uri="{FF2B5EF4-FFF2-40B4-BE49-F238E27FC236}">
                <a16:creationId xmlns:a16="http://schemas.microsoft.com/office/drawing/2014/main" id="{CC95FB00-FA5E-4D88-A281-F26D7701F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666" y="1251700"/>
            <a:ext cx="5858718" cy="5222700"/>
          </a:xfrm>
          <a:prstGeom prst="rect">
            <a:avLst/>
          </a:prstGeom>
        </p:spPr>
      </p:pic>
      <p:pic>
        <p:nvPicPr>
          <p:cNvPr id="6" name="Image 6">
            <a:extLst>
              <a:ext uri="{FF2B5EF4-FFF2-40B4-BE49-F238E27FC236}">
                <a16:creationId xmlns:a16="http://schemas.microsoft.com/office/drawing/2014/main" id="{CF1C7D0C-B6E9-4641-8B5A-BF27C6BA1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579" y="2231039"/>
            <a:ext cx="3408744" cy="202269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FF4653-AD41-4BFF-AD10-75EC04C8FA04}"/>
              </a:ext>
            </a:extLst>
          </p:cNvPr>
          <p:cNvSpPr txBox="1"/>
          <p:nvPr/>
        </p:nvSpPr>
        <p:spPr>
          <a:xfrm>
            <a:off x="668789" y="4637434"/>
            <a:ext cx="4690427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The most convenient attention mechanism is self-attention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The system learns to give the most important words higher attention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4C422A3-4795-4CF2-AFFA-D62879F21A6B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25/46</a:t>
            </a:r>
          </a:p>
        </p:txBody>
      </p:sp>
    </p:spTree>
    <p:extLst>
      <p:ext uri="{BB962C8B-B14F-4D97-AF65-F5344CB8AC3E}">
        <p14:creationId xmlns:p14="http://schemas.microsoft.com/office/powerpoint/2010/main" val="3932981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>
            <a:extLst>
              <a:ext uri="{FF2B5EF4-FFF2-40B4-BE49-F238E27FC236}">
                <a16:creationId xmlns:a16="http://schemas.microsoft.com/office/drawing/2014/main" id="{C07108A7-F902-4F51-9783-10E021976418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uFill>
                  <a:solidFill>
                    <a:srgbClr val="FFFFFF"/>
                  </a:solidFill>
                </a:uFill>
                <a:ea typeface="微软雅黑"/>
                <a:cs typeface="Arial"/>
              </a:rPr>
              <a:t>Chatbots</a:t>
            </a:r>
            <a:endParaRPr lang="fr-FR"/>
          </a:p>
        </p:txBody>
      </p:sp>
      <p:pic>
        <p:nvPicPr>
          <p:cNvPr id="2" name="Image 3" descr="Une image contenant tasse, assis&#10;&#10;Description générée avec un niveau de confiance élevé">
            <a:extLst>
              <a:ext uri="{FF2B5EF4-FFF2-40B4-BE49-F238E27FC236}">
                <a16:creationId xmlns:a16="http://schemas.microsoft.com/office/drawing/2014/main" id="{AC1A3E49-02AA-456D-A1A8-B6C143443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749" y="2793675"/>
            <a:ext cx="1399915" cy="1432112"/>
          </a:xfrm>
          <a:prstGeom prst="rect">
            <a:avLst/>
          </a:prstGeom>
        </p:spPr>
      </p:pic>
      <p:pic>
        <p:nvPicPr>
          <p:cNvPr id="4" name="Image 5" descr="Une image contenant intérieur, tasse, noir&#10;&#10;Description générée avec un niveau de confiance très élevé">
            <a:extLst>
              <a:ext uri="{FF2B5EF4-FFF2-40B4-BE49-F238E27FC236}">
                <a16:creationId xmlns:a16="http://schemas.microsoft.com/office/drawing/2014/main" id="{E5623BE2-531C-4D9B-9721-CF3019D5E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289" y="1487183"/>
            <a:ext cx="933530" cy="87951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4147DAD-817A-4237-B438-45248CEA0BD9}"/>
              </a:ext>
            </a:extLst>
          </p:cNvPr>
          <p:cNvSpPr txBox="1"/>
          <p:nvPr/>
        </p:nvSpPr>
        <p:spPr>
          <a:xfrm>
            <a:off x="2179065" y="3966746"/>
            <a:ext cx="224304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Google Home (2016)</a:t>
            </a:r>
            <a:endParaRPr lang="fr-FR" sz="120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54626CC-6C86-4138-B1D4-BA17FC73CC7E}"/>
              </a:ext>
            </a:extLst>
          </p:cNvPr>
          <p:cNvSpPr txBox="1"/>
          <p:nvPr/>
        </p:nvSpPr>
        <p:spPr>
          <a:xfrm>
            <a:off x="2049364" y="2551295"/>
            <a:ext cx="268546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Amazon Alexa/Echo (2014)</a:t>
            </a:r>
            <a:endParaRPr lang="fr-FR" sz="1200"/>
          </a:p>
        </p:txBody>
      </p:sp>
      <p:pic>
        <p:nvPicPr>
          <p:cNvPr id="12" name="Image 10" descr="Une image contenant valise, bagage, moniteur, boîtier&#10;&#10;Description générée avec un niveau de confiance très élevé">
            <a:extLst>
              <a:ext uri="{FF2B5EF4-FFF2-40B4-BE49-F238E27FC236}">
                <a16:creationId xmlns:a16="http://schemas.microsoft.com/office/drawing/2014/main" id="{2A44C691-4073-4FAC-9583-995FB565F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1671" y="3083606"/>
            <a:ext cx="967463" cy="96746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6510238-6426-442D-BFA6-E0F8CF63F7AE}"/>
              </a:ext>
            </a:extLst>
          </p:cNvPr>
          <p:cNvSpPr txBox="1"/>
          <p:nvPr/>
        </p:nvSpPr>
        <p:spPr>
          <a:xfrm>
            <a:off x="4034787" y="4011514"/>
            <a:ext cx="241950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Apple </a:t>
            </a:r>
            <a:r>
              <a:rPr lang="en-US" sz="1200" err="1"/>
              <a:t>HomePod</a:t>
            </a:r>
            <a:r>
              <a:rPr lang="en-US" sz="1200"/>
              <a:t> (2017)</a:t>
            </a:r>
            <a:endParaRPr lang="fr-FR" sz="1200"/>
          </a:p>
        </p:txBody>
      </p:sp>
      <p:pic>
        <p:nvPicPr>
          <p:cNvPr id="16" name="Image 16" descr="Une image contenant graphiques vectoriels&#10;&#10;Description générée avec un niveau de confiance élevé">
            <a:extLst>
              <a:ext uri="{FF2B5EF4-FFF2-40B4-BE49-F238E27FC236}">
                <a16:creationId xmlns:a16="http://schemas.microsoft.com/office/drawing/2014/main" id="{C6B25DF3-EB87-4FB6-BB11-DC8A10D91A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742" y="2995379"/>
            <a:ext cx="1210046" cy="784698"/>
          </a:xfrm>
          <a:prstGeom prst="rect">
            <a:avLst/>
          </a:prstGeom>
        </p:spPr>
      </p:pic>
      <p:pic>
        <p:nvPicPr>
          <p:cNvPr id="18" name="Image 19" descr="Une image contenant photo, assis, petit, différent&#10;&#10;Description générée avec un niveau de confiance très élevé">
            <a:extLst>
              <a:ext uri="{FF2B5EF4-FFF2-40B4-BE49-F238E27FC236}">
                <a16:creationId xmlns:a16="http://schemas.microsoft.com/office/drawing/2014/main" id="{38AF2C10-B33A-4032-85D8-D042218B19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918" y="2938849"/>
            <a:ext cx="876718" cy="104738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334186F-B421-4742-A5CC-9EEBE3BFB6D2}"/>
              </a:ext>
            </a:extLst>
          </p:cNvPr>
          <p:cNvSpPr txBox="1"/>
          <p:nvPr/>
        </p:nvSpPr>
        <p:spPr>
          <a:xfrm>
            <a:off x="-97072" y="3939121"/>
            <a:ext cx="239737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/>
              <a:t>Google Now (2012)</a:t>
            </a:r>
            <a:endParaRPr lang="fr-FR" sz="1200"/>
          </a:p>
          <a:p>
            <a:pPr algn="ctr"/>
            <a:r>
              <a:rPr lang="en-US" sz="1200"/>
              <a:t>Google Assistant (2016)</a:t>
            </a:r>
          </a:p>
        </p:txBody>
      </p:sp>
      <p:pic>
        <p:nvPicPr>
          <p:cNvPr id="22" name="Image 21" descr="Une image contenant équipement électronique&#10;&#10;Description générée avec un niveau de confiance élevé">
            <a:extLst>
              <a:ext uri="{FF2B5EF4-FFF2-40B4-BE49-F238E27FC236}">
                <a16:creationId xmlns:a16="http://schemas.microsoft.com/office/drawing/2014/main" id="{83931A75-DD23-4D48-A981-79696B862D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881" y="1226163"/>
            <a:ext cx="1367402" cy="1247351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08F405BF-309B-4A70-8B92-87CFCB9397BF}"/>
              </a:ext>
            </a:extLst>
          </p:cNvPr>
          <p:cNvSpPr txBox="1"/>
          <p:nvPr/>
        </p:nvSpPr>
        <p:spPr>
          <a:xfrm>
            <a:off x="533796" y="2557014"/>
            <a:ext cx="172105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Apple Siri (2011)</a:t>
            </a:r>
            <a:endParaRPr lang="fr-FR" sz="1200"/>
          </a:p>
        </p:txBody>
      </p:sp>
      <p:pic>
        <p:nvPicPr>
          <p:cNvPr id="26" name="Image 26" descr="Une image contenant moniteur, horloge, équipement électronique, écran&#10;&#10;Description générée avec un niveau de confiance élevé">
            <a:extLst>
              <a:ext uri="{FF2B5EF4-FFF2-40B4-BE49-F238E27FC236}">
                <a16:creationId xmlns:a16="http://schemas.microsoft.com/office/drawing/2014/main" id="{27F3BE6A-5F77-44EF-992C-6B3FD41117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690" y="1231909"/>
            <a:ext cx="853510" cy="1269474"/>
          </a:xfrm>
          <a:prstGeom prst="rect">
            <a:avLst/>
          </a:prstGeom>
        </p:spPr>
      </p:pic>
      <p:pic>
        <p:nvPicPr>
          <p:cNvPr id="28" name="Image 29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2408E393-D650-4965-9F39-053F1B1436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9228" y="1281164"/>
            <a:ext cx="733051" cy="1170495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701591FB-9A99-417E-AB1D-24D96D042BD6}"/>
              </a:ext>
            </a:extLst>
          </p:cNvPr>
          <p:cNvSpPr txBox="1"/>
          <p:nvPr/>
        </p:nvSpPr>
        <p:spPr>
          <a:xfrm>
            <a:off x="4032090" y="2555593"/>
            <a:ext cx="246489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Microsoft Cortana (2014)</a:t>
            </a:r>
            <a:endParaRPr lang="fr-FR" sz="1200"/>
          </a:p>
        </p:txBody>
      </p:sp>
      <p:pic>
        <p:nvPicPr>
          <p:cNvPr id="37" name="Graphique 37" descr="Homme">
            <a:extLst>
              <a:ext uri="{FF2B5EF4-FFF2-40B4-BE49-F238E27FC236}">
                <a16:creationId xmlns:a16="http://schemas.microsoft.com/office/drawing/2014/main" id="{69710106-3272-4F57-BB36-A9CF99278D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11112" y="1955577"/>
            <a:ext cx="914400" cy="914400"/>
          </a:xfrm>
          <a:prstGeom prst="rect">
            <a:avLst/>
          </a:prstGeom>
        </p:spPr>
      </p:pic>
      <p:pic>
        <p:nvPicPr>
          <p:cNvPr id="39" name="Graphique 37" descr="Homme">
            <a:extLst>
              <a:ext uri="{FF2B5EF4-FFF2-40B4-BE49-F238E27FC236}">
                <a16:creationId xmlns:a16="http://schemas.microsoft.com/office/drawing/2014/main" id="{F7916EB3-8FB3-4607-B871-8D22451D15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03281" y="1955577"/>
            <a:ext cx="914400" cy="914400"/>
          </a:xfrm>
          <a:prstGeom prst="rect">
            <a:avLst/>
          </a:prstGeom>
        </p:spPr>
      </p:pic>
      <p:pic>
        <p:nvPicPr>
          <p:cNvPr id="41" name="Graphique 37" descr="Homme">
            <a:extLst>
              <a:ext uri="{FF2B5EF4-FFF2-40B4-BE49-F238E27FC236}">
                <a16:creationId xmlns:a16="http://schemas.microsoft.com/office/drawing/2014/main" id="{681D555C-FF3D-4E37-8F52-CAC43077DB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779788" y="1955578"/>
            <a:ext cx="914400" cy="914400"/>
          </a:xfrm>
          <a:prstGeom prst="rect">
            <a:avLst/>
          </a:prstGeom>
        </p:spPr>
      </p:pic>
      <p:pic>
        <p:nvPicPr>
          <p:cNvPr id="45" name="Graphique 37" descr="Homme">
            <a:extLst>
              <a:ext uri="{FF2B5EF4-FFF2-40B4-BE49-F238E27FC236}">
                <a16:creationId xmlns:a16="http://schemas.microsoft.com/office/drawing/2014/main" id="{07FB8942-820D-4799-A561-1C101067F6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95449" y="1955577"/>
            <a:ext cx="914400" cy="914400"/>
          </a:xfrm>
          <a:prstGeom prst="rect">
            <a:avLst/>
          </a:prstGeom>
        </p:spPr>
      </p:pic>
      <p:pic>
        <p:nvPicPr>
          <p:cNvPr id="47" name="Graphique 37" descr="Homme">
            <a:extLst>
              <a:ext uri="{FF2B5EF4-FFF2-40B4-BE49-F238E27FC236}">
                <a16:creationId xmlns:a16="http://schemas.microsoft.com/office/drawing/2014/main" id="{74348626-6F36-48EB-90F5-A531618D5D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76886" y="1955577"/>
            <a:ext cx="914400" cy="914400"/>
          </a:xfrm>
          <a:prstGeom prst="rect">
            <a:avLst/>
          </a:prstGeom>
        </p:spPr>
      </p:pic>
      <p:pic>
        <p:nvPicPr>
          <p:cNvPr id="48" name="Graphique 37" descr="Homme">
            <a:extLst>
              <a:ext uri="{FF2B5EF4-FFF2-40B4-BE49-F238E27FC236}">
                <a16:creationId xmlns:a16="http://schemas.microsoft.com/office/drawing/2014/main" id="{A3133E44-009B-45E4-B422-C0652B4F44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11112" y="2835633"/>
            <a:ext cx="914400" cy="914400"/>
          </a:xfrm>
          <a:prstGeom prst="rect">
            <a:avLst/>
          </a:prstGeom>
        </p:spPr>
      </p:pic>
      <p:pic>
        <p:nvPicPr>
          <p:cNvPr id="49" name="Graphique 37" descr="Homme">
            <a:extLst>
              <a:ext uri="{FF2B5EF4-FFF2-40B4-BE49-F238E27FC236}">
                <a16:creationId xmlns:a16="http://schemas.microsoft.com/office/drawing/2014/main" id="{10D2A167-E57A-4C20-9CC2-EEF8E36DDE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03281" y="2835633"/>
            <a:ext cx="914400" cy="914400"/>
          </a:xfrm>
          <a:prstGeom prst="rect">
            <a:avLst/>
          </a:prstGeom>
        </p:spPr>
      </p:pic>
      <p:pic>
        <p:nvPicPr>
          <p:cNvPr id="50" name="Graphique 37" descr="Homme">
            <a:extLst>
              <a:ext uri="{FF2B5EF4-FFF2-40B4-BE49-F238E27FC236}">
                <a16:creationId xmlns:a16="http://schemas.microsoft.com/office/drawing/2014/main" id="{A833F4C2-C6B6-43A6-B04C-A350E3B6EA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779788" y="2835634"/>
            <a:ext cx="914400" cy="914400"/>
          </a:xfrm>
          <a:prstGeom prst="rect">
            <a:avLst/>
          </a:prstGeom>
        </p:spPr>
      </p:pic>
      <p:pic>
        <p:nvPicPr>
          <p:cNvPr id="51" name="Graphique 37" descr="Homme">
            <a:extLst>
              <a:ext uri="{FF2B5EF4-FFF2-40B4-BE49-F238E27FC236}">
                <a16:creationId xmlns:a16="http://schemas.microsoft.com/office/drawing/2014/main" id="{E6383B36-0364-43E1-AC4F-75126D6DC2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95449" y="2835633"/>
            <a:ext cx="914400" cy="914400"/>
          </a:xfrm>
          <a:prstGeom prst="rect">
            <a:avLst/>
          </a:prstGeom>
        </p:spPr>
      </p:pic>
      <p:pic>
        <p:nvPicPr>
          <p:cNvPr id="52" name="Graphique 37" descr="Homme">
            <a:extLst>
              <a:ext uri="{FF2B5EF4-FFF2-40B4-BE49-F238E27FC236}">
                <a16:creationId xmlns:a16="http://schemas.microsoft.com/office/drawing/2014/main" id="{41019B16-0AAA-4393-A380-BBF12A736A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76886" y="2835633"/>
            <a:ext cx="914400" cy="9144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E37807B-BD7C-4CC0-8659-274BE4D090B2}"/>
              </a:ext>
            </a:extLst>
          </p:cNvPr>
          <p:cNvSpPr txBox="1"/>
          <p:nvPr/>
        </p:nvSpPr>
        <p:spPr>
          <a:xfrm>
            <a:off x="9650570" y="1558343"/>
            <a:ext cx="2206581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/>
              <a:t>~60% of people </a:t>
            </a:r>
            <a:r>
              <a:rPr lang="fr-FR" sz="1400" err="1"/>
              <a:t>prefer</a:t>
            </a:r>
            <a:r>
              <a:rPr lang="fr-FR" sz="1400" dirty="0"/>
              <a:t> </a:t>
            </a:r>
            <a:r>
              <a:rPr lang="fr-FR" sz="1400"/>
              <a:t>messaging </a:t>
            </a:r>
            <a:r>
              <a:rPr lang="fr-FR" sz="1400" err="1"/>
              <a:t>than</a:t>
            </a:r>
            <a:r>
              <a:rPr lang="fr-FR" sz="1400" dirty="0"/>
              <a:t> </a:t>
            </a:r>
            <a:r>
              <a:rPr lang="fr-FR" sz="1400" err="1"/>
              <a:t>calling</a:t>
            </a:r>
            <a:r>
              <a:rPr lang="fr-FR" sz="1400" dirty="0"/>
              <a:t> </a:t>
            </a:r>
            <a:r>
              <a:rPr lang="fr-FR" sz="1400" err="1"/>
              <a:t>customer</a:t>
            </a:r>
            <a:r>
              <a:rPr lang="fr-FR" sz="1400"/>
              <a:t> service*</a:t>
            </a:r>
          </a:p>
        </p:txBody>
      </p:sp>
      <p:pic>
        <p:nvPicPr>
          <p:cNvPr id="7" name="Image 31" descr="Une image contenant personne, photo, femme, texte&#10;&#10;Description générée avec un niveau de confiance élevé">
            <a:extLst>
              <a:ext uri="{FF2B5EF4-FFF2-40B4-BE49-F238E27FC236}">
                <a16:creationId xmlns:a16="http://schemas.microsoft.com/office/drawing/2014/main" id="{7CE609B1-1069-4772-B204-F36D29D6F0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75226" y="1682762"/>
            <a:ext cx="3541337" cy="20112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3934350-3E62-43B5-900E-BE125199597A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1/46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DADF0B2-8550-4FFD-958B-6FFDE53D963A}"/>
              </a:ext>
            </a:extLst>
          </p:cNvPr>
          <p:cNvSpPr txBox="1"/>
          <p:nvPr/>
        </p:nvSpPr>
        <p:spPr>
          <a:xfrm>
            <a:off x="7921868" y="6613302"/>
            <a:ext cx="3749688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* https://www.hubspot.com/stories/chatbot-marketing-future</a:t>
            </a:r>
          </a:p>
        </p:txBody>
      </p:sp>
    </p:spTree>
    <p:extLst>
      <p:ext uri="{BB962C8B-B14F-4D97-AF65-F5344CB8AC3E}">
        <p14:creationId xmlns:p14="http://schemas.microsoft.com/office/powerpoint/2010/main" val="15369180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D6A7E73D-3053-4E1B-85A7-BB22069B8AC6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Incorporation of the self-attention mechanism</a:t>
            </a:r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FF4653-AD41-4BFF-AD10-75EC04C8FA04}"/>
              </a:ext>
            </a:extLst>
          </p:cNvPr>
          <p:cNvSpPr txBox="1"/>
          <p:nvPr/>
        </p:nvSpPr>
        <p:spPr>
          <a:xfrm>
            <a:off x="669401" y="5831027"/>
            <a:ext cx="1088394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Incorporating the self-attention brings a slight improvement to the performance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Common and important words between the context and the response </a:t>
            </a:r>
            <a:r>
              <a:rPr lang="en-US" sz="1600" dirty="0">
                <a:ea typeface="+mn-lt"/>
                <a:cs typeface="+mn-lt"/>
              </a:rPr>
              <a:t>were successfully identified and matched</a:t>
            </a:r>
            <a:endParaRPr lang="en-US" sz="1600" dirty="0"/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923223E2-D7AE-4914-805C-FB90633090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11" b="500"/>
          <a:stretch/>
        </p:blipFill>
        <p:spPr>
          <a:xfrm>
            <a:off x="866173" y="1454654"/>
            <a:ext cx="10160642" cy="1424330"/>
          </a:xfrm>
          <a:prstGeom prst="rect">
            <a:avLst/>
          </a:prstGeom>
        </p:spPr>
      </p:pic>
      <p:pic>
        <p:nvPicPr>
          <p:cNvPr id="7" name="Image 9" descr="Une image contenant texte&#10;&#10;Description générée avec un niveau de confiance très élevé">
            <a:extLst>
              <a:ext uri="{FF2B5EF4-FFF2-40B4-BE49-F238E27FC236}">
                <a16:creationId xmlns:a16="http://schemas.microsoft.com/office/drawing/2014/main" id="{AD8CE5E6-A98C-4FA8-85FF-9746B0314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812" y="3096030"/>
            <a:ext cx="6237620" cy="25387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DA8FD89-FBD8-4664-94DA-E06747534EF0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26/46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D1B9B9-9630-44DF-844C-5A82C4E5D31A}"/>
              </a:ext>
            </a:extLst>
          </p:cNvPr>
          <p:cNvSpPr/>
          <p:nvPr/>
        </p:nvSpPr>
        <p:spPr>
          <a:xfrm>
            <a:off x="4672361" y="4198433"/>
            <a:ext cx="2992242" cy="2787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8E535E-B73C-4331-923E-12CA2A32B2A5}"/>
              </a:ext>
            </a:extLst>
          </p:cNvPr>
          <p:cNvSpPr/>
          <p:nvPr/>
        </p:nvSpPr>
        <p:spPr>
          <a:xfrm>
            <a:off x="4309947" y="5332141"/>
            <a:ext cx="3652022" cy="2787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6254FC6-71B0-486A-84A6-B92554D75F96}"/>
              </a:ext>
            </a:extLst>
          </p:cNvPr>
          <p:cNvSpPr/>
          <p:nvPr/>
        </p:nvSpPr>
        <p:spPr>
          <a:xfrm>
            <a:off x="8550894" y="3281943"/>
            <a:ext cx="706244" cy="297365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989E8F4-5967-4125-8178-4C481BE2BAA7}"/>
              </a:ext>
            </a:extLst>
          </p:cNvPr>
          <p:cNvSpPr/>
          <p:nvPr/>
        </p:nvSpPr>
        <p:spPr>
          <a:xfrm>
            <a:off x="6794577" y="4629382"/>
            <a:ext cx="706244" cy="297365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09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10" grpId="0" animBg="1"/>
      <p:bldP spid="6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D6A7E73D-3053-4E1B-85A7-BB22069B8AC6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Synthesis</a:t>
            </a:r>
            <a:endParaRPr lang="fr-FR"/>
          </a:p>
        </p:txBody>
      </p:sp>
      <p:sp>
        <p:nvSpPr>
          <p:cNvPr id="7" name="CustomShape 4">
            <a:extLst>
              <a:ext uri="{FF2B5EF4-FFF2-40B4-BE49-F238E27FC236}">
                <a16:creationId xmlns:a16="http://schemas.microsoft.com/office/drawing/2014/main" id="{FFC6CE19-3AFE-4092-8F33-E02F41B20F3E}"/>
              </a:ext>
            </a:extLst>
          </p:cNvPr>
          <p:cNvSpPr/>
          <p:nvPr/>
        </p:nvSpPr>
        <p:spPr>
          <a:xfrm>
            <a:off x="1386000" y="2010400"/>
            <a:ext cx="940680" cy="990720"/>
          </a:xfrm>
          <a:prstGeom prst="rect">
            <a:avLst/>
          </a:prstGeom>
          <a:solidFill>
            <a:srgbClr val="30506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5">
            <a:extLst>
              <a:ext uri="{FF2B5EF4-FFF2-40B4-BE49-F238E27FC236}">
                <a16:creationId xmlns:a16="http://schemas.microsoft.com/office/drawing/2014/main" id="{619146B8-9E19-4A07-906B-F0726327376D}"/>
              </a:ext>
            </a:extLst>
          </p:cNvPr>
          <p:cNvSpPr/>
          <p:nvPr/>
        </p:nvSpPr>
        <p:spPr>
          <a:xfrm>
            <a:off x="1388880" y="2063680"/>
            <a:ext cx="935280" cy="46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Impact"/>
                <a:ea typeface="微软雅黑"/>
              </a:rPr>
              <a:t>01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CustomShape 6">
            <a:extLst>
              <a:ext uri="{FF2B5EF4-FFF2-40B4-BE49-F238E27FC236}">
                <a16:creationId xmlns:a16="http://schemas.microsoft.com/office/drawing/2014/main" id="{0E135698-128B-44B1-8E6D-E294D3E1CF93}"/>
              </a:ext>
            </a:extLst>
          </p:cNvPr>
          <p:cNvSpPr/>
          <p:nvPr/>
        </p:nvSpPr>
        <p:spPr>
          <a:xfrm>
            <a:off x="1386000" y="2701240"/>
            <a:ext cx="940680" cy="4860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CustomShape 7">
            <a:extLst>
              <a:ext uri="{FF2B5EF4-FFF2-40B4-BE49-F238E27FC236}">
                <a16:creationId xmlns:a16="http://schemas.microsoft.com/office/drawing/2014/main" id="{674109F6-D344-4AFE-ADA2-F80AAE40E7AD}"/>
              </a:ext>
            </a:extLst>
          </p:cNvPr>
          <p:cNvSpPr/>
          <p:nvPr/>
        </p:nvSpPr>
        <p:spPr>
          <a:xfrm>
            <a:off x="4061880" y="2165560"/>
            <a:ext cx="1286640" cy="13561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CustomShape 8">
            <a:extLst>
              <a:ext uri="{FF2B5EF4-FFF2-40B4-BE49-F238E27FC236}">
                <a16:creationId xmlns:a16="http://schemas.microsoft.com/office/drawing/2014/main" id="{63F21A6B-C8AE-4B07-B7C7-E13C7341BEFE}"/>
              </a:ext>
            </a:extLst>
          </p:cNvPr>
          <p:cNvSpPr/>
          <p:nvPr/>
        </p:nvSpPr>
        <p:spPr>
          <a:xfrm>
            <a:off x="4059360" y="2347000"/>
            <a:ext cx="1282320" cy="46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Impact"/>
                <a:ea typeface="微软雅黑"/>
              </a:rPr>
              <a:t>02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CustomShape 9">
            <a:extLst>
              <a:ext uri="{FF2B5EF4-FFF2-40B4-BE49-F238E27FC236}">
                <a16:creationId xmlns:a16="http://schemas.microsoft.com/office/drawing/2014/main" id="{3233EE4B-E086-417A-92DA-60DCF5D8D956}"/>
              </a:ext>
            </a:extLst>
          </p:cNvPr>
          <p:cNvSpPr/>
          <p:nvPr/>
        </p:nvSpPr>
        <p:spPr>
          <a:xfrm>
            <a:off x="4052160" y="3204160"/>
            <a:ext cx="1296720" cy="4860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CustomShape 10">
            <a:extLst>
              <a:ext uri="{FF2B5EF4-FFF2-40B4-BE49-F238E27FC236}">
                <a16:creationId xmlns:a16="http://schemas.microsoft.com/office/drawing/2014/main" id="{392CC910-DA82-4B15-80C6-EFCC334ED6B9}"/>
              </a:ext>
            </a:extLst>
          </p:cNvPr>
          <p:cNvSpPr/>
          <p:nvPr/>
        </p:nvSpPr>
        <p:spPr>
          <a:xfrm>
            <a:off x="6818760" y="1330000"/>
            <a:ext cx="1501560" cy="1582920"/>
          </a:xfrm>
          <a:prstGeom prst="rect">
            <a:avLst/>
          </a:prstGeom>
          <a:solidFill>
            <a:srgbClr val="23C2A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" name="CustomShape 11">
            <a:extLst>
              <a:ext uri="{FF2B5EF4-FFF2-40B4-BE49-F238E27FC236}">
                <a16:creationId xmlns:a16="http://schemas.microsoft.com/office/drawing/2014/main" id="{915893AF-117D-4326-9158-6FB7AD02DD39}"/>
              </a:ext>
            </a:extLst>
          </p:cNvPr>
          <p:cNvSpPr/>
          <p:nvPr/>
        </p:nvSpPr>
        <p:spPr>
          <a:xfrm>
            <a:off x="6815880" y="1672360"/>
            <a:ext cx="1504080" cy="46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400" b="0" strike="noStrike" spc="-106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Impact"/>
                <a:ea typeface="微软雅黑"/>
              </a:rPr>
              <a:t>03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CustomShape 12">
            <a:extLst>
              <a:ext uri="{FF2B5EF4-FFF2-40B4-BE49-F238E27FC236}">
                <a16:creationId xmlns:a16="http://schemas.microsoft.com/office/drawing/2014/main" id="{C565FB59-E491-4AAE-8F93-C646D684C14F}"/>
              </a:ext>
            </a:extLst>
          </p:cNvPr>
          <p:cNvSpPr/>
          <p:nvPr/>
        </p:nvSpPr>
        <p:spPr>
          <a:xfrm>
            <a:off x="6759360" y="2601520"/>
            <a:ext cx="1560600" cy="4860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" name="CustomShape 13">
            <a:extLst>
              <a:ext uri="{FF2B5EF4-FFF2-40B4-BE49-F238E27FC236}">
                <a16:creationId xmlns:a16="http://schemas.microsoft.com/office/drawing/2014/main" id="{B1EE649D-B454-413E-877B-F0C92AB6B47A}"/>
              </a:ext>
            </a:extLst>
          </p:cNvPr>
          <p:cNvSpPr/>
          <p:nvPr/>
        </p:nvSpPr>
        <p:spPr>
          <a:xfrm>
            <a:off x="9744840" y="1976560"/>
            <a:ext cx="1286640" cy="13561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" name="CustomShape 14">
            <a:extLst>
              <a:ext uri="{FF2B5EF4-FFF2-40B4-BE49-F238E27FC236}">
                <a16:creationId xmlns:a16="http://schemas.microsoft.com/office/drawing/2014/main" id="{E3925E22-BB09-4298-BBD8-9A1640DE20FD}"/>
              </a:ext>
            </a:extLst>
          </p:cNvPr>
          <p:cNvSpPr/>
          <p:nvPr/>
        </p:nvSpPr>
        <p:spPr>
          <a:xfrm>
            <a:off x="9754920" y="2226040"/>
            <a:ext cx="1260720" cy="46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Impact"/>
                <a:ea typeface="微软雅黑"/>
              </a:rPr>
              <a:t>04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CustomShape 15">
            <a:extLst>
              <a:ext uri="{FF2B5EF4-FFF2-40B4-BE49-F238E27FC236}">
                <a16:creationId xmlns:a16="http://schemas.microsoft.com/office/drawing/2014/main" id="{52B998DF-A34B-4057-A4BA-D6AA9881E35F}"/>
              </a:ext>
            </a:extLst>
          </p:cNvPr>
          <p:cNvSpPr/>
          <p:nvPr/>
        </p:nvSpPr>
        <p:spPr>
          <a:xfrm>
            <a:off x="9744840" y="2964760"/>
            <a:ext cx="1286640" cy="4860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" name="CustomShape 17">
            <a:extLst>
              <a:ext uri="{FF2B5EF4-FFF2-40B4-BE49-F238E27FC236}">
                <a16:creationId xmlns:a16="http://schemas.microsoft.com/office/drawing/2014/main" id="{ED2C23DF-F102-4BBF-AC21-479D8BA189C1}"/>
              </a:ext>
            </a:extLst>
          </p:cNvPr>
          <p:cNvSpPr/>
          <p:nvPr/>
        </p:nvSpPr>
        <p:spPr>
          <a:xfrm>
            <a:off x="6446880" y="3543640"/>
            <a:ext cx="2194920" cy="41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b="1" spc="-1">
                <a:solidFill>
                  <a:srgbClr val="23C2AA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Evaluation</a:t>
            </a:r>
            <a:endParaRPr lang="fr-FR"/>
          </a:p>
        </p:txBody>
      </p:sp>
      <p:sp>
        <p:nvSpPr>
          <p:cNvPr id="37" name="CustomShape 18">
            <a:extLst>
              <a:ext uri="{FF2B5EF4-FFF2-40B4-BE49-F238E27FC236}">
                <a16:creationId xmlns:a16="http://schemas.microsoft.com/office/drawing/2014/main" id="{78D2A5B3-AE1F-4FD9-A524-8A651CEDF179}"/>
              </a:ext>
            </a:extLst>
          </p:cNvPr>
          <p:cNvSpPr/>
          <p:nvPr/>
        </p:nvSpPr>
        <p:spPr>
          <a:xfrm>
            <a:off x="7385040" y="3046120"/>
            <a:ext cx="318600" cy="460080"/>
          </a:xfrm>
          <a:custGeom>
            <a:avLst/>
            <a:gdLst/>
            <a:ahLst/>
            <a:cxnLst/>
            <a:rect l="l" t="t" r="r" b="b"/>
            <a:pathLst>
              <a:path w="4522" h="6532">
                <a:moveTo>
                  <a:pt x="1069" y="5679"/>
                </a:moveTo>
                <a:lnTo>
                  <a:pt x="1120" y="5475"/>
                </a:lnTo>
                <a:lnTo>
                  <a:pt x="958" y="5339"/>
                </a:lnTo>
                <a:cubicBezTo>
                  <a:pt x="928" y="5313"/>
                  <a:pt x="944" y="5264"/>
                  <a:pt x="984" y="5261"/>
                </a:cubicBezTo>
                <a:lnTo>
                  <a:pt x="1194" y="5247"/>
                </a:lnTo>
                <a:lnTo>
                  <a:pt x="1274" y="5052"/>
                </a:lnTo>
                <a:cubicBezTo>
                  <a:pt x="1289" y="5015"/>
                  <a:pt x="1341" y="5015"/>
                  <a:pt x="1356" y="5052"/>
                </a:cubicBezTo>
                <a:lnTo>
                  <a:pt x="1436" y="5247"/>
                </a:lnTo>
                <a:lnTo>
                  <a:pt x="1646" y="5261"/>
                </a:lnTo>
                <a:cubicBezTo>
                  <a:pt x="1686" y="5264"/>
                  <a:pt x="1702" y="5313"/>
                  <a:pt x="1672" y="5339"/>
                </a:cubicBezTo>
                <a:lnTo>
                  <a:pt x="1509" y="5473"/>
                </a:lnTo>
                <a:lnTo>
                  <a:pt x="1560" y="5677"/>
                </a:lnTo>
                <a:cubicBezTo>
                  <a:pt x="1569" y="5716"/>
                  <a:pt x="1528" y="5747"/>
                  <a:pt x="1493" y="5725"/>
                </a:cubicBezTo>
                <a:lnTo>
                  <a:pt x="1314" y="5615"/>
                </a:lnTo>
                <a:lnTo>
                  <a:pt x="1136" y="5725"/>
                </a:lnTo>
                <a:cubicBezTo>
                  <a:pt x="1101" y="5748"/>
                  <a:pt x="1058" y="5717"/>
                  <a:pt x="1069" y="5679"/>
                </a:cubicBezTo>
                <a:close/>
                <a:moveTo>
                  <a:pt x="2592" y="5260"/>
                </a:moveTo>
                <a:lnTo>
                  <a:pt x="2381" y="5245"/>
                </a:lnTo>
                <a:lnTo>
                  <a:pt x="2301" y="5051"/>
                </a:lnTo>
                <a:cubicBezTo>
                  <a:pt x="2286" y="5013"/>
                  <a:pt x="2234" y="5013"/>
                  <a:pt x="2220" y="5051"/>
                </a:cubicBezTo>
                <a:lnTo>
                  <a:pt x="2140" y="5245"/>
                </a:lnTo>
                <a:lnTo>
                  <a:pt x="1929" y="5260"/>
                </a:lnTo>
                <a:cubicBezTo>
                  <a:pt x="1889" y="5263"/>
                  <a:pt x="1873" y="5312"/>
                  <a:pt x="1904" y="5337"/>
                </a:cubicBezTo>
                <a:lnTo>
                  <a:pt x="2065" y="5473"/>
                </a:lnTo>
                <a:lnTo>
                  <a:pt x="2014" y="5677"/>
                </a:lnTo>
                <a:cubicBezTo>
                  <a:pt x="2005" y="5716"/>
                  <a:pt x="2046" y="5747"/>
                  <a:pt x="2081" y="5725"/>
                </a:cubicBezTo>
                <a:lnTo>
                  <a:pt x="2260" y="5615"/>
                </a:lnTo>
                <a:lnTo>
                  <a:pt x="2438" y="5725"/>
                </a:lnTo>
                <a:cubicBezTo>
                  <a:pt x="2472" y="5747"/>
                  <a:pt x="2514" y="5716"/>
                  <a:pt x="2505" y="5677"/>
                </a:cubicBezTo>
                <a:lnTo>
                  <a:pt x="2454" y="5473"/>
                </a:lnTo>
                <a:lnTo>
                  <a:pt x="2616" y="5337"/>
                </a:lnTo>
                <a:cubicBezTo>
                  <a:pt x="2648" y="5312"/>
                  <a:pt x="2632" y="5263"/>
                  <a:pt x="2592" y="5260"/>
                </a:cubicBezTo>
                <a:close/>
                <a:moveTo>
                  <a:pt x="3538" y="5260"/>
                </a:moveTo>
                <a:lnTo>
                  <a:pt x="3328" y="5245"/>
                </a:lnTo>
                <a:lnTo>
                  <a:pt x="3248" y="5051"/>
                </a:lnTo>
                <a:cubicBezTo>
                  <a:pt x="3233" y="5013"/>
                  <a:pt x="3181" y="5013"/>
                  <a:pt x="3166" y="5051"/>
                </a:cubicBezTo>
                <a:lnTo>
                  <a:pt x="3086" y="5245"/>
                </a:lnTo>
                <a:lnTo>
                  <a:pt x="2876" y="5260"/>
                </a:lnTo>
                <a:cubicBezTo>
                  <a:pt x="2836" y="5263"/>
                  <a:pt x="2820" y="5312"/>
                  <a:pt x="2850" y="5337"/>
                </a:cubicBezTo>
                <a:lnTo>
                  <a:pt x="3012" y="5473"/>
                </a:lnTo>
                <a:lnTo>
                  <a:pt x="2961" y="5677"/>
                </a:lnTo>
                <a:cubicBezTo>
                  <a:pt x="2952" y="5716"/>
                  <a:pt x="2993" y="5747"/>
                  <a:pt x="3028" y="5725"/>
                </a:cubicBezTo>
                <a:lnTo>
                  <a:pt x="3206" y="5615"/>
                </a:lnTo>
                <a:lnTo>
                  <a:pt x="3385" y="5725"/>
                </a:lnTo>
                <a:cubicBezTo>
                  <a:pt x="3418" y="5747"/>
                  <a:pt x="3461" y="5716"/>
                  <a:pt x="3452" y="5677"/>
                </a:cubicBezTo>
                <a:lnTo>
                  <a:pt x="3401" y="5473"/>
                </a:lnTo>
                <a:lnTo>
                  <a:pt x="3562" y="5337"/>
                </a:lnTo>
                <a:cubicBezTo>
                  <a:pt x="3594" y="5312"/>
                  <a:pt x="3578" y="5263"/>
                  <a:pt x="3538" y="5260"/>
                </a:cubicBezTo>
                <a:close/>
                <a:moveTo>
                  <a:pt x="1746" y="5836"/>
                </a:moveTo>
                <a:lnTo>
                  <a:pt x="1666" y="6031"/>
                </a:lnTo>
                <a:lnTo>
                  <a:pt x="1456" y="6045"/>
                </a:lnTo>
                <a:cubicBezTo>
                  <a:pt x="1416" y="6048"/>
                  <a:pt x="1400" y="6097"/>
                  <a:pt x="1430" y="6123"/>
                </a:cubicBezTo>
                <a:lnTo>
                  <a:pt x="1592" y="6259"/>
                </a:lnTo>
                <a:lnTo>
                  <a:pt x="1541" y="6463"/>
                </a:lnTo>
                <a:cubicBezTo>
                  <a:pt x="1532" y="6501"/>
                  <a:pt x="1573" y="6532"/>
                  <a:pt x="1608" y="6511"/>
                </a:cubicBezTo>
                <a:lnTo>
                  <a:pt x="1786" y="6400"/>
                </a:lnTo>
                <a:lnTo>
                  <a:pt x="1965" y="6511"/>
                </a:lnTo>
                <a:cubicBezTo>
                  <a:pt x="1998" y="6532"/>
                  <a:pt x="2041" y="6501"/>
                  <a:pt x="2032" y="6463"/>
                </a:cubicBezTo>
                <a:lnTo>
                  <a:pt x="1981" y="6259"/>
                </a:lnTo>
                <a:lnTo>
                  <a:pt x="2142" y="6123"/>
                </a:lnTo>
                <a:cubicBezTo>
                  <a:pt x="2173" y="6097"/>
                  <a:pt x="2157" y="6048"/>
                  <a:pt x="2117" y="6045"/>
                </a:cubicBezTo>
                <a:lnTo>
                  <a:pt x="1906" y="6031"/>
                </a:lnTo>
                <a:lnTo>
                  <a:pt x="1826" y="5836"/>
                </a:lnTo>
                <a:cubicBezTo>
                  <a:pt x="1813" y="5799"/>
                  <a:pt x="1761" y="5799"/>
                  <a:pt x="1746" y="5836"/>
                </a:cubicBezTo>
                <a:close/>
                <a:moveTo>
                  <a:pt x="2694" y="5836"/>
                </a:moveTo>
                <a:lnTo>
                  <a:pt x="2614" y="6031"/>
                </a:lnTo>
                <a:lnTo>
                  <a:pt x="2404" y="6045"/>
                </a:lnTo>
                <a:cubicBezTo>
                  <a:pt x="2364" y="6048"/>
                  <a:pt x="2348" y="6097"/>
                  <a:pt x="2378" y="6123"/>
                </a:cubicBezTo>
                <a:lnTo>
                  <a:pt x="2540" y="6259"/>
                </a:lnTo>
                <a:lnTo>
                  <a:pt x="2489" y="6463"/>
                </a:lnTo>
                <a:cubicBezTo>
                  <a:pt x="2480" y="6501"/>
                  <a:pt x="2521" y="6532"/>
                  <a:pt x="2556" y="6511"/>
                </a:cubicBezTo>
                <a:lnTo>
                  <a:pt x="2734" y="6400"/>
                </a:lnTo>
                <a:lnTo>
                  <a:pt x="2913" y="6511"/>
                </a:lnTo>
                <a:cubicBezTo>
                  <a:pt x="2946" y="6532"/>
                  <a:pt x="2989" y="6501"/>
                  <a:pt x="2980" y="6463"/>
                </a:cubicBezTo>
                <a:lnTo>
                  <a:pt x="2929" y="6259"/>
                </a:lnTo>
                <a:lnTo>
                  <a:pt x="3090" y="6123"/>
                </a:lnTo>
                <a:cubicBezTo>
                  <a:pt x="3121" y="6097"/>
                  <a:pt x="3105" y="6048"/>
                  <a:pt x="3065" y="6045"/>
                </a:cubicBezTo>
                <a:lnTo>
                  <a:pt x="2854" y="6031"/>
                </a:lnTo>
                <a:lnTo>
                  <a:pt x="2774" y="5836"/>
                </a:lnTo>
                <a:cubicBezTo>
                  <a:pt x="2761" y="5799"/>
                  <a:pt x="2709" y="5799"/>
                  <a:pt x="2694" y="5836"/>
                </a:cubicBezTo>
                <a:close/>
                <a:moveTo>
                  <a:pt x="4368" y="3957"/>
                </a:moveTo>
                <a:cubicBezTo>
                  <a:pt x="4386" y="3935"/>
                  <a:pt x="4370" y="3900"/>
                  <a:pt x="4341" y="3900"/>
                </a:cubicBezTo>
                <a:lnTo>
                  <a:pt x="3573" y="3900"/>
                </a:lnTo>
                <a:lnTo>
                  <a:pt x="3573" y="4572"/>
                </a:lnTo>
                <a:lnTo>
                  <a:pt x="4341" y="4572"/>
                </a:lnTo>
                <a:cubicBezTo>
                  <a:pt x="4370" y="4572"/>
                  <a:pt x="4386" y="4537"/>
                  <a:pt x="4368" y="4515"/>
                </a:cubicBezTo>
                <a:lnTo>
                  <a:pt x="4153" y="4253"/>
                </a:lnTo>
                <a:cubicBezTo>
                  <a:pt x="4146" y="4245"/>
                  <a:pt x="4146" y="4233"/>
                  <a:pt x="4153" y="4224"/>
                </a:cubicBezTo>
                <a:lnTo>
                  <a:pt x="4368" y="3957"/>
                </a:lnTo>
                <a:close/>
                <a:moveTo>
                  <a:pt x="154" y="4515"/>
                </a:moveTo>
                <a:cubicBezTo>
                  <a:pt x="136" y="4537"/>
                  <a:pt x="152" y="4572"/>
                  <a:pt x="181" y="4572"/>
                </a:cubicBezTo>
                <a:lnTo>
                  <a:pt x="949" y="4572"/>
                </a:lnTo>
                <a:lnTo>
                  <a:pt x="949" y="3900"/>
                </a:lnTo>
                <a:lnTo>
                  <a:pt x="181" y="3900"/>
                </a:lnTo>
                <a:cubicBezTo>
                  <a:pt x="152" y="3900"/>
                  <a:pt x="136" y="3935"/>
                  <a:pt x="154" y="3957"/>
                </a:cubicBezTo>
                <a:lnTo>
                  <a:pt x="369" y="4219"/>
                </a:lnTo>
                <a:cubicBezTo>
                  <a:pt x="376" y="4227"/>
                  <a:pt x="376" y="4239"/>
                  <a:pt x="369" y="4248"/>
                </a:cubicBezTo>
                <a:lnTo>
                  <a:pt x="154" y="4515"/>
                </a:lnTo>
                <a:close/>
                <a:moveTo>
                  <a:pt x="0" y="1135"/>
                </a:moveTo>
                <a:lnTo>
                  <a:pt x="0" y="431"/>
                </a:lnTo>
                <a:lnTo>
                  <a:pt x="918" y="431"/>
                </a:lnTo>
                <a:lnTo>
                  <a:pt x="918" y="0"/>
                </a:lnTo>
                <a:lnTo>
                  <a:pt x="3604" y="0"/>
                </a:lnTo>
                <a:lnTo>
                  <a:pt x="3604" y="429"/>
                </a:lnTo>
                <a:lnTo>
                  <a:pt x="4522" y="429"/>
                </a:lnTo>
                <a:lnTo>
                  <a:pt x="4522" y="1135"/>
                </a:lnTo>
                <a:cubicBezTo>
                  <a:pt x="4522" y="1641"/>
                  <a:pt x="4110" y="2053"/>
                  <a:pt x="3604" y="2053"/>
                </a:cubicBezTo>
                <a:lnTo>
                  <a:pt x="3485" y="2053"/>
                </a:lnTo>
                <a:cubicBezTo>
                  <a:pt x="3312" y="2436"/>
                  <a:pt x="2965" y="2723"/>
                  <a:pt x="2545" y="2813"/>
                </a:cubicBezTo>
                <a:lnTo>
                  <a:pt x="2545" y="3389"/>
                </a:lnTo>
                <a:lnTo>
                  <a:pt x="2874" y="3389"/>
                </a:lnTo>
                <a:cubicBezTo>
                  <a:pt x="2976" y="3389"/>
                  <a:pt x="3058" y="3472"/>
                  <a:pt x="3058" y="3573"/>
                </a:cubicBezTo>
                <a:lnTo>
                  <a:pt x="3058" y="3815"/>
                </a:lnTo>
                <a:lnTo>
                  <a:pt x="3340" y="3815"/>
                </a:lnTo>
                <a:lnTo>
                  <a:pt x="3340" y="4677"/>
                </a:lnTo>
                <a:lnTo>
                  <a:pt x="1184" y="4677"/>
                </a:lnTo>
                <a:lnTo>
                  <a:pt x="1184" y="3815"/>
                </a:lnTo>
                <a:lnTo>
                  <a:pt x="1465" y="3815"/>
                </a:lnTo>
                <a:lnTo>
                  <a:pt x="1465" y="3573"/>
                </a:lnTo>
                <a:cubicBezTo>
                  <a:pt x="1465" y="3472"/>
                  <a:pt x="1548" y="3389"/>
                  <a:pt x="1649" y="3389"/>
                </a:cubicBezTo>
                <a:lnTo>
                  <a:pt x="1978" y="3389"/>
                </a:lnTo>
                <a:lnTo>
                  <a:pt x="1978" y="2813"/>
                </a:lnTo>
                <a:cubicBezTo>
                  <a:pt x="1558" y="2723"/>
                  <a:pt x="1212" y="2436"/>
                  <a:pt x="1038" y="2053"/>
                </a:cubicBezTo>
                <a:lnTo>
                  <a:pt x="920" y="2053"/>
                </a:lnTo>
                <a:cubicBezTo>
                  <a:pt x="412" y="2053"/>
                  <a:pt x="0" y="1641"/>
                  <a:pt x="0" y="1135"/>
                </a:cubicBezTo>
                <a:close/>
                <a:moveTo>
                  <a:pt x="3601" y="1589"/>
                </a:moveTo>
                <a:lnTo>
                  <a:pt x="3604" y="1589"/>
                </a:lnTo>
                <a:cubicBezTo>
                  <a:pt x="3854" y="1589"/>
                  <a:pt x="4057" y="1385"/>
                  <a:pt x="4057" y="1136"/>
                </a:cubicBezTo>
                <a:lnTo>
                  <a:pt x="4057" y="896"/>
                </a:lnTo>
                <a:lnTo>
                  <a:pt x="3604" y="896"/>
                </a:lnTo>
                <a:lnTo>
                  <a:pt x="3604" y="1501"/>
                </a:lnTo>
                <a:cubicBezTo>
                  <a:pt x="3604" y="1531"/>
                  <a:pt x="3602" y="1560"/>
                  <a:pt x="3601" y="1589"/>
                </a:cubicBezTo>
                <a:close/>
                <a:moveTo>
                  <a:pt x="1888" y="3859"/>
                </a:moveTo>
                <a:lnTo>
                  <a:pt x="1888" y="4320"/>
                </a:lnTo>
                <a:lnTo>
                  <a:pt x="2634" y="4320"/>
                </a:lnTo>
                <a:lnTo>
                  <a:pt x="2634" y="3859"/>
                </a:lnTo>
                <a:lnTo>
                  <a:pt x="1888" y="3859"/>
                </a:lnTo>
                <a:close/>
                <a:moveTo>
                  <a:pt x="1642" y="1317"/>
                </a:moveTo>
                <a:lnTo>
                  <a:pt x="1868" y="1544"/>
                </a:lnTo>
                <a:lnTo>
                  <a:pt x="2102" y="1780"/>
                </a:lnTo>
                <a:lnTo>
                  <a:pt x="2338" y="1545"/>
                </a:lnTo>
                <a:lnTo>
                  <a:pt x="2878" y="1008"/>
                </a:lnTo>
                <a:lnTo>
                  <a:pt x="2644" y="772"/>
                </a:lnTo>
                <a:lnTo>
                  <a:pt x="2104" y="1309"/>
                </a:lnTo>
                <a:lnTo>
                  <a:pt x="1878" y="1083"/>
                </a:lnTo>
                <a:lnTo>
                  <a:pt x="1642" y="1317"/>
                </a:lnTo>
                <a:close/>
                <a:moveTo>
                  <a:pt x="465" y="1135"/>
                </a:moveTo>
                <a:cubicBezTo>
                  <a:pt x="465" y="1385"/>
                  <a:pt x="669" y="1588"/>
                  <a:pt x="918" y="1588"/>
                </a:cubicBezTo>
                <a:lnTo>
                  <a:pt x="921" y="1588"/>
                </a:lnTo>
                <a:cubicBezTo>
                  <a:pt x="920" y="1559"/>
                  <a:pt x="918" y="1529"/>
                  <a:pt x="918" y="1500"/>
                </a:cubicBezTo>
                <a:lnTo>
                  <a:pt x="918" y="895"/>
                </a:lnTo>
                <a:lnTo>
                  <a:pt x="465" y="895"/>
                </a:lnTo>
                <a:lnTo>
                  <a:pt x="465" y="1135"/>
                </a:lnTo>
                <a:close/>
              </a:path>
            </a:pathLst>
          </a:custGeom>
          <a:solidFill>
            <a:srgbClr val="23C2A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20">
            <a:extLst>
              <a:ext uri="{FF2B5EF4-FFF2-40B4-BE49-F238E27FC236}">
                <a16:creationId xmlns:a16="http://schemas.microsoft.com/office/drawing/2014/main" id="{E98437F4-43DB-4754-A9F3-6C0059D05779}"/>
              </a:ext>
            </a:extLst>
          </p:cNvPr>
          <p:cNvSpPr/>
          <p:nvPr/>
        </p:nvSpPr>
        <p:spPr>
          <a:xfrm>
            <a:off x="758880" y="3635440"/>
            <a:ext cx="2194920" cy="41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fr-FR" b="1" spc="-1">
                <a:solidFill>
                  <a:srgbClr val="305065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Study of single-</a:t>
            </a:r>
            <a:endParaRPr lang="fr-FR">
              <a:solidFill>
                <a:srgbClr val="000000"/>
              </a:solidFill>
              <a:latin typeface="Arial"/>
              <a:ea typeface="微软雅黑"/>
            </a:endParaRPr>
          </a:p>
          <a:p>
            <a:pPr algn="ctr"/>
            <a:r>
              <a:rPr lang="fr-FR" b="1" spc="-1">
                <a:solidFill>
                  <a:srgbClr val="305065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turn matching systems</a:t>
            </a:r>
            <a:endParaRPr lang="fr-FR"/>
          </a:p>
        </p:txBody>
      </p:sp>
      <p:sp>
        <p:nvSpPr>
          <p:cNvPr id="45" name="CustomShape 22">
            <a:extLst>
              <a:ext uri="{FF2B5EF4-FFF2-40B4-BE49-F238E27FC236}">
                <a16:creationId xmlns:a16="http://schemas.microsoft.com/office/drawing/2014/main" id="{A21DF532-2C6C-49BF-8BE9-39B4E9444A6E}"/>
              </a:ext>
            </a:extLst>
          </p:cNvPr>
          <p:cNvSpPr/>
          <p:nvPr/>
        </p:nvSpPr>
        <p:spPr>
          <a:xfrm>
            <a:off x="1697040" y="3137920"/>
            <a:ext cx="318600" cy="460080"/>
          </a:xfrm>
          <a:custGeom>
            <a:avLst/>
            <a:gdLst/>
            <a:ahLst/>
            <a:cxnLst/>
            <a:rect l="l" t="t" r="r" b="b"/>
            <a:pathLst>
              <a:path w="4522" h="6532">
                <a:moveTo>
                  <a:pt x="1069" y="5679"/>
                </a:moveTo>
                <a:lnTo>
                  <a:pt x="1120" y="5475"/>
                </a:lnTo>
                <a:lnTo>
                  <a:pt x="958" y="5339"/>
                </a:lnTo>
                <a:cubicBezTo>
                  <a:pt x="928" y="5313"/>
                  <a:pt x="944" y="5264"/>
                  <a:pt x="984" y="5261"/>
                </a:cubicBezTo>
                <a:lnTo>
                  <a:pt x="1194" y="5247"/>
                </a:lnTo>
                <a:lnTo>
                  <a:pt x="1274" y="5052"/>
                </a:lnTo>
                <a:cubicBezTo>
                  <a:pt x="1289" y="5015"/>
                  <a:pt x="1341" y="5015"/>
                  <a:pt x="1356" y="5052"/>
                </a:cubicBezTo>
                <a:lnTo>
                  <a:pt x="1436" y="5247"/>
                </a:lnTo>
                <a:lnTo>
                  <a:pt x="1646" y="5261"/>
                </a:lnTo>
                <a:cubicBezTo>
                  <a:pt x="1686" y="5264"/>
                  <a:pt x="1702" y="5313"/>
                  <a:pt x="1672" y="5339"/>
                </a:cubicBezTo>
                <a:lnTo>
                  <a:pt x="1509" y="5473"/>
                </a:lnTo>
                <a:lnTo>
                  <a:pt x="1560" y="5677"/>
                </a:lnTo>
                <a:cubicBezTo>
                  <a:pt x="1569" y="5716"/>
                  <a:pt x="1528" y="5747"/>
                  <a:pt x="1493" y="5725"/>
                </a:cubicBezTo>
                <a:lnTo>
                  <a:pt x="1314" y="5615"/>
                </a:lnTo>
                <a:lnTo>
                  <a:pt x="1136" y="5725"/>
                </a:lnTo>
                <a:cubicBezTo>
                  <a:pt x="1101" y="5748"/>
                  <a:pt x="1058" y="5717"/>
                  <a:pt x="1069" y="5679"/>
                </a:cubicBezTo>
                <a:close/>
                <a:moveTo>
                  <a:pt x="2592" y="5260"/>
                </a:moveTo>
                <a:lnTo>
                  <a:pt x="2381" y="5245"/>
                </a:lnTo>
                <a:lnTo>
                  <a:pt x="2301" y="5051"/>
                </a:lnTo>
                <a:cubicBezTo>
                  <a:pt x="2286" y="5013"/>
                  <a:pt x="2234" y="5013"/>
                  <a:pt x="2220" y="5051"/>
                </a:cubicBezTo>
                <a:lnTo>
                  <a:pt x="2140" y="5245"/>
                </a:lnTo>
                <a:lnTo>
                  <a:pt x="1929" y="5260"/>
                </a:lnTo>
                <a:cubicBezTo>
                  <a:pt x="1889" y="5263"/>
                  <a:pt x="1873" y="5312"/>
                  <a:pt x="1904" y="5337"/>
                </a:cubicBezTo>
                <a:lnTo>
                  <a:pt x="2065" y="5473"/>
                </a:lnTo>
                <a:lnTo>
                  <a:pt x="2014" y="5677"/>
                </a:lnTo>
                <a:cubicBezTo>
                  <a:pt x="2005" y="5716"/>
                  <a:pt x="2046" y="5747"/>
                  <a:pt x="2081" y="5725"/>
                </a:cubicBezTo>
                <a:lnTo>
                  <a:pt x="2260" y="5615"/>
                </a:lnTo>
                <a:lnTo>
                  <a:pt x="2438" y="5725"/>
                </a:lnTo>
                <a:cubicBezTo>
                  <a:pt x="2472" y="5747"/>
                  <a:pt x="2514" y="5716"/>
                  <a:pt x="2505" y="5677"/>
                </a:cubicBezTo>
                <a:lnTo>
                  <a:pt x="2454" y="5473"/>
                </a:lnTo>
                <a:lnTo>
                  <a:pt x="2616" y="5337"/>
                </a:lnTo>
                <a:cubicBezTo>
                  <a:pt x="2648" y="5312"/>
                  <a:pt x="2632" y="5263"/>
                  <a:pt x="2592" y="5260"/>
                </a:cubicBezTo>
                <a:close/>
                <a:moveTo>
                  <a:pt x="3538" y="5260"/>
                </a:moveTo>
                <a:lnTo>
                  <a:pt x="3328" y="5245"/>
                </a:lnTo>
                <a:lnTo>
                  <a:pt x="3248" y="5051"/>
                </a:lnTo>
                <a:cubicBezTo>
                  <a:pt x="3233" y="5013"/>
                  <a:pt x="3181" y="5013"/>
                  <a:pt x="3166" y="5051"/>
                </a:cubicBezTo>
                <a:lnTo>
                  <a:pt x="3086" y="5245"/>
                </a:lnTo>
                <a:lnTo>
                  <a:pt x="2876" y="5260"/>
                </a:lnTo>
                <a:cubicBezTo>
                  <a:pt x="2836" y="5263"/>
                  <a:pt x="2820" y="5312"/>
                  <a:pt x="2850" y="5337"/>
                </a:cubicBezTo>
                <a:lnTo>
                  <a:pt x="3012" y="5473"/>
                </a:lnTo>
                <a:lnTo>
                  <a:pt x="2961" y="5677"/>
                </a:lnTo>
                <a:cubicBezTo>
                  <a:pt x="2952" y="5716"/>
                  <a:pt x="2993" y="5747"/>
                  <a:pt x="3028" y="5725"/>
                </a:cubicBezTo>
                <a:lnTo>
                  <a:pt x="3206" y="5615"/>
                </a:lnTo>
                <a:lnTo>
                  <a:pt x="3385" y="5725"/>
                </a:lnTo>
                <a:cubicBezTo>
                  <a:pt x="3418" y="5747"/>
                  <a:pt x="3461" y="5716"/>
                  <a:pt x="3452" y="5677"/>
                </a:cubicBezTo>
                <a:lnTo>
                  <a:pt x="3401" y="5473"/>
                </a:lnTo>
                <a:lnTo>
                  <a:pt x="3562" y="5337"/>
                </a:lnTo>
                <a:cubicBezTo>
                  <a:pt x="3594" y="5312"/>
                  <a:pt x="3578" y="5263"/>
                  <a:pt x="3538" y="5260"/>
                </a:cubicBezTo>
                <a:close/>
                <a:moveTo>
                  <a:pt x="1746" y="5836"/>
                </a:moveTo>
                <a:lnTo>
                  <a:pt x="1666" y="6031"/>
                </a:lnTo>
                <a:lnTo>
                  <a:pt x="1456" y="6045"/>
                </a:lnTo>
                <a:cubicBezTo>
                  <a:pt x="1416" y="6048"/>
                  <a:pt x="1400" y="6097"/>
                  <a:pt x="1430" y="6123"/>
                </a:cubicBezTo>
                <a:lnTo>
                  <a:pt x="1592" y="6259"/>
                </a:lnTo>
                <a:lnTo>
                  <a:pt x="1541" y="6463"/>
                </a:lnTo>
                <a:cubicBezTo>
                  <a:pt x="1532" y="6501"/>
                  <a:pt x="1573" y="6532"/>
                  <a:pt x="1608" y="6511"/>
                </a:cubicBezTo>
                <a:lnTo>
                  <a:pt x="1786" y="6400"/>
                </a:lnTo>
                <a:lnTo>
                  <a:pt x="1965" y="6511"/>
                </a:lnTo>
                <a:cubicBezTo>
                  <a:pt x="1998" y="6532"/>
                  <a:pt x="2041" y="6501"/>
                  <a:pt x="2032" y="6463"/>
                </a:cubicBezTo>
                <a:lnTo>
                  <a:pt x="1981" y="6259"/>
                </a:lnTo>
                <a:lnTo>
                  <a:pt x="2142" y="6123"/>
                </a:lnTo>
                <a:cubicBezTo>
                  <a:pt x="2173" y="6097"/>
                  <a:pt x="2157" y="6048"/>
                  <a:pt x="2117" y="6045"/>
                </a:cubicBezTo>
                <a:lnTo>
                  <a:pt x="1906" y="6031"/>
                </a:lnTo>
                <a:lnTo>
                  <a:pt x="1826" y="5836"/>
                </a:lnTo>
                <a:cubicBezTo>
                  <a:pt x="1813" y="5799"/>
                  <a:pt x="1761" y="5799"/>
                  <a:pt x="1746" y="5836"/>
                </a:cubicBezTo>
                <a:close/>
                <a:moveTo>
                  <a:pt x="2694" y="5836"/>
                </a:moveTo>
                <a:lnTo>
                  <a:pt x="2614" y="6031"/>
                </a:lnTo>
                <a:lnTo>
                  <a:pt x="2404" y="6045"/>
                </a:lnTo>
                <a:cubicBezTo>
                  <a:pt x="2364" y="6048"/>
                  <a:pt x="2348" y="6097"/>
                  <a:pt x="2378" y="6123"/>
                </a:cubicBezTo>
                <a:lnTo>
                  <a:pt x="2540" y="6259"/>
                </a:lnTo>
                <a:lnTo>
                  <a:pt x="2489" y="6463"/>
                </a:lnTo>
                <a:cubicBezTo>
                  <a:pt x="2480" y="6501"/>
                  <a:pt x="2521" y="6532"/>
                  <a:pt x="2556" y="6511"/>
                </a:cubicBezTo>
                <a:lnTo>
                  <a:pt x="2734" y="6400"/>
                </a:lnTo>
                <a:lnTo>
                  <a:pt x="2913" y="6511"/>
                </a:lnTo>
                <a:cubicBezTo>
                  <a:pt x="2946" y="6532"/>
                  <a:pt x="2989" y="6501"/>
                  <a:pt x="2980" y="6463"/>
                </a:cubicBezTo>
                <a:lnTo>
                  <a:pt x="2929" y="6259"/>
                </a:lnTo>
                <a:lnTo>
                  <a:pt x="3090" y="6123"/>
                </a:lnTo>
                <a:cubicBezTo>
                  <a:pt x="3121" y="6097"/>
                  <a:pt x="3105" y="6048"/>
                  <a:pt x="3065" y="6045"/>
                </a:cubicBezTo>
                <a:lnTo>
                  <a:pt x="2854" y="6031"/>
                </a:lnTo>
                <a:lnTo>
                  <a:pt x="2774" y="5836"/>
                </a:lnTo>
                <a:cubicBezTo>
                  <a:pt x="2761" y="5799"/>
                  <a:pt x="2709" y="5799"/>
                  <a:pt x="2694" y="5836"/>
                </a:cubicBezTo>
                <a:close/>
                <a:moveTo>
                  <a:pt x="4368" y="3957"/>
                </a:moveTo>
                <a:cubicBezTo>
                  <a:pt x="4386" y="3935"/>
                  <a:pt x="4370" y="3900"/>
                  <a:pt x="4341" y="3900"/>
                </a:cubicBezTo>
                <a:lnTo>
                  <a:pt x="3573" y="3900"/>
                </a:lnTo>
                <a:lnTo>
                  <a:pt x="3573" y="4572"/>
                </a:lnTo>
                <a:lnTo>
                  <a:pt x="4341" y="4572"/>
                </a:lnTo>
                <a:cubicBezTo>
                  <a:pt x="4370" y="4572"/>
                  <a:pt x="4386" y="4537"/>
                  <a:pt x="4368" y="4515"/>
                </a:cubicBezTo>
                <a:lnTo>
                  <a:pt x="4153" y="4253"/>
                </a:lnTo>
                <a:cubicBezTo>
                  <a:pt x="4146" y="4245"/>
                  <a:pt x="4146" y="4233"/>
                  <a:pt x="4153" y="4224"/>
                </a:cubicBezTo>
                <a:lnTo>
                  <a:pt x="4368" y="3957"/>
                </a:lnTo>
                <a:close/>
                <a:moveTo>
                  <a:pt x="154" y="4515"/>
                </a:moveTo>
                <a:cubicBezTo>
                  <a:pt x="136" y="4537"/>
                  <a:pt x="152" y="4572"/>
                  <a:pt x="181" y="4572"/>
                </a:cubicBezTo>
                <a:lnTo>
                  <a:pt x="949" y="4572"/>
                </a:lnTo>
                <a:lnTo>
                  <a:pt x="949" y="3900"/>
                </a:lnTo>
                <a:lnTo>
                  <a:pt x="181" y="3900"/>
                </a:lnTo>
                <a:cubicBezTo>
                  <a:pt x="152" y="3900"/>
                  <a:pt x="136" y="3935"/>
                  <a:pt x="154" y="3957"/>
                </a:cubicBezTo>
                <a:lnTo>
                  <a:pt x="369" y="4219"/>
                </a:lnTo>
                <a:cubicBezTo>
                  <a:pt x="376" y="4227"/>
                  <a:pt x="376" y="4239"/>
                  <a:pt x="369" y="4248"/>
                </a:cubicBezTo>
                <a:lnTo>
                  <a:pt x="154" y="4515"/>
                </a:lnTo>
                <a:close/>
                <a:moveTo>
                  <a:pt x="0" y="1135"/>
                </a:moveTo>
                <a:lnTo>
                  <a:pt x="0" y="431"/>
                </a:lnTo>
                <a:lnTo>
                  <a:pt x="918" y="431"/>
                </a:lnTo>
                <a:lnTo>
                  <a:pt x="918" y="0"/>
                </a:lnTo>
                <a:lnTo>
                  <a:pt x="3604" y="0"/>
                </a:lnTo>
                <a:lnTo>
                  <a:pt x="3604" y="429"/>
                </a:lnTo>
                <a:lnTo>
                  <a:pt x="4522" y="429"/>
                </a:lnTo>
                <a:lnTo>
                  <a:pt x="4522" y="1135"/>
                </a:lnTo>
                <a:cubicBezTo>
                  <a:pt x="4522" y="1641"/>
                  <a:pt x="4110" y="2053"/>
                  <a:pt x="3604" y="2053"/>
                </a:cubicBezTo>
                <a:lnTo>
                  <a:pt x="3485" y="2053"/>
                </a:lnTo>
                <a:cubicBezTo>
                  <a:pt x="3312" y="2436"/>
                  <a:pt x="2965" y="2723"/>
                  <a:pt x="2545" y="2813"/>
                </a:cubicBezTo>
                <a:lnTo>
                  <a:pt x="2545" y="3389"/>
                </a:lnTo>
                <a:lnTo>
                  <a:pt x="2874" y="3389"/>
                </a:lnTo>
                <a:cubicBezTo>
                  <a:pt x="2976" y="3389"/>
                  <a:pt x="3058" y="3472"/>
                  <a:pt x="3058" y="3573"/>
                </a:cubicBezTo>
                <a:lnTo>
                  <a:pt x="3058" y="3815"/>
                </a:lnTo>
                <a:lnTo>
                  <a:pt x="3340" y="3815"/>
                </a:lnTo>
                <a:lnTo>
                  <a:pt x="3340" y="4677"/>
                </a:lnTo>
                <a:lnTo>
                  <a:pt x="1184" y="4677"/>
                </a:lnTo>
                <a:lnTo>
                  <a:pt x="1184" y="3815"/>
                </a:lnTo>
                <a:lnTo>
                  <a:pt x="1465" y="3815"/>
                </a:lnTo>
                <a:lnTo>
                  <a:pt x="1465" y="3573"/>
                </a:lnTo>
                <a:cubicBezTo>
                  <a:pt x="1465" y="3472"/>
                  <a:pt x="1548" y="3389"/>
                  <a:pt x="1649" y="3389"/>
                </a:cubicBezTo>
                <a:lnTo>
                  <a:pt x="1978" y="3389"/>
                </a:lnTo>
                <a:lnTo>
                  <a:pt x="1978" y="2813"/>
                </a:lnTo>
                <a:cubicBezTo>
                  <a:pt x="1558" y="2723"/>
                  <a:pt x="1212" y="2436"/>
                  <a:pt x="1038" y="2053"/>
                </a:cubicBezTo>
                <a:lnTo>
                  <a:pt x="920" y="2053"/>
                </a:lnTo>
                <a:cubicBezTo>
                  <a:pt x="412" y="2053"/>
                  <a:pt x="0" y="1641"/>
                  <a:pt x="0" y="1135"/>
                </a:cubicBezTo>
                <a:close/>
                <a:moveTo>
                  <a:pt x="3601" y="1589"/>
                </a:moveTo>
                <a:lnTo>
                  <a:pt x="3604" y="1589"/>
                </a:lnTo>
                <a:cubicBezTo>
                  <a:pt x="3854" y="1589"/>
                  <a:pt x="4057" y="1385"/>
                  <a:pt x="4057" y="1136"/>
                </a:cubicBezTo>
                <a:lnTo>
                  <a:pt x="4057" y="896"/>
                </a:lnTo>
                <a:lnTo>
                  <a:pt x="3604" y="896"/>
                </a:lnTo>
                <a:lnTo>
                  <a:pt x="3604" y="1501"/>
                </a:lnTo>
                <a:cubicBezTo>
                  <a:pt x="3604" y="1531"/>
                  <a:pt x="3602" y="1560"/>
                  <a:pt x="3601" y="1589"/>
                </a:cubicBezTo>
                <a:close/>
                <a:moveTo>
                  <a:pt x="1888" y="3859"/>
                </a:moveTo>
                <a:lnTo>
                  <a:pt x="1888" y="4320"/>
                </a:lnTo>
                <a:lnTo>
                  <a:pt x="2634" y="4320"/>
                </a:lnTo>
                <a:lnTo>
                  <a:pt x="2634" y="3859"/>
                </a:lnTo>
                <a:lnTo>
                  <a:pt x="1888" y="3859"/>
                </a:lnTo>
                <a:close/>
                <a:moveTo>
                  <a:pt x="1642" y="1317"/>
                </a:moveTo>
                <a:lnTo>
                  <a:pt x="1868" y="1544"/>
                </a:lnTo>
                <a:lnTo>
                  <a:pt x="2102" y="1780"/>
                </a:lnTo>
                <a:lnTo>
                  <a:pt x="2338" y="1545"/>
                </a:lnTo>
                <a:lnTo>
                  <a:pt x="2878" y="1008"/>
                </a:lnTo>
                <a:lnTo>
                  <a:pt x="2644" y="772"/>
                </a:lnTo>
                <a:lnTo>
                  <a:pt x="2104" y="1309"/>
                </a:lnTo>
                <a:lnTo>
                  <a:pt x="1878" y="1083"/>
                </a:lnTo>
                <a:lnTo>
                  <a:pt x="1642" y="1317"/>
                </a:lnTo>
                <a:close/>
                <a:moveTo>
                  <a:pt x="465" y="1135"/>
                </a:moveTo>
                <a:cubicBezTo>
                  <a:pt x="465" y="1385"/>
                  <a:pt x="669" y="1588"/>
                  <a:pt x="918" y="1588"/>
                </a:cubicBezTo>
                <a:lnTo>
                  <a:pt x="921" y="1588"/>
                </a:lnTo>
                <a:cubicBezTo>
                  <a:pt x="920" y="1559"/>
                  <a:pt x="918" y="1529"/>
                  <a:pt x="918" y="1500"/>
                </a:cubicBezTo>
                <a:lnTo>
                  <a:pt x="918" y="895"/>
                </a:lnTo>
                <a:lnTo>
                  <a:pt x="465" y="895"/>
                </a:lnTo>
                <a:lnTo>
                  <a:pt x="465" y="1135"/>
                </a:lnTo>
                <a:close/>
              </a:path>
            </a:pathLst>
          </a:custGeom>
          <a:solidFill>
            <a:srgbClr val="30506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23">
            <a:extLst>
              <a:ext uri="{FF2B5EF4-FFF2-40B4-BE49-F238E27FC236}">
                <a16:creationId xmlns:a16="http://schemas.microsoft.com/office/drawing/2014/main" id="{E5654D91-BBFE-4B36-A434-E41A2048492A}"/>
              </a:ext>
            </a:extLst>
          </p:cNvPr>
          <p:cNvSpPr/>
          <p:nvPr/>
        </p:nvSpPr>
        <p:spPr>
          <a:xfrm>
            <a:off x="3602880" y="4156360"/>
            <a:ext cx="2194920" cy="41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fr-FR" b="1" spc="-1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Improvement of </a:t>
            </a:r>
            <a:endParaRPr lang="fr-FR">
              <a:solidFill>
                <a:srgbClr val="E36C09"/>
              </a:solidFill>
              <a:latin typeface="Arial"/>
              <a:ea typeface="微软雅黑"/>
            </a:endParaRPr>
          </a:p>
          <a:p>
            <a:pPr algn="ctr"/>
            <a:r>
              <a:rPr lang="fr-FR" b="1" spc="-1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the dual encoder</a:t>
            </a:r>
            <a:endParaRPr lang="fr-FR">
              <a:solidFill>
                <a:srgbClr val="E36C09"/>
              </a:solidFill>
            </a:endParaRPr>
          </a:p>
        </p:txBody>
      </p:sp>
      <p:sp>
        <p:nvSpPr>
          <p:cNvPr id="51" name="CustomShape 25">
            <a:extLst>
              <a:ext uri="{FF2B5EF4-FFF2-40B4-BE49-F238E27FC236}">
                <a16:creationId xmlns:a16="http://schemas.microsoft.com/office/drawing/2014/main" id="{4FD3763D-E964-472B-9113-2AB6169D0317}"/>
              </a:ext>
            </a:extLst>
          </p:cNvPr>
          <p:cNvSpPr/>
          <p:nvPr/>
        </p:nvSpPr>
        <p:spPr>
          <a:xfrm>
            <a:off x="4541040" y="3658840"/>
            <a:ext cx="318600" cy="460080"/>
          </a:xfrm>
          <a:custGeom>
            <a:avLst/>
            <a:gdLst/>
            <a:ahLst/>
            <a:cxnLst/>
            <a:rect l="l" t="t" r="r" b="b"/>
            <a:pathLst>
              <a:path w="4522" h="6532">
                <a:moveTo>
                  <a:pt x="1069" y="5679"/>
                </a:moveTo>
                <a:lnTo>
                  <a:pt x="1120" y="5475"/>
                </a:lnTo>
                <a:lnTo>
                  <a:pt x="958" y="5339"/>
                </a:lnTo>
                <a:cubicBezTo>
                  <a:pt x="928" y="5313"/>
                  <a:pt x="944" y="5264"/>
                  <a:pt x="984" y="5261"/>
                </a:cubicBezTo>
                <a:lnTo>
                  <a:pt x="1194" y="5247"/>
                </a:lnTo>
                <a:lnTo>
                  <a:pt x="1274" y="5052"/>
                </a:lnTo>
                <a:cubicBezTo>
                  <a:pt x="1289" y="5015"/>
                  <a:pt x="1341" y="5015"/>
                  <a:pt x="1356" y="5052"/>
                </a:cubicBezTo>
                <a:lnTo>
                  <a:pt x="1436" y="5247"/>
                </a:lnTo>
                <a:lnTo>
                  <a:pt x="1646" y="5261"/>
                </a:lnTo>
                <a:cubicBezTo>
                  <a:pt x="1686" y="5264"/>
                  <a:pt x="1702" y="5313"/>
                  <a:pt x="1672" y="5339"/>
                </a:cubicBezTo>
                <a:lnTo>
                  <a:pt x="1509" y="5473"/>
                </a:lnTo>
                <a:lnTo>
                  <a:pt x="1560" y="5677"/>
                </a:lnTo>
                <a:cubicBezTo>
                  <a:pt x="1569" y="5716"/>
                  <a:pt x="1528" y="5747"/>
                  <a:pt x="1493" y="5725"/>
                </a:cubicBezTo>
                <a:lnTo>
                  <a:pt x="1314" y="5615"/>
                </a:lnTo>
                <a:lnTo>
                  <a:pt x="1136" y="5725"/>
                </a:lnTo>
                <a:cubicBezTo>
                  <a:pt x="1101" y="5748"/>
                  <a:pt x="1058" y="5717"/>
                  <a:pt x="1069" y="5679"/>
                </a:cubicBezTo>
                <a:close/>
                <a:moveTo>
                  <a:pt x="2592" y="5260"/>
                </a:moveTo>
                <a:lnTo>
                  <a:pt x="2381" y="5245"/>
                </a:lnTo>
                <a:lnTo>
                  <a:pt x="2301" y="5051"/>
                </a:lnTo>
                <a:cubicBezTo>
                  <a:pt x="2286" y="5013"/>
                  <a:pt x="2234" y="5013"/>
                  <a:pt x="2220" y="5051"/>
                </a:cubicBezTo>
                <a:lnTo>
                  <a:pt x="2140" y="5245"/>
                </a:lnTo>
                <a:lnTo>
                  <a:pt x="1929" y="5260"/>
                </a:lnTo>
                <a:cubicBezTo>
                  <a:pt x="1889" y="5263"/>
                  <a:pt x="1873" y="5312"/>
                  <a:pt x="1904" y="5337"/>
                </a:cubicBezTo>
                <a:lnTo>
                  <a:pt x="2065" y="5473"/>
                </a:lnTo>
                <a:lnTo>
                  <a:pt x="2014" y="5677"/>
                </a:lnTo>
                <a:cubicBezTo>
                  <a:pt x="2005" y="5716"/>
                  <a:pt x="2046" y="5747"/>
                  <a:pt x="2081" y="5725"/>
                </a:cubicBezTo>
                <a:lnTo>
                  <a:pt x="2260" y="5615"/>
                </a:lnTo>
                <a:lnTo>
                  <a:pt x="2438" y="5725"/>
                </a:lnTo>
                <a:cubicBezTo>
                  <a:pt x="2472" y="5747"/>
                  <a:pt x="2514" y="5716"/>
                  <a:pt x="2505" y="5677"/>
                </a:cubicBezTo>
                <a:lnTo>
                  <a:pt x="2454" y="5473"/>
                </a:lnTo>
                <a:lnTo>
                  <a:pt x="2616" y="5337"/>
                </a:lnTo>
                <a:cubicBezTo>
                  <a:pt x="2648" y="5312"/>
                  <a:pt x="2632" y="5263"/>
                  <a:pt x="2592" y="5260"/>
                </a:cubicBezTo>
                <a:close/>
                <a:moveTo>
                  <a:pt x="3538" y="5260"/>
                </a:moveTo>
                <a:lnTo>
                  <a:pt x="3328" y="5245"/>
                </a:lnTo>
                <a:lnTo>
                  <a:pt x="3248" y="5051"/>
                </a:lnTo>
                <a:cubicBezTo>
                  <a:pt x="3233" y="5013"/>
                  <a:pt x="3181" y="5013"/>
                  <a:pt x="3166" y="5051"/>
                </a:cubicBezTo>
                <a:lnTo>
                  <a:pt x="3086" y="5245"/>
                </a:lnTo>
                <a:lnTo>
                  <a:pt x="2876" y="5260"/>
                </a:lnTo>
                <a:cubicBezTo>
                  <a:pt x="2836" y="5263"/>
                  <a:pt x="2820" y="5312"/>
                  <a:pt x="2850" y="5337"/>
                </a:cubicBezTo>
                <a:lnTo>
                  <a:pt x="3012" y="5473"/>
                </a:lnTo>
                <a:lnTo>
                  <a:pt x="2961" y="5677"/>
                </a:lnTo>
                <a:cubicBezTo>
                  <a:pt x="2952" y="5716"/>
                  <a:pt x="2993" y="5747"/>
                  <a:pt x="3028" y="5725"/>
                </a:cubicBezTo>
                <a:lnTo>
                  <a:pt x="3206" y="5615"/>
                </a:lnTo>
                <a:lnTo>
                  <a:pt x="3385" y="5725"/>
                </a:lnTo>
                <a:cubicBezTo>
                  <a:pt x="3418" y="5747"/>
                  <a:pt x="3461" y="5716"/>
                  <a:pt x="3452" y="5677"/>
                </a:cubicBezTo>
                <a:lnTo>
                  <a:pt x="3401" y="5473"/>
                </a:lnTo>
                <a:lnTo>
                  <a:pt x="3562" y="5337"/>
                </a:lnTo>
                <a:cubicBezTo>
                  <a:pt x="3594" y="5312"/>
                  <a:pt x="3578" y="5263"/>
                  <a:pt x="3538" y="5260"/>
                </a:cubicBezTo>
                <a:close/>
                <a:moveTo>
                  <a:pt x="1746" y="5836"/>
                </a:moveTo>
                <a:lnTo>
                  <a:pt x="1666" y="6031"/>
                </a:lnTo>
                <a:lnTo>
                  <a:pt x="1456" y="6045"/>
                </a:lnTo>
                <a:cubicBezTo>
                  <a:pt x="1416" y="6048"/>
                  <a:pt x="1400" y="6097"/>
                  <a:pt x="1430" y="6123"/>
                </a:cubicBezTo>
                <a:lnTo>
                  <a:pt x="1592" y="6259"/>
                </a:lnTo>
                <a:lnTo>
                  <a:pt x="1541" y="6463"/>
                </a:lnTo>
                <a:cubicBezTo>
                  <a:pt x="1532" y="6501"/>
                  <a:pt x="1573" y="6532"/>
                  <a:pt x="1608" y="6511"/>
                </a:cubicBezTo>
                <a:lnTo>
                  <a:pt x="1786" y="6400"/>
                </a:lnTo>
                <a:lnTo>
                  <a:pt x="1965" y="6511"/>
                </a:lnTo>
                <a:cubicBezTo>
                  <a:pt x="1998" y="6532"/>
                  <a:pt x="2041" y="6501"/>
                  <a:pt x="2032" y="6463"/>
                </a:cubicBezTo>
                <a:lnTo>
                  <a:pt x="1981" y="6259"/>
                </a:lnTo>
                <a:lnTo>
                  <a:pt x="2142" y="6123"/>
                </a:lnTo>
                <a:cubicBezTo>
                  <a:pt x="2173" y="6097"/>
                  <a:pt x="2157" y="6048"/>
                  <a:pt x="2117" y="6045"/>
                </a:cubicBezTo>
                <a:lnTo>
                  <a:pt x="1906" y="6031"/>
                </a:lnTo>
                <a:lnTo>
                  <a:pt x="1826" y="5836"/>
                </a:lnTo>
                <a:cubicBezTo>
                  <a:pt x="1813" y="5799"/>
                  <a:pt x="1761" y="5799"/>
                  <a:pt x="1746" y="5836"/>
                </a:cubicBezTo>
                <a:close/>
                <a:moveTo>
                  <a:pt x="2694" y="5836"/>
                </a:moveTo>
                <a:lnTo>
                  <a:pt x="2614" y="6031"/>
                </a:lnTo>
                <a:lnTo>
                  <a:pt x="2404" y="6045"/>
                </a:lnTo>
                <a:cubicBezTo>
                  <a:pt x="2364" y="6048"/>
                  <a:pt x="2348" y="6097"/>
                  <a:pt x="2378" y="6123"/>
                </a:cubicBezTo>
                <a:lnTo>
                  <a:pt x="2540" y="6259"/>
                </a:lnTo>
                <a:lnTo>
                  <a:pt x="2489" y="6463"/>
                </a:lnTo>
                <a:cubicBezTo>
                  <a:pt x="2480" y="6501"/>
                  <a:pt x="2521" y="6532"/>
                  <a:pt x="2556" y="6511"/>
                </a:cubicBezTo>
                <a:lnTo>
                  <a:pt x="2734" y="6400"/>
                </a:lnTo>
                <a:lnTo>
                  <a:pt x="2913" y="6511"/>
                </a:lnTo>
                <a:cubicBezTo>
                  <a:pt x="2946" y="6532"/>
                  <a:pt x="2989" y="6501"/>
                  <a:pt x="2980" y="6463"/>
                </a:cubicBezTo>
                <a:lnTo>
                  <a:pt x="2929" y="6259"/>
                </a:lnTo>
                <a:lnTo>
                  <a:pt x="3090" y="6123"/>
                </a:lnTo>
                <a:cubicBezTo>
                  <a:pt x="3121" y="6097"/>
                  <a:pt x="3105" y="6048"/>
                  <a:pt x="3065" y="6045"/>
                </a:cubicBezTo>
                <a:lnTo>
                  <a:pt x="2854" y="6031"/>
                </a:lnTo>
                <a:lnTo>
                  <a:pt x="2774" y="5836"/>
                </a:lnTo>
                <a:cubicBezTo>
                  <a:pt x="2761" y="5799"/>
                  <a:pt x="2709" y="5799"/>
                  <a:pt x="2694" y="5836"/>
                </a:cubicBezTo>
                <a:close/>
                <a:moveTo>
                  <a:pt x="4368" y="3957"/>
                </a:moveTo>
                <a:cubicBezTo>
                  <a:pt x="4386" y="3935"/>
                  <a:pt x="4370" y="3900"/>
                  <a:pt x="4341" y="3900"/>
                </a:cubicBezTo>
                <a:lnTo>
                  <a:pt x="3573" y="3900"/>
                </a:lnTo>
                <a:lnTo>
                  <a:pt x="3573" y="4572"/>
                </a:lnTo>
                <a:lnTo>
                  <a:pt x="4341" y="4572"/>
                </a:lnTo>
                <a:cubicBezTo>
                  <a:pt x="4370" y="4572"/>
                  <a:pt x="4386" y="4537"/>
                  <a:pt x="4368" y="4515"/>
                </a:cubicBezTo>
                <a:lnTo>
                  <a:pt x="4153" y="4253"/>
                </a:lnTo>
                <a:cubicBezTo>
                  <a:pt x="4146" y="4245"/>
                  <a:pt x="4146" y="4233"/>
                  <a:pt x="4153" y="4224"/>
                </a:cubicBezTo>
                <a:lnTo>
                  <a:pt x="4368" y="3957"/>
                </a:lnTo>
                <a:close/>
                <a:moveTo>
                  <a:pt x="154" y="4515"/>
                </a:moveTo>
                <a:cubicBezTo>
                  <a:pt x="136" y="4537"/>
                  <a:pt x="152" y="4572"/>
                  <a:pt x="181" y="4572"/>
                </a:cubicBezTo>
                <a:lnTo>
                  <a:pt x="949" y="4572"/>
                </a:lnTo>
                <a:lnTo>
                  <a:pt x="949" y="3900"/>
                </a:lnTo>
                <a:lnTo>
                  <a:pt x="181" y="3900"/>
                </a:lnTo>
                <a:cubicBezTo>
                  <a:pt x="152" y="3900"/>
                  <a:pt x="136" y="3935"/>
                  <a:pt x="154" y="3957"/>
                </a:cubicBezTo>
                <a:lnTo>
                  <a:pt x="369" y="4219"/>
                </a:lnTo>
                <a:cubicBezTo>
                  <a:pt x="376" y="4227"/>
                  <a:pt x="376" y="4239"/>
                  <a:pt x="369" y="4248"/>
                </a:cubicBezTo>
                <a:lnTo>
                  <a:pt x="154" y="4515"/>
                </a:lnTo>
                <a:close/>
                <a:moveTo>
                  <a:pt x="0" y="1135"/>
                </a:moveTo>
                <a:lnTo>
                  <a:pt x="0" y="431"/>
                </a:lnTo>
                <a:lnTo>
                  <a:pt x="918" y="431"/>
                </a:lnTo>
                <a:lnTo>
                  <a:pt x="918" y="0"/>
                </a:lnTo>
                <a:lnTo>
                  <a:pt x="3604" y="0"/>
                </a:lnTo>
                <a:lnTo>
                  <a:pt x="3604" y="429"/>
                </a:lnTo>
                <a:lnTo>
                  <a:pt x="4522" y="429"/>
                </a:lnTo>
                <a:lnTo>
                  <a:pt x="4522" y="1135"/>
                </a:lnTo>
                <a:cubicBezTo>
                  <a:pt x="4522" y="1641"/>
                  <a:pt x="4110" y="2053"/>
                  <a:pt x="3604" y="2053"/>
                </a:cubicBezTo>
                <a:lnTo>
                  <a:pt x="3485" y="2053"/>
                </a:lnTo>
                <a:cubicBezTo>
                  <a:pt x="3312" y="2436"/>
                  <a:pt x="2965" y="2723"/>
                  <a:pt x="2545" y="2813"/>
                </a:cubicBezTo>
                <a:lnTo>
                  <a:pt x="2545" y="3389"/>
                </a:lnTo>
                <a:lnTo>
                  <a:pt x="2874" y="3389"/>
                </a:lnTo>
                <a:cubicBezTo>
                  <a:pt x="2976" y="3389"/>
                  <a:pt x="3058" y="3472"/>
                  <a:pt x="3058" y="3573"/>
                </a:cubicBezTo>
                <a:lnTo>
                  <a:pt x="3058" y="3815"/>
                </a:lnTo>
                <a:lnTo>
                  <a:pt x="3340" y="3815"/>
                </a:lnTo>
                <a:lnTo>
                  <a:pt x="3340" y="4677"/>
                </a:lnTo>
                <a:lnTo>
                  <a:pt x="1184" y="4677"/>
                </a:lnTo>
                <a:lnTo>
                  <a:pt x="1184" y="3815"/>
                </a:lnTo>
                <a:lnTo>
                  <a:pt x="1465" y="3815"/>
                </a:lnTo>
                <a:lnTo>
                  <a:pt x="1465" y="3573"/>
                </a:lnTo>
                <a:cubicBezTo>
                  <a:pt x="1465" y="3472"/>
                  <a:pt x="1548" y="3389"/>
                  <a:pt x="1649" y="3389"/>
                </a:cubicBezTo>
                <a:lnTo>
                  <a:pt x="1978" y="3389"/>
                </a:lnTo>
                <a:lnTo>
                  <a:pt x="1978" y="2813"/>
                </a:lnTo>
                <a:cubicBezTo>
                  <a:pt x="1558" y="2723"/>
                  <a:pt x="1212" y="2436"/>
                  <a:pt x="1038" y="2053"/>
                </a:cubicBezTo>
                <a:lnTo>
                  <a:pt x="920" y="2053"/>
                </a:lnTo>
                <a:cubicBezTo>
                  <a:pt x="412" y="2053"/>
                  <a:pt x="0" y="1641"/>
                  <a:pt x="0" y="1135"/>
                </a:cubicBezTo>
                <a:close/>
                <a:moveTo>
                  <a:pt x="3601" y="1589"/>
                </a:moveTo>
                <a:lnTo>
                  <a:pt x="3604" y="1589"/>
                </a:lnTo>
                <a:cubicBezTo>
                  <a:pt x="3854" y="1589"/>
                  <a:pt x="4057" y="1385"/>
                  <a:pt x="4057" y="1136"/>
                </a:cubicBezTo>
                <a:lnTo>
                  <a:pt x="4057" y="896"/>
                </a:lnTo>
                <a:lnTo>
                  <a:pt x="3604" y="896"/>
                </a:lnTo>
                <a:lnTo>
                  <a:pt x="3604" y="1501"/>
                </a:lnTo>
                <a:cubicBezTo>
                  <a:pt x="3604" y="1531"/>
                  <a:pt x="3602" y="1560"/>
                  <a:pt x="3601" y="1589"/>
                </a:cubicBezTo>
                <a:close/>
                <a:moveTo>
                  <a:pt x="1888" y="3859"/>
                </a:moveTo>
                <a:lnTo>
                  <a:pt x="1888" y="4320"/>
                </a:lnTo>
                <a:lnTo>
                  <a:pt x="2634" y="4320"/>
                </a:lnTo>
                <a:lnTo>
                  <a:pt x="2634" y="3859"/>
                </a:lnTo>
                <a:lnTo>
                  <a:pt x="1888" y="3859"/>
                </a:lnTo>
                <a:close/>
                <a:moveTo>
                  <a:pt x="1642" y="1317"/>
                </a:moveTo>
                <a:lnTo>
                  <a:pt x="1868" y="1544"/>
                </a:lnTo>
                <a:lnTo>
                  <a:pt x="2102" y="1780"/>
                </a:lnTo>
                <a:lnTo>
                  <a:pt x="2338" y="1545"/>
                </a:lnTo>
                <a:lnTo>
                  <a:pt x="2878" y="1008"/>
                </a:lnTo>
                <a:lnTo>
                  <a:pt x="2644" y="772"/>
                </a:lnTo>
                <a:lnTo>
                  <a:pt x="2104" y="1309"/>
                </a:lnTo>
                <a:lnTo>
                  <a:pt x="1878" y="1083"/>
                </a:lnTo>
                <a:lnTo>
                  <a:pt x="1642" y="1317"/>
                </a:lnTo>
                <a:close/>
                <a:moveTo>
                  <a:pt x="465" y="1135"/>
                </a:moveTo>
                <a:cubicBezTo>
                  <a:pt x="465" y="1385"/>
                  <a:pt x="669" y="1588"/>
                  <a:pt x="918" y="1588"/>
                </a:cubicBezTo>
                <a:lnTo>
                  <a:pt x="921" y="1588"/>
                </a:lnTo>
                <a:cubicBezTo>
                  <a:pt x="920" y="1559"/>
                  <a:pt x="918" y="1529"/>
                  <a:pt x="918" y="1500"/>
                </a:cubicBezTo>
                <a:lnTo>
                  <a:pt x="918" y="895"/>
                </a:lnTo>
                <a:lnTo>
                  <a:pt x="465" y="895"/>
                </a:lnTo>
                <a:lnTo>
                  <a:pt x="465" y="1135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CustomShape 26">
            <a:extLst>
              <a:ext uri="{FF2B5EF4-FFF2-40B4-BE49-F238E27FC236}">
                <a16:creationId xmlns:a16="http://schemas.microsoft.com/office/drawing/2014/main" id="{619A8AC9-F4D9-435E-B0B7-20F5318EB5A5}"/>
              </a:ext>
            </a:extLst>
          </p:cNvPr>
          <p:cNvSpPr/>
          <p:nvPr/>
        </p:nvSpPr>
        <p:spPr>
          <a:xfrm>
            <a:off x="9290880" y="4055200"/>
            <a:ext cx="2194920" cy="41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fr-FR" b="1" spc="-1">
                <a:solidFill>
                  <a:srgbClr val="5F497A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Attention mechanism</a:t>
            </a:r>
            <a:endParaRPr lang="fr-FR">
              <a:solidFill>
                <a:srgbClr val="5F497A"/>
              </a:solidFill>
            </a:endParaRPr>
          </a:p>
        </p:txBody>
      </p:sp>
      <p:sp>
        <p:nvSpPr>
          <p:cNvPr id="55" name="CustomShape 27">
            <a:extLst>
              <a:ext uri="{FF2B5EF4-FFF2-40B4-BE49-F238E27FC236}">
                <a16:creationId xmlns:a16="http://schemas.microsoft.com/office/drawing/2014/main" id="{2169E32F-99EA-45EF-BE4F-C13A4F7CB022}"/>
              </a:ext>
            </a:extLst>
          </p:cNvPr>
          <p:cNvSpPr/>
          <p:nvPr/>
        </p:nvSpPr>
        <p:spPr>
          <a:xfrm>
            <a:off x="10229040" y="3557680"/>
            <a:ext cx="318600" cy="460080"/>
          </a:xfrm>
          <a:custGeom>
            <a:avLst/>
            <a:gdLst/>
            <a:ahLst/>
            <a:cxnLst/>
            <a:rect l="l" t="t" r="r" b="b"/>
            <a:pathLst>
              <a:path w="4522" h="6532">
                <a:moveTo>
                  <a:pt x="1069" y="5679"/>
                </a:moveTo>
                <a:lnTo>
                  <a:pt x="1120" y="5475"/>
                </a:lnTo>
                <a:lnTo>
                  <a:pt x="958" y="5339"/>
                </a:lnTo>
                <a:cubicBezTo>
                  <a:pt x="928" y="5313"/>
                  <a:pt x="944" y="5264"/>
                  <a:pt x="984" y="5261"/>
                </a:cubicBezTo>
                <a:lnTo>
                  <a:pt x="1194" y="5247"/>
                </a:lnTo>
                <a:lnTo>
                  <a:pt x="1274" y="5052"/>
                </a:lnTo>
                <a:cubicBezTo>
                  <a:pt x="1289" y="5015"/>
                  <a:pt x="1341" y="5015"/>
                  <a:pt x="1356" y="5052"/>
                </a:cubicBezTo>
                <a:lnTo>
                  <a:pt x="1436" y="5247"/>
                </a:lnTo>
                <a:lnTo>
                  <a:pt x="1646" y="5261"/>
                </a:lnTo>
                <a:cubicBezTo>
                  <a:pt x="1686" y="5264"/>
                  <a:pt x="1702" y="5313"/>
                  <a:pt x="1672" y="5339"/>
                </a:cubicBezTo>
                <a:lnTo>
                  <a:pt x="1509" y="5473"/>
                </a:lnTo>
                <a:lnTo>
                  <a:pt x="1560" y="5677"/>
                </a:lnTo>
                <a:cubicBezTo>
                  <a:pt x="1569" y="5716"/>
                  <a:pt x="1528" y="5747"/>
                  <a:pt x="1493" y="5725"/>
                </a:cubicBezTo>
                <a:lnTo>
                  <a:pt x="1314" y="5615"/>
                </a:lnTo>
                <a:lnTo>
                  <a:pt x="1136" y="5725"/>
                </a:lnTo>
                <a:cubicBezTo>
                  <a:pt x="1101" y="5748"/>
                  <a:pt x="1058" y="5717"/>
                  <a:pt x="1069" y="5679"/>
                </a:cubicBezTo>
                <a:close/>
                <a:moveTo>
                  <a:pt x="2592" y="5260"/>
                </a:moveTo>
                <a:lnTo>
                  <a:pt x="2381" y="5245"/>
                </a:lnTo>
                <a:lnTo>
                  <a:pt x="2301" y="5051"/>
                </a:lnTo>
                <a:cubicBezTo>
                  <a:pt x="2286" y="5013"/>
                  <a:pt x="2234" y="5013"/>
                  <a:pt x="2220" y="5051"/>
                </a:cubicBezTo>
                <a:lnTo>
                  <a:pt x="2140" y="5245"/>
                </a:lnTo>
                <a:lnTo>
                  <a:pt x="1929" y="5260"/>
                </a:lnTo>
                <a:cubicBezTo>
                  <a:pt x="1889" y="5263"/>
                  <a:pt x="1873" y="5312"/>
                  <a:pt x="1904" y="5337"/>
                </a:cubicBezTo>
                <a:lnTo>
                  <a:pt x="2065" y="5473"/>
                </a:lnTo>
                <a:lnTo>
                  <a:pt x="2014" y="5677"/>
                </a:lnTo>
                <a:cubicBezTo>
                  <a:pt x="2005" y="5716"/>
                  <a:pt x="2046" y="5747"/>
                  <a:pt x="2081" y="5725"/>
                </a:cubicBezTo>
                <a:lnTo>
                  <a:pt x="2260" y="5615"/>
                </a:lnTo>
                <a:lnTo>
                  <a:pt x="2438" y="5725"/>
                </a:lnTo>
                <a:cubicBezTo>
                  <a:pt x="2472" y="5747"/>
                  <a:pt x="2514" y="5716"/>
                  <a:pt x="2505" y="5677"/>
                </a:cubicBezTo>
                <a:lnTo>
                  <a:pt x="2454" y="5473"/>
                </a:lnTo>
                <a:lnTo>
                  <a:pt x="2616" y="5337"/>
                </a:lnTo>
                <a:cubicBezTo>
                  <a:pt x="2648" y="5312"/>
                  <a:pt x="2632" y="5263"/>
                  <a:pt x="2592" y="5260"/>
                </a:cubicBezTo>
                <a:close/>
                <a:moveTo>
                  <a:pt x="3538" y="5260"/>
                </a:moveTo>
                <a:lnTo>
                  <a:pt x="3328" y="5245"/>
                </a:lnTo>
                <a:lnTo>
                  <a:pt x="3248" y="5051"/>
                </a:lnTo>
                <a:cubicBezTo>
                  <a:pt x="3233" y="5013"/>
                  <a:pt x="3181" y="5013"/>
                  <a:pt x="3166" y="5051"/>
                </a:cubicBezTo>
                <a:lnTo>
                  <a:pt x="3086" y="5245"/>
                </a:lnTo>
                <a:lnTo>
                  <a:pt x="2876" y="5260"/>
                </a:lnTo>
                <a:cubicBezTo>
                  <a:pt x="2836" y="5263"/>
                  <a:pt x="2820" y="5312"/>
                  <a:pt x="2850" y="5337"/>
                </a:cubicBezTo>
                <a:lnTo>
                  <a:pt x="3012" y="5473"/>
                </a:lnTo>
                <a:lnTo>
                  <a:pt x="2961" y="5677"/>
                </a:lnTo>
                <a:cubicBezTo>
                  <a:pt x="2952" y="5716"/>
                  <a:pt x="2993" y="5747"/>
                  <a:pt x="3028" y="5725"/>
                </a:cubicBezTo>
                <a:lnTo>
                  <a:pt x="3206" y="5615"/>
                </a:lnTo>
                <a:lnTo>
                  <a:pt x="3385" y="5725"/>
                </a:lnTo>
                <a:cubicBezTo>
                  <a:pt x="3418" y="5747"/>
                  <a:pt x="3461" y="5716"/>
                  <a:pt x="3452" y="5677"/>
                </a:cubicBezTo>
                <a:lnTo>
                  <a:pt x="3401" y="5473"/>
                </a:lnTo>
                <a:lnTo>
                  <a:pt x="3562" y="5337"/>
                </a:lnTo>
                <a:cubicBezTo>
                  <a:pt x="3594" y="5312"/>
                  <a:pt x="3578" y="5263"/>
                  <a:pt x="3538" y="5260"/>
                </a:cubicBezTo>
                <a:close/>
                <a:moveTo>
                  <a:pt x="1746" y="5836"/>
                </a:moveTo>
                <a:lnTo>
                  <a:pt x="1666" y="6031"/>
                </a:lnTo>
                <a:lnTo>
                  <a:pt x="1456" y="6045"/>
                </a:lnTo>
                <a:cubicBezTo>
                  <a:pt x="1416" y="6048"/>
                  <a:pt x="1400" y="6097"/>
                  <a:pt x="1430" y="6123"/>
                </a:cubicBezTo>
                <a:lnTo>
                  <a:pt x="1592" y="6259"/>
                </a:lnTo>
                <a:lnTo>
                  <a:pt x="1541" y="6463"/>
                </a:lnTo>
                <a:cubicBezTo>
                  <a:pt x="1532" y="6501"/>
                  <a:pt x="1573" y="6532"/>
                  <a:pt x="1608" y="6511"/>
                </a:cubicBezTo>
                <a:lnTo>
                  <a:pt x="1786" y="6400"/>
                </a:lnTo>
                <a:lnTo>
                  <a:pt x="1965" y="6511"/>
                </a:lnTo>
                <a:cubicBezTo>
                  <a:pt x="1998" y="6532"/>
                  <a:pt x="2041" y="6501"/>
                  <a:pt x="2032" y="6463"/>
                </a:cubicBezTo>
                <a:lnTo>
                  <a:pt x="1981" y="6259"/>
                </a:lnTo>
                <a:lnTo>
                  <a:pt x="2142" y="6123"/>
                </a:lnTo>
                <a:cubicBezTo>
                  <a:pt x="2173" y="6097"/>
                  <a:pt x="2157" y="6048"/>
                  <a:pt x="2117" y="6045"/>
                </a:cubicBezTo>
                <a:lnTo>
                  <a:pt x="1906" y="6031"/>
                </a:lnTo>
                <a:lnTo>
                  <a:pt x="1826" y="5836"/>
                </a:lnTo>
                <a:cubicBezTo>
                  <a:pt x="1813" y="5799"/>
                  <a:pt x="1761" y="5799"/>
                  <a:pt x="1746" y="5836"/>
                </a:cubicBezTo>
                <a:close/>
                <a:moveTo>
                  <a:pt x="2694" y="5836"/>
                </a:moveTo>
                <a:lnTo>
                  <a:pt x="2614" y="6031"/>
                </a:lnTo>
                <a:lnTo>
                  <a:pt x="2404" y="6045"/>
                </a:lnTo>
                <a:cubicBezTo>
                  <a:pt x="2364" y="6048"/>
                  <a:pt x="2348" y="6097"/>
                  <a:pt x="2378" y="6123"/>
                </a:cubicBezTo>
                <a:lnTo>
                  <a:pt x="2540" y="6259"/>
                </a:lnTo>
                <a:lnTo>
                  <a:pt x="2489" y="6463"/>
                </a:lnTo>
                <a:cubicBezTo>
                  <a:pt x="2480" y="6501"/>
                  <a:pt x="2521" y="6532"/>
                  <a:pt x="2556" y="6511"/>
                </a:cubicBezTo>
                <a:lnTo>
                  <a:pt x="2734" y="6400"/>
                </a:lnTo>
                <a:lnTo>
                  <a:pt x="2913" y="6511"/>
                </a:lnTo>
                <a:cubicBezTo>
                  <a:pt x="2946" y="6532"/>
                  <a:pt x="2989" y="6501"/>
                  <a:pt x="2980" y="6463"/>
                </a:cubicBezTo>
                <a:lnTo>
                  <a:pt x="2929" y="6259"/>
                </a:lnTo>
                <a:lnTo>
                  <a:pt x="3090" y="6123"/>
                </a:lnTo>
                <a:cubicBezTo>
                  <a:pt x="3121" y="6097"/>
                  <a:pt x="3105" y="6048"/>
                  <a:pt x="3065" y="6045"/>
                </a:cubicBezTo>
                <a:lnTo>
                  <a:pt x="2854" y="6031"/>
                </a:lnTo>
                <a:lnTo>
                  <a:pt x="2774" y="5836"/>
                </a:lnTo>
                <a:cubicBezTo>
                  <a:pt x="2761" y="5799"/>
                  <a:pt x="2709" y="5799"/>
                  <a:pt x="2694" y="5836"/>
                </a:cubicBezTo>
                <a:close/>
                <a:moveTo>
                  <a:pt x="4368" y="3957"/>
                </a:moveTo>
                <a:cubicBezTo>
                  <a:pt x="4386" y="3935"/>
                  <a:pt x="4370" y="3900"/>
                  <a:pt x="4341" y="3900"/>
                </a:cubicBezTo>
                <a:lnTo>
                  <a:pt x="3573" y="3900"/>
                </a:lnTo>
                <a:lnTo>
                  <a:pt x="3573" y="4572"/>
                </a:lnTo>
                <a:lnTo>
                  <a:pt x="4341" y="4572"/>
                </a:lnTo>
                <a:cubicBezTo>
                  <a:pt x="4370" y="4572"/>
                  <a:pt x="4386" y="4537"/>
                  <a:pt x="4368" y="4515"/>
                </a:cubicBezTo>
                <a:lnTo>
                  <a:pt x="4153" y="4253"/>
                </a:lnTo>
                <a:cubicBezTo>
                  <a:pt x="4146" y="4245"/>
                  <a:pt x="4146" y="4233"/>
                  <a:pt x="4153" y="4224"/>
                </a:cubicBezTo>
                <a:lnTo>
                  <a:pt x="4368" y="3957"/>
                </a:lnTo>
                <a:close/>
                <a:moveTo>
                  <a:pt x="154" y="4515"/>
                </a:moveTo>
                <a:cubicBezTo>
                  <a:pt x="136" y="4537"/>
                  <a:pt x="152" y="4572"/>
                  <a:pt x="181" y="4572"/>
                </a:cubicBezTo>
                <a:lnTo>
                  <a:pt x="949" y="4572"/>
                </a:lnTo>
                <a:lnTo>
                  <a:pt x="949" y="3900"/>
                </a:lnTo>
                <a:lnTo>
                  <a:pt x="181" y="3900"/>
                </a:lnTo>
                <a:cubicBezTo>
                  <a:pt x="152" y="3900"/>
                  <a:pt x="136" y="3935"/>
                  <a:pt x="154" y="3957"/>
                </a:cubicBezTo>
                <a:lnTo>
                  <a:pt x="369" y="4219"/>
                </a:lnTo>
                <a:cubicBezTo>
                  <a:pt x="376" y="4227"/>
                  <a:pt x="376" y="4239"/>
                  <a:pt x="369" y="4248"/>
                </a:cubicBezTo>
                <a:lnTo>
                  <a:pt x="154" y="4515"/>
                </a:lnTo>
                <a:close/>
                <a:moveTo>
                  <a:pt x="0" y="1135"/>
                </a:moveTo>
                <a:lnTo>
                  <a:pt x="0" y="431"/>
                </a:lnTo>
                <a:lnTo>
                  <a:pt x="918" y="431"/>
                </a:lnTo>
                <a:lnTo>
                  <a:pt x="918" y="0"/>
                </a:lnTo>
                <a:lnTo>
                  <a:pt x="3604" y="0"/>
                </a:lnTo>
                <a:lnTo>
                  <a:pt x="3604" y="429"/>
                </a:lnTo>
                <a:lnTo>
                  <a:pt x="4522" y="429"/>
                </a:lnTo>
                <a:lnTo>
                  <a:pt x="4522" y="1135"/>
                </a:lnTo>
                <a:cubicBezTo>
                  <a:pt x="4522" y="1641"/>
                  <a:pt x="4110" y="2053"/>
                  <a:pt x="3604" y="2053"/>
                </a:cubicBezTo>
                <a:lnTo>
                  <a:pt x="3485" y="2053"/>
                </a:lnTo>
                <a:cubicBezTo>
                  <a:pt x="3312" y="2436"/>
                  <a:pt x="2965" y="2723"/>
                  <a:pt x="2545" y="2813"/>
                </a:cubicBezTo>
                <a:lnTo>
                  <a:pt x="2545" y="3389"/>
                </a:lnTo>
                <a:lnTo>
                  <a:pt x="2874" y="3389"/>
                </a:lnTo>
                <a:cubicBezTo>
                  <a:pt x="2976" y="3389"/>
                  <a:pt x="3058" y="3472"/>
                  <a:pt x="3058" y="3573"/>
                </a:cubicBezTo>
                <a:lnTo>
                  <a:pt x="3058" y="3815"/>
                </a:lnTo>
                <a:lnTo>
                  <a:pt x="3340" y="3815"/>
                </a:lnTo>
                <a:lnTo>
                  <a:pt x="3340" y="4677"/>
                </a:lnTo>
                <a:lnTo>
                  <a:pt x="1184" y="4677"/>
                </a:lnTo>
                <a:lnTo>
                  <a:pt x="1184" y="3815"/>
                </a:lnTo>
                <a:lnTo>
                  <a:pt x="1465" y="3815"/>
                </a:lnTo>
                <a:lnTo>
                  <a:pt x="1465" y="3573"/>
                </a:lnTo>
                <a:cubicBezTo>
                  <a:pt x="1465" y="3472"/>
                  <a:pt x="1548" y="3389"/>
                  <a:pt x="1649" y="3389"/>
                </a:cubicBezTo>
                <a:lnTo>
                  <a:pt x="1978" y="3389"/>
                </a:lnTo>
                <a:lnTo>
                  <a:pt x="1978" y="2813"/>
                </a:lnTo>
                <a:cubicBezTo>
                  <a:pt x="1558" y="2723"/>
                  <a:pt x="1212" y="2436"/>
                  <a:pt x="1038" y="2053"/>
                </a:cubicBezTo>
                <a:lnTo>
                  <a:pt x="920" y="2053"/>
                </a:lnTo>
                <a:cubicBezTo>
                  <a:pt x="412" y="2053"/>
                  <a:pt x="0" y="1641"/>
                  <a:pt x="0" y="1135"/>
                </a:cubicBezTo>
                <a:close/>
                <a:moveTo>
                  <a:pt x="3601" y="1589"/>
                </a:moveTo>
                <a:lnTo>
                  <a:pt x="3604" y="1589"/>
                </a:lnTo>
                <a:cubicBezTo>
                  <a:pt x="3854" y="1589"/>
                  <a:pt x="4057" y="1385"/>
                  <a:pt x="4057" y="1136"/>
                </a:cubicBezTo>
                <a:lnTo>
                  <a:pt x="4057" y="896"/>
                </a:lnTo>
                <a:lnTo>
                  <a:pt x="3604" y="896"/>
                </a:lnTo>
                <a:lnTo>
                  <a:pt x="3604" y="1501"/>
                </a:lnTo>
                <a:cubicBezTo>
                  <a:pt x="3604" y="1531"/>
                  <a:pt x="3602" y="1560"/>
                  <a:pt x="3601" y="1589"/>
                </a:cubicBezTo>
                <a:close/>
                <a:moveTo>
                  <a:pt x="1888" y="3859"/>
                </a:moveTo>
                <a:lnTo>
                  <a:pt x="1888" y="4320"/>
                </a:lnTo>
                <a:lnTo>
                  <a:pt x="2634" y="4320"/>
                </a:lnTo>
                <a:lnTo>
                  <a:pt x="2634" y="3859"/>
                </a:lnTo>
                <a:lnTo>
                  <a:pt x="1888" y="3859"/>
                </a:lnTo>
                <a:close/>
                <a:moveTo>
                  <a:pt x="1642" y="1317"/>
                </a:moveTo>
                <a:lnTo>
                  <a:pt x="1868" y="1544"/>
                </a:lnTo>
                <a:lnTo>
                  <a:pt x="2102" y="1780"/>
                </a:lnTo>
                <a:lnTo>
                  <a:pt x="2338" y="1545"/>
                </a:lnTo>
                <a:lnTo>
                  <a:pt x="2878" y="1008"/>
                </a:lnTo>
                <a:lnTo>
                  <a:pt x="2644" y="772"/>
                </a:lnTo>
                <a:lnTo>
                  <a:pt x="2104" y="1309"/>
                </a:lnTo>
                <a:lnTo>
                  <a:pt x="1878" y="1083"/>
                </a:lnTo>
                <a:lnTo>
                  <a:pt x="1642" y="1317"/>
                </a:lnTo>
                <a:close/>
                <a:moveTo>
                  <a:pt x="465" y="1135"/>
                </a:moveTo>
                <a:cubicBezTo>
                  <a:pt x="465" y="1385"/>
                  <a:pt x="669" y="1588"/>
                  <a:pt x="918" y="1588"/>
                </a:cubicBezTo>
                <a:lnTo>
                  <a:pt x="921" y="1588"/>
                </a:lnTo>
                <a:cubicBezTo>
                  <a:pt x="920" y="1559"/>
                  <a:pt x="918" y="1529"/>
                  <a:pt x="918" y="1500"/>
                </a:cubicBezTo>
                <a:lnTo>
                  <a:pt x="918" y="895"/>
                </a:lnTo>
                <a:lnTo>
                  <a:pt x="465" y="895"/>
                </a:lnTo>
                <a:lnTo>
                  <a:pt x="465" y="1135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" name="Line 28">
            <a:extLst>
              <a:ext uri="{FF2B5EF4-FFF2-40B4-BE49-F238E27FC236}">
                <a16:creationId xmlns:a16="http://schemas.microsoft.com/office/drawing/2014/main" id="{327DD635-CDD2-496A-A5B6-3CA3BBC9A6EC}"/>
              </a:ext>
            </a:extLst>
          </p:cNvPr>
          <p:cNvSpPr/>
          <p:nvPr/>
        </p:nvSpPr>
        <p:spPr>
          <a:xfrm>
            <a:off x="2424240" y="2294440"/>
            <a:ext cx="1637640" cy="549720"/>
          </a:xfrm>
          <a:prstGeom prst="line">
            <a:avLst/>
          </a:prstGeom>
          <a:ln w="324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Line 29">
            <a:extLst>
              <a:ext uri="{FF2B5EF4-FFF2-40B4-BE49-F238E27FC236}">
                <a16:creationId xmlns:a16="http://schemas.microsoft.com/office/drawing/2014/main" id="{912890D9-2066-4C7C-B568-3CF3DF8572D6}"/>
              </a:ext>
            </a:extLst>
          </p:cNvPr>
          <p:cNvSpPr/>
          <p:nvPr/>
        </p:nvSpPr>
        <p:spPr>
          <a:xfrm flipV="1">
            <a:off x="5349600" y="2121640"/>
            <a:ext cx="1468800" cy="722520"/>
          </a:xfrm>
          <a:prstGeom prst="line">
            <a:avLst/>
          </a:prstGeom>
          <a:ln w="324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Line 30">
            <a:extLst>
              <a:ext uri="{FF2B5EF4-FFF2-40B4-BE49-F238E27FC236}">
                <a16:creationId xmlns:a16="http://schemas.microsoft.com/office/drawing/2014/main" id="{8B477A33-EB3F-4916-9395-2D88D6D307A8}"/>
              </a:ext>
            </a:extLst>
          </p:cNvPr>
          <p:cNvSpPr/>
          <p:nvPr/>
        </p:nvSpPr>
        <p:spPr>
          <a:xfrm>
            <a:off x="8321040" y="2121640"/>
            <a:ext cx="1423800" cy="533160"/>
          </a:xfrm>
          <a:prstGeom prst="line">
            <a:avLst/>
          </a:prstGeom>
          <a:ln w="324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" name="Line 34">
            <a:extLst>
              <a:ext uri="{FF2B5EF4-FFF2-40B4-BE49-F238E27FC236}">
                <a16:creationId xmlns:a16="http://schemas.microsoft.com/office/drawing/2014/main" id="{5DDFD81E-0573-4C34-9BE3-E8AE137139EF}"/>
              </a:ext>
            </a:extLst>
          </p:cNvPr>
          <p:cNvSpPr/>
          <p:nvPr/>
        </p:nvSpPr>
        <p:spPr>
          <a:xfrm>
            <a:off x="3180600" y="3696640"/>
            <a:ext cx="360" cy="2192760"/>
          </a:xfrm>
          <a:prstGeom prst="line">
            <a:avLst/>
          </a:prstGeom>
          <a:ln w="324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" name="Line 35">
            <a:extLst>
              <a:ext uri="{FF2B5EF4-FFF2-40B4-BE49-F238E27FC236}">
                <a16:creationId xmlns:a16="http://schemas.microsoft.com/office/drawing/2014/main" id="{13F4672E-98A5-4132-BA09-BEEE04F8C546}"/>
              </a:ext>
            </a:extLst>
          </p:cNvPr>
          <p:cNvSpPr/>
          <p:nvPr/>
        </p:nvSpPr>
        <p:spPr>
          <a:xfrm>
            <a:off x="6134040" y="3696640"/>
            <a:ext cx="360" cy="2192760"/>
          </a:xfrm>
          <a:prstGeom prst="line">
            <a:avLst/>
          </a:prstGeom>
          <a:ln w="324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" name="Line 36">
            <a:extLst>
              <a:ext uri="{FF2B5EF4-FFF2-40B4-BE49-F238E27FC236}">
                <a16:creationId xmlns:a16="http://schemas.microsoft.com/office/drawing/2014/main" id="{F4EF122F-DBE5-4E8B-B705-914CC2DB81B5}"/>
              </a:ext>
            </a:extLst>
          </p:cNvPr>
          <p:cNvSpPr/>
          <p:nvPr/>
        </p:nvSpPr>
        <p:spPr>
          <a:xfrm>
            <a:off x="8968680" y="3696640"/>
            <a:ext cx="360" cy="2192760"/>
          </a:xfrm>
          <a:prstGeom prst="line">
            <a:avLst/>
          </a:prstGeom>
          <a:ln w="324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" name="CustomShape 19">
            <a:extLst>
              <a:ext uri="{FF2B5EF4-FFF2-40B4-BE49-F238E27FC236}">
                <a16:creationId xmlns:a16="http://schemas.microsoft.com/office/drawing/2014/main" id="{55D62F55-3A3A-4E6C-AE4B-60827FA33055}"/>
              </a:ext>
            </a:extLst>
          </p:cNvPr>
          <p:cNvSpPr/>
          <p:nvPr/>
        </p:nvSpPr>
        <p:spPr>
          <a:xfrm>
            <a:off x="758880" y="4271570"/>
            <a:ext cx="2194920" cy="183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/>
          <a:lstStyle/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fr-FR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The dual encoder was the first deep end-to-end retrieval-based dialogue systems.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fr-FR" sz="1200" spc="-1">
                <a:uFill>
                  <a:solidFill>
                    <a:srgbClr val="FFFFFF"/>
                  </a:solidFill>
                </a:uFill>
                <a:ea typeface="微软雅黑"/>
              </a:rPr>
              <a:t>Multiple systems based on similar approach with/without attention mechansim.</a:t>
            </a:r>
          </a:p>
        </p:txBody>
      </p:sp>
      <p:sp>
        <p:nvSpPr>
          <p:cNvPr id="76" name="CustomShape 19">
            <a:extLst>
              <a:ext uri="{FF2B5EF4-FFF2-40B4-BE49-F238E27FC236}">
                <a16:creationId xmlns:a16="http://schemas.microsoft.com/office/drawing/2014/main" id="{6D7EA9C0-0041-45C3-9B8D-41E6FA06CA87}"/>
              </a:ext>
            </a:extLst>
          </p:cNvPr>
          <p:cNvSpPr/>
          <p:nvPr/>
        </p:nvSpPr>
        <p:spPr>
          <a:xfrm>
            <a:off x="3599917" y="4806760"/>
            <a:ext cx="2185628" cy="1256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/>
          <a:lstStyle/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Identified two major limiations in the dual encoder.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200" spc="-1">
                <a:uFill>
                  <a:solidFill>
                    <a:srgbClr val="FFFFFF"/>
                  </a:solidFill>
                </a:uFill>
                <a:ea typeface="微软雅黑"/>
              </a:rPr>
              <a:t>Address these limitations with a new architectures.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endParaRPr lang="en-US" sz="1200" spc="-1">
              <a:uFill>
                <a:solidFill>
                  <a:srgbClr val="FFFFFF"/>
                </a:solidFill>
              </a:uFill>
              <a:ea typeface="微软雅黑"/>
            </a:endParaRPr>
          </a:p>
        </p:txBody>
      </p:sp>
      <p:sp>
        <p:nvSpPr>
          <p:cNvPr id="77" name="CustomShape 19">
            <a:extLst>
              <a:ext uri="{FF2B5EF4-FFF2-40B4-BE49-F238E27FC236}">
                <a16:creationId xmlns:a16="http://schemas.microsoft.com/office/drawing/2014/main" id="{5EF810CB-7779-4357-895C-4C33767EEF0A}"/>
              </a:ext>
            </a:extLst>
          </p:cNvPr>
          <p:cNvSpPr/>
          <p:nvPr/>
        </p:nvSpPr>
        <p:spPr>
          <a:xfrm>
            <a:off x="6422139" y="4121052"/>
            <a:ext cx="2194920" cy="183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/>
          <a:lstStyle/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Evaluation on two benchmarks.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200" spc="-1">
                <a:uFill>
                  <a:solidFill>
                    <a:srgbClr val="FFFFFF"/>
                  </a:solidFill>
                </a:uFill>
                <a:ea typeface="微软雅黑"/>
              </a:rPr>
              <a:t>The changes made to the dual encoder brought significant improvements.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200" spc="-1">
                <a:uFill>
                  <a:solidFill>
                    <a:srgbClr val="FFFFFF"/>
                  </a:solidFill>
                </a:uFill>
                <a:ea typeface="微软雅黑"/>
              </a:rPr>
              <a:t>Our system outperforms the baseline systems of the same category.</a:t>
            </a:r>
          </a:p>
        </p:txBody>
      </p:sp>
      <p:sp>
        <p:nvSpPr>
          <p:cNvPr id="78" name="CustomShape 19">
            <a:extLst>
              <a:ext uri="{FF2B5EF4-FFF2-40B4-BE49-F238E27FC236}">
                <a16:creationId xmlns:a16="http://schemas.microsoft.com/office/drawing/2014/main" id="{6FD89FB4-9814-4545-A88A-733C12C4460E}"/>
              </a:ext>
            </a:extLst>
          </p:cNvPr>
          <p:cNvSpPr/>
          <p:nvPr/>
        </p:nvSpPr>
        <p:spPr>
          <a:xfrm>
            <a:off x="9234954" y="4676089"/>
            <a:ext cx="2194920" cy="183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/>
          <a:lstStyle/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fr-FR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Incorporation of the self-attention mechanism to help the system accentuate important and common words.</a:t>
            </a:r>
            <a:endParaRPr lang="fr-FR"/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fr-FR" sz="1200" spc="-1">
                <a:uFill>
                  <a:solidFill>
                    <a:srgbClr val="FFFFFF"/>
                  </a:solidFill>
                </a:uFill>
                <a:ea typeface="微软雅黑"/>
              </a:rPr>
              <a:t>The impact was minim but existant.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endParaRPr lang="fr-FR" sz="1200" spc="-1">
              <a:uFill>
                <a:solidFill>
                  <a:srgbClr val="FFFFFF"/>
                </a:solidFill>
              </a:uFill>
              <a:ea typeface="微软雅黑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1921522-1ED1-46DC-9BB1-ECB168969276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27/46</a:t>
            </a:r>
          </a:p>
        </p:txBody>
      </p:sp>
    </p:spTree>
    <p:extLst>
      <p:ext uri="{BB962C8B-B14F-4D97-AF65-F5344CB8AC3E}">
        <p14:creationId xmlns:p14="http://schemas.microsoft.com/office/powerpoint/2010/main" val="298361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23" grpId="0"/>
      <p:bldP spid="29" grpId="0"/>
      <p:bldP spid="35" grpId="0"/>
      <p:bldP spid="41" grpId="0"/>
      <p:bldP spid="47" grpId="0"/>
      <p:bldP spid="53" grpId="0"/>
      <p:bldP spid="75" grpId="0"/>
      <p:bldP spid="76" grpId="0"/>
      <p:bldP spid="77" grpId="0"/>
      <p:bldP spid="7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CustomShape 1"/>
          <p:cNvSpPr/>
          <p:nvPr/>
        </p:nvSpPr>
        <p:spPr>
          <a:xfrm>
            <a:off x="5255640" y="3457080"/>
            <a:ext cx="6260760" cy="89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r>
              <a:rPr lang="fr-FR" sz="24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Multi-level context response matching</a:t>
            </a:r>
            <a:endParaRPr lang="fr-FR"/>
          </a:p>
        </p:txBody>
      </p:sp>
      <p:sp>
        <p:nvSpPr>
          <p:cNvPr id="419" name="Line 2"/>
          <p:cNvSpPr/>
          <p:nvPr/>
        </p:nvSpPr>
        <p:spPr>
          <a:xfrm>
            <a:off x="5391000" y="3807720"/>
            <a:ext cx="5838120" cy="360"/>
          </a:xfrm>
          <a:prstGeom prst="line">
            <a:avLst/>
          </a:prstGeom>
          <a:ln w="6480">
            <a:solidFill>
              <a:srgbClr val="76839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>
            <a:extLst>
              <a:ext uri="{FF2B5EF4-FFF2-40B4-BE49-F238E27FC236}">
                <a16:creationId xmlns:a16="http://schemas.microsoft.com/office/drawing/2014/main" id="{4E64892F-36FD-4BEB-BD56-0188CA12137A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Motivations</a:t>
            </a:r>
            <a:endParaRPr lang="fr-FR"/>
          </a:p>
        </p:txBody>
      </p:sp>
      <p:pic>
        <p:nvPicPr>
          <p:cNvPr id="2" name="Image 4" descr="Une image contenant texte, carte&#10;&#10;Description générée avec un niveau de confiance très élevé">
            <a:extLst>
              <a:ext uri="{FF2B5EF4-FFF2-40B4-BE49-F238E27FC236}">
                <a16:creationId xmlns:a16="http://schemas.microsoft.com/office/drawing/2014/main" id="{5B4AD7DF-A137-433E-A939-5AD853FB9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537" y="1508224"/>
            <a:ext cx="9606998" cy="398975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B3CE8D6-5EB4-4C8F-9CDA-CDDD738A8CF7}"/>
              </a:ext>
            </a:extLst>
          </p:cNvPr>
          <p:cNvSpPr txBox="1"/>
          <p:nvPr/>
        </p:nvSpPr>
        <p:spPr>
          <a:xfrm>
            <a:off x="3576181" y="5997879"/>
            <a:ext cx="530059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b="1"/>
              <a:t>Sequential Matching Network (SMN) </a:t>
            </a:r>
            <a:r>
              <a:rPr lang="fr-FR" sz="1600">
                <a:solidFill>
                  <a:schemeClr val="accent1">
                    <a:lumMod val="75000"/>
                  </a:schemeClr>
                </a:solidFill>
              </a:rPr>
              <a:t>(Wu et al., 2017)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97DD2A-0333-4A63-9CAE-4A0BBCCEECBB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29/46</a:t>
            </a:r>
          </a:p>
        </p:txBody>
      </p:sp>
    </p:spTree>
    <p:extLst>
      <p:ext uri="{BB962C8B-B14F-4D97-AF65-F5344CB8AC3E}">
        <p14:creationId xmlns:p14="http://schemas.microsoft.com/office/powerpoint/2010/main" val="22067809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 descr="Une image contenant texte, carte&#10;&#10;Description générée avec un niveau de confiance très élevé">
            <a:extLst>
              <a:ext uri="{FF2B5EF4-FFF2-40B4-BE49-F238E27FC236}">
                <a16:creationId xmlns:a16="http://schemas.microsoft.com/office/drawing/2014/main" id="{A38C527A-541D-4D96-94E7-B35C32977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537" y="1508224"/>
            <a:ext cx="9606998" cy="3989753"/>
          </a:xfrm>
          <a:prstGeom prst="rect">
            <a:avLst/>
          </a:prstGeom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4E64892F-36FD-4BEB-BD56-0188CA12137A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Motivations</a:t>
            </a:r>
            <a:endParaRPr lang="fr-FR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FEB04CB-F92E-44E7-81F9-D84C3BA2B647}"/>
              </a:ext>
            </a:extLst>
          </p:cNvPr>
          <p:cNvSpPr/>
          <p:nvPr/>
        </p:nvSpPr>
        <p:spPr>
          <a:xfrm>
            <a:off x="4218282" y="1993429"/>
            <a:ext cx="950147" cy="79962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/>
              <a:t>Multi-level matching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C1AF799-08F6-4680-9913-30D92CCFB105}"/>
              </a:ext>
            </a:extLst>
          </p:cNvPr>
          <p:cNvSpPr/>
          <p:nvPr/>
        </p:nvSpPr>
        <p:spPr>
          <a:xfrm>
            <a:off x="7435615" y="1993428"/>
            <a:ext cx="1608665" cy="280340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/>
              <a:t>Aggregation</a:t>
            </a:r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A4BAA19-F940-4DC8-9436-6CE73B75B09A}"/>
              </a:ext>
            </a:extLst>
          </p:cNvPr>
          <p:cNvSpPr txBox="1"/>
          <p:nvPr/>
        </p:nvSpPr>
        <p:spPr>
          <a:xfrm>
            <a:off x="3576181" y="5997879"/>
            <a:ext cx="530059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b="1"/>
              <a:t>Sequential Matching Network (SMN) </a:t>
            </a:r>
            <a:r>
              <a:rPr lang="fr-FR" sz="1600">
                <a:solidFill>
                  <a:schemeClr val="accent1">
                    <a:lumMod val="75000"/>
                  </a:schemeClr>
                </a:solidFill>
              </a:rPr>
              <a:t>(Wu et al., 2017)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14AC272-3047-47BF-AEE2-1D9B15BAF345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29/46</a:t>
            </a:r>
          </a:p>
        </p:txBody>
      </p:sp>
    </p:spTree>
    <p:extLst>
      <p:ext uri="{BB962C8B-B14F-4D97-AF65-F5344CB8AC3E}">
        <p14:creationId xmlns:p14="http://schemas.microsoft.com/office/powerpoint/2010/main" val="9205341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6" descr="Une image contenant texte, carte&#10;&#10;Description générée avec un niveau de confiance très élevé">
            <a:extLst>
              <a:ext uri="{FF2B5EF4-FFF2-40B4-BE49-F238E27FC236}">
                <a16:creationId xmlns:a16="http://schemas.microsoft.com/office/drawing/2014/main" id="{46705A6C-0BEB-401F-9A77-4E3AC665A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611" y="1366890"/>
            <a:ext cx="8661747" cy="5055295"/>
          </a:xfrm>
          <a:prstGeom prst="rect">
            <a:avLst/>
          </a:prstGeom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4E64892F-36FD-4BEB-BD56-0188CA12137A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Motivations</a:t>
            </a:r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AA2DA5D-FDAF-435B-84F2-53D8C04C375B}"/>
              </a:ext>
            </a:extLst>
          </p:cNvPr>
          <p:cNvSpPr txBox="1"/>
          <p:nvPr/>
        </p:nvSpPr>
        <p:spPr>
          <a:xfrm>
            <a:off x="3367414" y="6415413"/>
            <a:ext cx="530059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b="1"/>
              <a:t>Deep Attention Matching (DAM) </a:t>
            </a:r>
            <a:r>
              <a:rPr lang="fr-FR" sz="1600">
                <a:solidFill>
                  <a:schemeClr val="accent1">
                    <a:lumMod val="75000"/>
                  </a:schemeClr>
                </a:solidFill>
              </a:rPr>
              <a:t>(Zhou et al., 2018)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80BC137-3BF9-4B0B-9F33-63AE155AB79E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30/46</a:t>
            </a:r>
          </a:p>
        </p:txBody>
      </p:sp>
    </p:spTree>
    <p:extLst>
      <p:ext uri="{BB962C8B-B14F-4D97-AF65-F5344CB8AC3E}">
        <p14:creationId xmlns:p14="http://schemas.microsoft.com/office/powerpoint/2010/main" val="13610930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6" descr="Une image contenant texte, carte&#10;&#10;Description générée avec un niveau de confiance très élevé">
            <a:extLst>
              <a:ext uri="{FF2B5EF4-FFF2-40B4-BE49-F238E27FC236}">
                <a16:creationId xmlns:a16="http://schemas.microsoft.com/office/drawing/2014/main" id="{46705A6C-0BEB-401F-9A77-4E3AC665A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611" y="1366890"/>
            <a:ext cx="8661747" cy="5055295"/>
          </a:xfrm>
          <a:prstGeom prst="rect">
            <a:avLst/>
          </a:prstGeom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4E64892F-36FD-4BEB-BD56-0188CA12137A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Motivations</a:t>
            </a:r>
            <a:endParaRPr lang="fr-FR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46C51B0-E8CA-474C-B635-F35E4652F1FC}"/>
              </a:ext>
            </a:extLst>
          </p:cNvPr>
          <p:cNvSpPr/>
          <p:nvPr/>
        </p:nvSpPr>
        <p:spPr>
          <a:xfrm>
            <a:off x="2233319" y="1457207"/>
            <a:ext cx="2097851" cy="95014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Transformer</a:t>
            </a:r>
          </a:p>
          <a:p>
            <a:pPr algn="ctr"/>
            <a:r>
              <a:rPr lang="fr-FR"/>
              <a:t>(self-attention)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18A0F04-D01F-4315-8992-57B0AB05D313}"/>
              </a:ext>
            </a:extLst>
          </p:cNvPr>
          <p:cNvSpPr/>
          <p:nvPr/>
        </p:nvSpPr>
        <p:spPr>
          <a:xfrm>
            <a:off x="5356579" y="1626540"/>
            <a:ext cx="1843850" cy="95014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Cross-attention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9A2790C-D1FE-4333-A14A-632762A73D02}"/>
              </a:ext>
            </a:extLst>
          </p:cNvPr>
          <p:cNvSpPr/>
          <p:nvPr/>
        </p:nvSpPr>
        <p:spPr>
          <a:xfrm>
            <a:off x="7200431" y="2943578"/>
            <a:ext cx="1580443" cy="135466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Aggregation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2D06763-3FD2-473C-B7A6-CFD06959C011}"/>
              </a:ext>
            </a:extLst>
          </p:cNvPr>
          <p:cNvSpPr/>
          <p:nvPr/>
        </p:nvSpPr>
        <p:spPr>
          <a:xfrm>
            <a:off x="4397023" y="1457207"/>
            <a:ext cx="912518" cy="95014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/>
              <a:t>Multi-level matching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FBA11E1-AFFE-490C-AC84-716E5269C8E3}"/>
              </a:ext>
            </a:extLst>
          </p:cNvPr>
          <p:cNvSpPr txBox="1"/>
          <p:nvPr/>
        </p:nvSpPr>
        <p:spPr>
          <a:xfrm>
            <a:off x="3367414" y="6415413"/>
            <a:ext cx="530059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b="1"/>
              <a:t>Deep Attention Matching (DAM) </a:t>
            </a:r>
            <a:r>
              <a:rPr lang="fr-FR" sz="1600">
                <a:solidFill>
                  <a:schemeClr val="accent1">
                    <a:lumMod val="75000"/>
                  </a:schemeClr>
                </a:solidFill>
              </a:rPr>
              <a:t>(Zhou et al., 2018)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E5B97CA-38F0-427B-B710-489D442FE3C0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30/46</a:t>
            </a:r>
          </a:p>
        </p:txBody>
      </p:sp>
    </p:spTree>
    <p:extLst>
      <p:ext uri="{BB962C8B-B14F-4D97-AF65-F5344CB8AC3E}">
        <p14:creationId xmlns:p14="http://schemas.microsoft.com/office/powerpoint/2010/main" val="5436707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8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0DFCA10D-B6FD-4822-BE25-8029E9523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280" y="1482479"/>
            <a:ext cx="8552852" cy="4617541"/>
          </a:xfrm>
          <a:prstGeom prst="rect">
            <a:avLst/>
          </a:prstGeom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4E64892F-36FD-4BEB-BD56-0188CA12137A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Motivations</a:t>
            </a:r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5B7D5F4-826A-4BB4-8025-30F894C3A68F}"/>
              </a:ext>
            </a:extLst>
          </p:cNvPr>
          <p:cNvSpPr txBox="1"/>
          <p:nvPr/>
        </p:nvSpPr>
        <p:spPr>
          <a:xfrm>
            <a:off x="3398729" y="6290153"/>
            <a:ext cx="570769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b="1"/>
              <a:t>Deep Utterance Aggregation (DUA) </a:t>
            </a:r>
            <a:r>
              <a:rPr lang="fr-FR" sz="1600">
                <a:solidFill>
                  <a:schemeClr val="accent1">
                    <a:lumMod val="75000"/>
                  </a:schemeClr>
                </a:solidFill>
              </a:rPr>
              <a:t>(Zhang et al., 2018)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01142F0-5CCA-4AE2-BD11-F19C3F18B997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31/46</a:t>
            </a:r>
          </a:p>
        </p:txBody>
      </p:sp>
    </p:spTree>
    <p:extLst>
      <p:ext uri="{BB962C8B-B14F-4D97-AF65-F5344CB8AC3E}">
        <p14:creationId xmlns:p14="http://schemas.microsoft.com/office/powerpoint/2010/main" val="25456947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8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0DFCA10D-B6FD-4822-BE25-8029E9523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280" y="1482479"/>
            <a:ext cx="8552852" cy="4617541"/>
          </a:xfrm>
          <a:prstGeom prst="rect">
            <a:avLst/>
          </a:prstGeom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4E64892F-36FD-4BEB-BD56-0188CA12137A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Motivations</a:t>
            </a:r>
            <a:endParaRPr lang="fr-FR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C64261A-A158-4E9D-B872-5E56B36434CD}"/>
              </a:ext>
            </a:extLst>
          </p:cNvPr>
          <p:cNvSpPr/>
          <p:nvPr/>
        </p:nvSpPr>
        <p:spPr>
          <a:xfrm>
            <a:off x="3616208" y="3752615"/>
            <a:ext cx="1533406" cy="83725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/>
              <a:t>Self-attention</a:t>
            </a:r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61F8174-7BD5-4183-8AF8-50B35497D9F9}"/>
              </a:ext>
            </a:extLst>
          </p:cNvPr>
          <p:cNvSpPr/>
          <p:nvPr/>
        </p:nvSpPr>
        <p:spPr>
          <a:xfrm>
            <a:off x="3823171" y="2106318"/>
            <a:ext cx="4280368" cy="59266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/>
              <a:t>Cross-attention</a:t>
            </a:r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DC8F5DF-8C3E-4C8B-ADDF-B20B95D3C25D}"/>
              </a:ext>
            </a:extLst>
          </p:cNvPr>
          <p:cNvSpPr/>
          <p:nvPr/>
        </p:nvSpPr>
        <p:spPr>
          <a:xfrm>
            <a:off x="3785541" y="2962393"/>
            <a:ext cx="1138295" cy="47036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/>
              <a:t>Single-level matching</a:t>
            </a:r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3AFD24-2A13-4DF9-8688-BB357F7ED403}"/>
              </a:ext>
            </a:extLst>
          </p:cNvPr>
          <p:cNvSpPr txBox="1"/>
          <p:nvPr/>
        </p:nvSpPr>
        <p:spPr>
          <a:xfrm>
            <a:off x="3398729" y="6290153"/>
            <a:ext cx="570769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b="1"/>
              <a:t>Deep Utterance Aggregation (DUA) </a:t>
            </a:r>
            <a:r>
              <a:rPr lang="fr-FR" sz="1600">
                <a:solidFill>
                  <a:schemeClr val="accent1">
                    <a:lumMod val="75000"/>
                  </a:schemeClr>
                </a:solidFill>
              </a:rPr>
              <a:t>(Zhang et al., 2018)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D8AD328-7416-4E9D-A6BE-E9C3134E8B7F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31/46</a:t>
            </a:r>
          </a:p>
        </p:txBody>
      </p:sp>
    </p:spTree>
    <p:extLst>
      <p:ext uri="{BB962C8B-B14F-4D97-AF65-F5344CB8AC3E}">
        <p14:creationId xmlns:p14="http://schemas.microsoft.com/office/powerpoint/2010/main" val="18095168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D6A7E73D-3053-4E1B-85A7-BB22069B8AC6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Motivations</a:t>
            </a:r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39185A3-DAA2-4CB0-A0F0-0B37655C1D3B}"/>
              </a:ext>
            </a:extLst>
          </p:cNvPr>
          <p:cNvSpPr txBox="1"/>
          <p:nvPr/>
        </p:nvSpPr>
        <p:spPr>
          <a:xfrm>
            <a:off x="673260" y="1415967"/>
            <a:ext cx="337016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fr-FR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FF4653-AD41-4BFF-AD10-75EC04C8FA04}"/>
              </a:ext>
            </a:extLst>
          </p:cNvPr>
          <p:cNvSpPr txBox="1"/>
          <p:nvPr/>
        </p:nvSpPr>
        <p:spPr>
          <a:xfrm>
            <a:off x="960561" y="1842957"/>
            <a:ext cx="10270310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Multi-turn systems are complex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We observed the performance dropping when word-level similarity was removed from the Sequential Matching Network </a:t>
            </a:r>
            <a:r>
              <a:rPr lang="en-US" sz="1400"/>
              <a:t>(Wu et al., 2017)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The observation of the attention showed the importance of words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/>
              <a:t>We believe that word level similarity is important for a better matching of the context and the correct responses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endParaRPr lang="en-US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>
                <a:solidFill>
                  <a:srgbClr val="C00000"/>
                </a:solidFill>
              </a:rPr>
              <a:t>Objectives:</a:t>
            </a:r>
          </a:p>
          <a:p>
            <a:pPr marL="742950" lvl="1" indent="-285750">
              <a:buFont typeface="Arial"/>
              <a:buChar char="•"/>
            </a:pPr>
            <a:r>
              <a:rPr lang="en-US"/>
              <a:t>Enrich our system with word-level similarity</a:t>
            </a:r>
          </a:p>
          <a:p>
            <a:pPr marL="742950" lvl="1" indent="-285750">
              <a:buFont typeface="Arial"/>
              <a:buChar char="•"/>
            </a:pPr>
            <a:r>
              <a:rPr lang="en-US"/>
              <a:t>Maintain the simplicity of the architecture</a:t>
            </a:r>
          </a:p>
          <a:p>
            <a:pPr marL="742950" lvl="1" indent="-285750">
              <a:buFont typeface="Arial"/>
              <a:buChar char="•"/>
            </a:pPr>
            <a:r>
              <a:rPr lang="en-US"/>
              <a:t>Evaluate the system on more challenging test scenarios and new datasets</a:t>
            </a:r>
          </a:p>
          <a:p>
            <a:pPr marL="285750" indent="-285750">
              <a:buFont typeface="Arial"/>
              <a:buChar char="•"/>
            </a:pPr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8D3FDC5-D0E8-4659-B584-1299B5A359B2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32/46</a:t>
            </a:r>
          </a:p>
        </p:txBody>
      </p:sp>
    </p:spTree>
    <p:extLst>
      <p:ext uri="{BB962C8B-B14F-4D97-AF65-F5344CB8AC3E}">
        <p14:creationId xmlns:p14="http://schemas.microsoft.com/office/powerpoint/2010/main" val="137493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>
            <a:extLst>
              <a:ext uri="{FF2B5EF4-FFF2-40B4-BE49-F238E27FC236}">
                <a16:creationId xmlns:a16="http://schemas.microsoft.com/office/drawing/2014/main" id="{C07108A7-F902-4F51-9783-10E021976418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uFill>
                  <a:solidFill>
                    <a:srgbClr val="FFFFFF"/>
                  </a:solidFill>
                </a:uFill>
                <a:ea typeface="微软雅黑"/>
                <a:cs typeface="Arial"/>
              </a:rPr>
              <a:t>Chatbots</a:t>
            </a:r>
            <a:endParaRPr lang="fr-FR"/>
          </a:p>
        </p:txBody>
      </p:sp>
      <p:pic>
        <p:nvPicPr>
          <p:cNvPr id="2" name="Image 3" descr="Une image contenant tasse, assis&#10;&#10;Description générée avec un niveau de confiance élevé">
            <a:extLst>
              <a:ext uri="{FF2B5EF4-FFF2-40B4-BE49-F238E27FC236}">
                <a16:creationId xmlns:a16="http://schemas.microsoft.com/office/drawing/2014/main" id="{AC1A3E49-02AA-456D-A1A8-B6C143443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749" y="2793675"/>
            <a:ext cx="1399915" cy="1432112"/>
          </a:xfrm>
          <a:prstGeom prst="rect">
            <a:avLst/>
          </a:prstGeom>
        </p:spPr>
      </p:pic>
      <p:pic>
        <p:nvPicPr>
          <p:cNvPr id="4" name="Image 5" descr="Une image contenant intérieur, tasse, noir&#10;&#10;Description générée avec un niveau de confiance très élevé">
            <a:extLst>
              <a:ext uri="{FF2B5EF4-FFF2-40B4-BE49-F238E27FC236}">
                <a16:creationId xmlns:a16="http://schemas.microsoft.com/office/drawing/2014/main" id="{E5623BE2-531C-4D9B-9721-CF3019D5E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289" y="1487183"/>
            <a:ext cx="933530" cy="87951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4147DAD-817A-4237-B438-45248CEA0BD9}"/>
              </a:ext>
            </a:extLst>
          </p:cNvPr>
          <p:cNvSpPr txBox="1"/>
          <p:nvPr/>
        </p:nvSpPr>
        <p:spPr>
          <a:xfrm>
            <a:off x="2179065" y="3966746"/>
            <a:ext cx="224304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Google Home (2016)</a:t>
            </a:r>
            <a:endParaRPr lang="fr-FR" sz="120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54626CC-6C86-4138-B1D4-BA17FC73CC7E}"/>
              </a:ext>
            </a:extLst>
          </p:cNvPr>
          <p:cNvSpPr txBox="1"/>
          <p:nvPr/>
        </p:nvSpPr>
        <p:spPr>
          <a:xfrm>
            <a:off x="2049364" y="2551295"/>
            <a:ext cx="268546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Amazon Alexa/Echo (2014)</a:t>
            </a:r>
            <a:endParaRPr lang="fr-FR" sz="1200"/>
          </a:p>
        </p:txBody>
      </p:sp>
      <p:pic>
        <p:nvPicPr>
          <p:cNvPr id="12" name="Image 10" descr="Une image contenant valise, bagage, moniteur, boîtier&#10;&#10;Description générée avec un niveau de confiance très élevé">
            <a:extLst>
              <a:ext uri="{FF2B5EF4-FFF2-40B4-BE49-F238E27FC236}">
                <a16:creationId xmlns:a16="http://schemas.microsoft.com/office/drawing/2014/main" id="{2A44C691-4073-4FAC-9583-995FB565F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1671" y="3083606"/>
            <a:ext cx="967463" cy="96746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6510238-6426-442D-BFA6-E0F8CF63F7AE}"/>
              </a:ext>
            </a:extLst>
          </p:cNvPr>
          <p:cNvSpPr txBox="1"/>
          <p:nvPr/>
        </p:nvSpPr>
        <p:spPr>
          <a:xfrm>
            <a:off x="4034787" y="4011514"/>
            <a:ext cx="241950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Apple </a:t>
            </a:r>
            <a:r>
              <a:rPr lang="en-US" sz="1200" err="1"/>
              <a:t>HomePod</a:t>
            </a:r>
            <a:r>
              <a:rPr lang="en-US" sz="1200"/>
              <a:t> (2017)</a:t>
            </a:r>
            <a:endParaRPr lang="fr-FR" sz="1200"/>
          </a:p>
        </p:txBody>
      </p:sp>
      <p:pic>
        <p:nvPicPr>
          <p:cNvPr id="16" name="Image 16" descr="Une image contenant graphiques vectoriels&#10;&#10;Description générée avec un niveau de confiance élevé">
            <a:extLst>
              <a:ext uri="{FF2B5EF4-FFF2-40B4-BE49-F238E27FC236}">
                <a16:creationId xmlns:a16="http://schemas.microsoft.com/office/drawing/2014/main" id="{C6B25DF3-EB87-4FB6-BB11-DC8A10D91A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742" y="2995379"/>
            <a:ext cx="1210046" cy="784698"/>
          </a:xfrm>
          <a:prstGeom prst="rect">
            <a:avLst/>
          </a:prstGeom>
        </p:spPr>
      </p:pic>
      <p:pic>
        <p:nvPicPr>
          <p:cNvPr id="18" name="Image 19" descr="Une image contenant photo, assis, petit, différent&#10;&#10;Description générée avec un niveau de confiance très élevé">
            <a:extLst>
              <a:ext uri="{FF2B5EF4-FFF2-40B4-BE49-F238E27FC236}">
                <a16:creationId xmlns:a16="http://schemas.microsoft.com/office/drawing/2014/main" id="{38AF2C10-B33A-4032-85D8-D042218B19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918" y="2938849"/>
            <a:ext cx="876718" cy="104738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334186F-B421-4742-A5CC-9EEBE3BFB6D2}"/>
              </a:ext>
            </a:extLst>
          </p:cNvPr>
          <p:cNvSpPr txBox="1"/>
          <p:nvPr/>
        </p:nvSpPr>
        <p:spPr>
          <a:xfrm>
            <a:off x="-97072" y="3939121"/>
            <a:ext cx="239737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/>
              <a:t>Google Now (2012)</a:t>
            </a:r>
            <a:endParaRPr lang="fr-FR" sz="1200"/>
          </a:p>
          <a:p>
            <a:pPr algn="ctr"/>
            <a:r>
              <a:rPr lang="en-US" sz="1200"/>
              <a:t>Google Assistant (2016)</a:t>
            </a:r>
          </a:p>
        </p:txBody>
      </p:sp>
      <p:pic>
        <p:nvPicPr>
          <p:cNvPr id="22" name="Image 21" descr="Une image contenant équipement électronique&#10;&#10;Description générée avec un niveau de confiance élevé">
            <a:extLst>
              <a:ext uri="{FF2B5EF4-FFF2-40B4-BE49-F238E27FC236}">
                <a16:creationId xmlns:a16="http://schemas.microsoft.com/office/drawing/2014/main" id="{83931A75-DD23-4D48-A981-79696B862D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881" y="1226163"/>
            <a:ext cx="1367402" cy="1247351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08F405BF-309B-4A70-8B92-87CFCB9397BF}"/>
              </a:ext>
            </a:extLst>
          </p:cNvPr>
          <p:cNvSpPr txBox="1"/>
          <p:nvPr/>
        </p:nvSpPr>
        <p:spPr>
          <a:xfrm>
            <a:off x="533796" y="2557014"/>
            <a:ext cx="172105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Apple Siri (2011)</a:t>
            </a:r>
            <a:endParaRPr lang="fr-FR" sz="1200"/>
          </a:p>
        </p:txBody>
      </p:sp>
      <p:pic>
        <p:nvPicPr>
          <p:cNvPr id="26" name="Image 26" descr="Une image contenant moniteur, horloge, équipement électronique, écran&#10;&#10;Description générée avec un niveau de confiance élevé">
            <a:extLst>
              <a:ext uri="{FF2B5EF4-FFF2-40B4-BE49-F238E27FC236}">
                <a16:creationId xmlns:a16="http://schemas.microsoft.com/office/drawing/2014/main" id="{27F3BE6A-5F77-44EF-992C-6B3FD41117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690" y="1231909"/>
            <a:ext cx="853510" cy="1269474"/>
          </a:xfrm>
          <a:prstGeom prst="rect">
            <a:avLst/>
          </a:prstGeom>
        </p:spPr>
      </p:pic>
      <p:pic>
        <p:nvPicPr>
          <p:cNvPr id="28" name="Image 29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2408E393-D650-4965-9F39-053F1B1436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9228" y="1281164"/>
            <a:ext cx="733051" cy="1170495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701591FB-9A99-417E-AB1D-24D96D042BD6}"/>
              </a:ext>
            </a:extLst>
          </p:cNvPr>
          <p:cNvSpPr txBox="1"/>
          <p:nvPr/>
        </p:nvSpPr>
        <p:spPr>
          <a:xfrm>
            <a:off x="4032090" y="2555593"/>
            <a:ext cx="246489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Microsoft Cortana (2014)</a:t>
            </a:r>
            <a:endParaRPr lang="fr-FR" sz="1200"/>
          </a:p>
        </p:txBody>
      </p:sp>
      <p:pic>
        <p:nvPicPr>
          <p:cNvPr id="37" name="Graphique 37" descr="Homme">
            <a:extLst>
              <a:ext uri="{FF2B5EF4-FFF2-40B4-BE49-F238E27FC236}">
                <a16:creationId xmlns:a16="http://schemas.microsoft.com/office/drawing/2014/main" id="{69710106-3272-4F57-BB36-A9CF99278D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11112" y="1955577"/>
            <a:ext cx="914400" cy="914400"/>
          </a:xfrm>
          <a:prstGeom prst="rect">
            <a:avLst/>
          </a:prstGeom>
        </p:spPr>
      </p:pic>
      <p:pic>
        <p:nvPicPr>
          <p:cNvPr id="39" name="Graphique 37" descr="Homme">
            <a:extLst>
              <a:ext uri="{FF2B5EF4-FFF2-40B4-BE49-F238E27FC236}">
                <a16:creationId xmlns:a16="http://schemas.microsoft.com/office/drawing/2014/main" id="{F7916EB3-8FB3-4607-B871-8D22451D15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03281" y="1955577"/>
            <a:ext cx="914400" cy="914400"/>
          </a:xfrm>
          <a:prstGeom prst="rect">
            <a:avLst/>
          </a:prstGeom>
        </p:spPr>
      </p:pic>
      <p:pic>
        <p:nvPicPr>
          <p:cNvPr id="41" name="Graphique 37" descr="Homme">
            <a:extLst>
              <a:ext uri="{FF2B5EF4-FFF2-40B4-BE49-F238E27FC236}">
                <a16:creationId xmlns:a16="http://schemas.microsoft.com/office/drawing/2014/main" id="{681D555C-FF3D-4E37-8F52-CAC43077DB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79788" y="1955578"/>
            <a:ext cx="914400" cy="914400"/>
          </a:xfrm>
          <a:prstGeom prst="rect">
            <a:avLst/>
          </a:prstGeom>
        </p:spPr>
      </p:pic>
      <p:pic>
        <p:nvPicPr>
          <p:cNvPr id="45" name="Graphique 37" descr="Homme">
            <a:extLst>
              <a:ext uri="{FF2B5EF4-FFF2-40B4-BE49-F238E27FC236}">
                <a16:creationId xmlns:a16="http://schemas.microsoft.com/office/drawing/2014/main" id="{07FB8942-820D-4799-A561-1C101067F6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95449" y="1955577"/>
            <a:ext cx="914400" cy="914400"/>
          </a:xfrm>
          <a:prstGeom prst="rect">
            <a:avLst/>
          </a:prstGeom>
        </p:spPr>
      </p:pic>
      <p:pic>
        <p:nvPicPr>
          <p:cNvPr id="47" name="Graphique 37" descr="Homme">
            <a:extLst>
              <a:ext uri="{FF2B5EF4-FFF2-40B4-BE49-F238E27FC236}">
                <a16:creationId xmlns:a16="http://schemas.microsoft.com/office/drawing/2014/main" id="{74348626-6F36-48EB-90F5-A531618D5D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76886" y="1955577"/>
            <a:ext cx="914400" cy="914400"/>
          </a:xfrm>
          <a:prstGeom prst="rect">
            <a:avLst/>
          </a:prstGeom>
        </p:spPr>
      </p:pic>
      <p:pic>
        <p:nvPicPr>
          <p:cNvPr id="48" name="Graphique 37" descr="Homme">
            <a:extLst>
              <a:ext uri="{FF2B5EF4-FFF2-40B4-BE49-F238E27FC236}">
                <a16:creationId xmlns:a16="http://schemas.microsoft.com/office/drawing/2014/main" id="{A3133E44-009B-45E4-B422-C0652B4F44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11112" y="2835633"/>
            <a:ext cx="914400" cy="914400"/>
          </a:xfrm>
          <a:prstGeom prst="rect">
            <a:avLst/>
          </a:prstGeom>
        </p:spPr>
      </p:pic>
      <p:pic>
        <p:nvPicPr>
          <p:cNvPr id="49" name="Graphique 37" descr="Homme">
            <a:extLst>
              <a:ext uri="{FF2B5EF4-FFF2-40B4-BE49-F238E27FC236}">
                <a16:creationId xmlns:a16="http://schemas.microsoft.com/office/drawing/2014/main" id="{10D2A167-E57A-4C20-9CC2-EEF8E36DDE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03281" y="2835633"/>
            <a:ext cx="914400" cy="914400"/>
          </a:xfrm>
          <a:prstGeom prst="rect">
            <a:avLst/>
          </a:prstGeom>
        </p:spPr>
      </p:pic>
      <p:pic>
        <p:nvPicPr>
          <p:cNvPr id="50" name="Graphique 37" descr="Homme">
            <a:extLst>
              <a:ext uri="{FF2B5EF4-FFF2-40B4-BE49-F238E27FC236}">
                <a16:creationId xmlns:a16="http://schemas.microsoft.com/office/drawing/2014/main" id="{A833F4C2-C6B6-43A6-B04C-A350E3B6EA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779788" y="2835634"/>
            <a:ext cx="914400" cy="914400"/>
          </a:xfrm>
          <a:prstGeom prst="rect">
            <a:avLst/>
          </a:prstGeom>
        </p:spPr>
      </p:pic>
      <p:pic>
        <p:nvPicPr>
          <p:cNvPr id="51" name="Graphique 37" descr="Homme">
            <a:extLst>
              <a:ext uri="{FF2B5EF4-FFF2-40B4-BE49-F238E27FC236}">
                <a16:creationId xmlns:a16="http://schemas.microsoft.com/office/drawing/2014/main" id="{E6383B36-0364-43E1-AC4F-75126D6DC2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95449" y="2835633"/>
            <a:ext cx="914400" cy="914400"/>
          </a:xfrm>
          <a:prstGeom prst="rect">
            <a:avLst/>
          </a:prstGeom>
        </p:spPr>
      </p:pic>
      <p:pic>
        <p:nvPicPr>
          <p:cNvPr id="52" name="Graphique 37" descr="Homme">
            <a:extLst>
              <a:ext uri="{FF2B5EF4-FFF2-40B4-BE49-F238E27FC236}">
                <a16:creationId xmlns:a16="http://schemas.microsoft.com/office/drawing/2014/main" id="{41019B16-0AAA-4393-A380-BBF12A736A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76886" y="2835633"/>
            <a:ext cx="914400" cy="914400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16189F17-BAF2-4765-915E-A97EA50BB951}"/>
              </a:ext>
            </a:extLst>
          </p:cNvPr>
          <p:cNvSpPr txBox="1"/>
          <p:nvPr/>
        </p:nvSpPr>
        <p:spPr>
          <a:xfrm>
            <a:off x="9650570" y="2472037"/>
            <a:ext cx="2355263" cy="7479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/>
              <a:t>~50% of people </a:t>
            </a:r>
            <a:r>
              <a:rPr lang="fr-FR" sz="1400" err="1"/>
              <a:t>prefer</a:t>
            </a:r>
            <a:r>
              <a:rPr lang="fr-FR" sz="1400" dirty="0"/>
              <a:t> </a:t>
            </a:r>
            <a:r>
              <a:rPr lang="fr-FR" sz="1400"/>
              <a:t>shopping </a:t>
            </a:r>
            <a:r>
              <a:rPr lang="fr-FR" sz="1400" err="1"/>
              <a:t>from</a:t>
            </a:r>
            <a:r>
              <a:rPr lang="fr-FR" sz="1400"/>
              <a:t> businesses </a:t>
            </a:r>
            <a:r>
              <a:rPr lang="fr-FR" sz="1400" err="1"/>
              <a:t>they</a:t>
            </a:r>
            <a:r>
              <a:rPr lang="fr-FR" sz="1400"/>
              <a:t> can text*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F7ABD0C-B3F5-4CD9-9809-D7941444E27C}"/>
              </a:ext>
            </a:extLst>
          </p:cNvPr>
          <p:cNvSpPr txBox="1"/>
          <p:nvPr/>
        </p:nvSpPr>
        <p:spPr>
          <a:xfrm>
            <a:off x="9650570" y="1558343"/>
            <a:ext cx="2206581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/>
              <a:t>~60% of people </a:t>
            </a:r>
            <a:r>
              <a:rPr lang="fr-FR" sz="1400" err="1"/>
              <a:t>prefer</a:t>
            </a:r>
            <a:r>
              <a:rPr lang="fr-FR" sz="1400" dirty="0"/>
              <a:t> </a:t>
            </a:r>
            <a:r>
              <a:rPr lang="fr-FR" sz="1400"/>
              <a:t>messaging </a:t>
            </a:r>
            <a:r>
              <a:rPr lang="fr-FR" sz="1400" err="1"/>
              <a:t>than</a:t>
            </a:r>
            <a:r>
              <a:rPr lang="fr-FR" sz="1400" dirty="0"/>
              <a:t> </a:t>
            </a:r>
            <a:r>
              <a:rPr lang="fr-FR" sz="1400" err="1"/>
              <a:t>calling</a:t>
            </a:r>
            <a:r>
              <a:rPr lang="fr-FR" sz="1400" dirty="0"/>
              <a:t> </a:t>
            </a:r>
            <a:r>
              <a:rPr lang="fr-FR" sz="1400" err="1"/>
              <a:t>customer</a:t>
            </a:r>
            <a:r>
              <a:rPr lang="fr-FR" sz="1400"/>
              <a:t> service*</a:t>
            </a:r>
          </a:p>
        </p:txBody>
      </p:sp>
      <p:pic>
        <p:nvPicPr>
          <p:cNvPr id="9" name="Image 31" descr="Une image contenant personne, photo, femme, texte&#10;&#10;Description générée avec un niveau de confiance élevé">
            <a:extLst>
              <a:ext uri="{FF2B5EF4-FFF2-40B4-BE49-F238E27FC236}">
                <a16:creationId xmlns:a16="http://schemas.microsoft.com/office/drawing/2014/main" id="{04E01875-34D8-4F5A-8589-2126285C39A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75226" y="1682762"/>
            <a:ext cx="3541337" cy="201126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78E4530-774E-427C-BC17-3D7AE91FE8EF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1/46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3AEB9FF-B0CB-4EE8-84CC-0A2D93D15678}"/>
              </a:ext>
            </a:extLst>
          </p:cNvPr>
          <p:cNvSpPr txBox="1"/>
          <p:nvPr/>
        </p:nvSpPr>
        <p:spPr>
          <a:xfrm>
            <a:off x="7921868" y="6613302"/>
            <a:ext cx="3749688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* https://www.hubspot.com/stories/chatbot-marketing-future</a:t>
            </a:r>
          </a:p>
        </p:txBody>
      </p:sp>
    </p:spTree>
    <p:extLst>
      <p:ext uri="{BB962C8B-B14F-4D97-AF65-F5344CB8AC3E}">
        <p14:creationId xmlns:p14="http://schemas.microsoft.com/office/powerpoint/2010/main" val="42346707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D6A7E73D-3053-4E1B-85A7-BB22069B8AC6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Approach</a:t>
            </a:r>
            <a:endParaRPr lang="fr-FR"/>
          </a:p>
        </p:txBody>
      </p:sp>
      <p:pic>
        <p:nvPicPr>
          <p:cNvPr id="2" name="Image 3" descr="Une image contenant texte, carte&#10;&#10;Description générée avec un niveau de confiance très élevé">
            <a:extLst>
              <a:ext uri="{FF2B5EF4-FFF2-40B4-BE49-F238E27FC236}">
                <a16:creationId xmlns:a16="http://schemas.microsoft.com/office/drawing/2014/main" id="{A6C9A167-6960-4397-91BE-7556E5C42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096" y="1487356"/>
            <a:ext cx="7025831" cy="4886425"/>
          </a:xfrm>
          <a:prstGeom prst="rect">
            <a:avLst/>
          </a:prstGeom>
        </p:spPr>
      </p:pic>
      <p:pic>
        <p:nvPicPr>
          <p:cNvPr id="4" name="Image 2">
            <a:extLst>
              <a:ext uri="{FF2B5EF4-FFF2-40B4-BE49-F238E27FC236}">
                <a16:creationId xmlns:a16="http://schemas.microsoft.com/office/drawing/2014/main" id="{9CB20282-6628-48AB-AFDC-19769F4F9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910" y="1591798"/>
            <a:ext cx="4211041" cy="2121465"/>
          </a:xfrm>
          <a:prstGeom prst="rect">
            <a:avLst/>
          </a:prstGeom>
        </p:spPr>
      </p:pic>
      <p:pic>
        <p:nvPicPr>
          <p:cNvPr id="5" name="Image 4" descr="Une image contenant objet&#10;&#10;Description générée avec un niveau de confiance très élevé">
            <a:extLst>
              <a:ext uri="{FF2B5EF4-FFF2-40B4-BE49-F238E27FC236}">
                <a16:creationId xmlns:a16="http://schemas.microsoft.com/office/drawing/2014/main" id="{657E84F9-BE63-4A7C-AB42-2E56A82B3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768" y="4001129"/>
            <a:ext cx="3813858" cy="71734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7B08811-8F1C-4F12-9F3A-2EAF8808F85E}"/>
              </a:ext>
            </a:extLst>
          </p:cNvPr>
          <p:cNvSpPr txBox="1"/>
          <p:nvPr/>
        </p:nvSpPr>
        <p:spPr>
          <a:xfrm>
            <a:off x="528578" y="1223057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chemeClr val="accent1">
                    <a:lumMod val="75000"/>
                  </a:schemeClr>
                </a:solidFill>
              </a:rPr>
              <a:t>1.  Sequence encoding</a:t>
            </a:r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554DD0B-B878-45E9-B4A8-5C34E92D4655}"/>
              </a:ext>
            </a:extLst>
          </p:cNvPr>
          <p:cNvSpPr txBox="1"/>
          <p:nvPr/>
        </p:nvSpPr>
        <p:spPr>
          <a:xfrm>
            <a:off x="528577" y="3711613"/>
            <a:ext cx="337016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chemeClr val="accent1">
                    <a:lumMod val="75000"/>
                  </a:schemeClr>
                </a:solidFill>
              </a:rPr>
              <a:t>2.  Sequence-level similarity</a:t>
            </a:r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Image 14">
            <a:extLst>
              <a:ext uri="{FF2B5EF4-FFF2-40B4-BE49-F238E27FC236}">
                <a16:creationId xmlns:a16="http://schemas.microsoft.com/office/drawing/2014/main" id="{36CBA19D-B481-44D2-9FB1-FE3E0C7428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3767" y="5017450"/>
            <a:ext cx="2743200" cy="62345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F8C8106-A28F-404B-A728-9B18396F749B}"/>
              </a:ext>
            </a:extLst>
          </p:cNvPr>
          <p:cNvSpPr txBox="1"/>
          <p:nvPr/>
        </p:nvSpPr>
        <p:spPr>
          <a:xfrm>
            <a:off x="528576" y="4647233"/>
            <a:ext cx="337016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chemeClr val="accent1">
                    <a:lumMod val="75000"/>
                  </a:schemeClr>
                </a:solidFill>
              </a:rPr>
              <a:t>3.  Word-level similarity</a:t>
            </a:r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" name="Image 17">
            <a:extLst>
              <a:ext uri="{FF2B5EF4-FFF2-40B4-BE49-F238E27FC236}">
                <a16:creationId xmlns:a16="http://schemas.microsoft.com/office/drawing/2014/main" id="{5CD83533-D2A5-47D3-928A-EE5343588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3768" y="5897746"/>
            <a:ext cx="4074288" cy="52190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84502D4-C043-490A-9938-DAD4F46EF840}"/>
              </a:ext>
            </a:extLst>
          </p:cNvPr>
          <p:cNvSpPr txBox="1"/>
          <p:nvPr/>
        </p:nvSpPr>
        <p:spPr>
          <a:xfrm>
            <a:off x="528575" y="5534625"/>
            <a:ext cx="337016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chemeClr val="accent1">
                    <a:lumMod val="75000"/>
                  </a:schemeClr>
                </a:solidFill>
              </a:rPr>
              <a:t>4.  Response score</a:t>
            </a:r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6C04ED2-4A27-472C-B44C-D2778F0C7D5D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33/46</a:t>
            </a:r>
          </a:p>
        </p:txBody>
      </p:sp>
    </p:spTree>
    <p:extLst>
      <p:ext uri="{BB962C8B-B14F-4D97-AF65-F5344CB8AC3E}">
        <p14:creationId xmlns:p14="http://schemas.microsoft.com/office/powerpoint/2010/main" val="31799918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D6A7E73D-3053-4E1B-85A7-BB22069B8AC6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Results</a:t>
            </a:r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FB979D4-B95D-4702-9E83-10A7B73D5110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34/46</a:t>
            </a:r>
          </a:p>
        </p:txBody>
      </p:sp>
      <p:pic>
        <p:nvPicPr>
          <p:cNvPr id="10" name="Image 7">
            <a:extLst>
              <a:ext uri="{FF2B5EF4-FFF2-40B4-BE49-F238E27FC236}">
                <a16:creationId xmlns:a16="http://schemas.microsoft.com/office/drawing/2014/main" id="{BAF7FCE6-F790-473E-AE83-692C2AC89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29" y="1064289"/>
            <a:ext cx="11060151" cy="405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416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7">
            <a:extLst>
              <a:ext uri="{FF2B5EF4-FFF2-40B4-BE49-F238E27FC236}">
                <a16:creationId xmlns:a16="http://schemas.microsoft.com/office/drawing/2014/main" id="{0AF84F5F-6ED7-4E4E-9F21-642D83E88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29" y="1064289"/>
            <a:ext cx="11060151" cy="4051056"/>
          </a:xfrm>
          <a:prstGeom prst="rect">
            <a:avLst/>
          </a:prstGeom>
        </p:spPr>
      </p:pic>
      <p:sp>
        <p:nvSpPr>
          <p:cNvPr id="3" name="CustomShape 1">
            <a:extLst>
              <a:ext uri="{FF2B5EF4-FFF2-40B4-BE49-F238E27FC236}">
                <a16:creationId xmlns:a16="http://schemas.microsoft.com/office/drawing/2014/main" id="{D6A7E73D-3053-4E1B-85A7-BB22069B8AC6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Results</a:t>
            </a:r>
            <a:endParaRPr lang="fr-FR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BC1D8F3-AADD-420A-AF95-10AD1409E45E}"/>
              </a:ext>
            </a:extLst>
          </p:cNvPr>
          <p:cNvSpPr/>
          <p:nvPr/>
        </p:nvSpPr>
        <p:spPr>
          <a:xfrm>
            <a:off x="629607" y="1711495"/>
            <a:ext cx="10892336" cy="148245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2A76051-908B-427E-AA97-A0140CD22870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34/46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711FD53-23CF-4A0A-9E80-B6ACE8CE304D}"/>
              </a:ext>
            </a:extLst>
          </p:cNvPr>
          <p:cNvSpPr txBox="1"/>
          <p:nvPr/>
        </p:nvSpPr>
        <p:spPr>
          <a:xfrm>
            <a:off x="751794" y="5183480"/>
            <a:ext cx="1057744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Our first system with a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simple </a:t>
            </a:r>
            <a:r>
              <a:rPr lang="en-US" sz="1600" dirty="0"/>
              <a:t>architecture outperformed several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single-turn</a:t>
            </a:r>
            <a:r>
              <a:rPr lang="en-US" sz="1600" dirty="0"/>
              <a:t> matching systems </a:t>
            </a:r>
            <a:r>
              <a:rPr lang="en-US" sz="1600" dirty="0">
                <a:ea typeface="+mn-lt"/>
                <a:cs typeface="+mn-lt"/>
              </a:rPr>
              <a:t>(11% on Recall@1)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81914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7">
            <a:extLst>
              <a:ext uri="{FF2B5EF4-FFF2-40B4-BE49-F238E27FC236}">
                <a16:creationId xmlns:a16="http://schemas.microsoft.com/office/drawing/2014/main" id="{992DADE3-584F-494B-B4F5-1C5511412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29" y="1064289"/>
            <a:ext cx="11060151" cy="4051056"/>
          </a:xfrm>
          <a:prstGeom prst="rect">
            <a:avLst/>
          </a:prstGeom>
        </p:spPr>
      </p:pic>
      <p:sp>
        <p:nvSpPr>
          <p:cNvPr id="3" name="CustomShape 1">
            <a:extLst>
              <a:ext uri="{FF2B5EF4-FFF2-40B4-BE49-F238E27FC236}">
                <a16:creationId xmlns:a16="http://schemas.microsoft.com/office/drawing/2014/main" id="{D6A7E73D-3053-4E1B-85A7-BB22069B8AC6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Results</a:t>
            </a:r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37FB38A-E686-46BC-87BA-740DDEDB745D}"/>
              </a:ext>
            </a:extLst>
          </p:cNvPr>
          <p:cNvSpPr txBox="1"/>
          <p:nvPr/>
        </p:nvSpPr>
        <p:spPr>
          <a:xfrm>
            <a:off x="751794" y="5183480"/>
            <a:ext cx="1057744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Our first system with a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simple </a:t>
            </a:r>
            <a:r>
              <a:rPr lang="en-US" sz="1600" dirty="0"/>
              <a:t>architecture outperformed several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single-turn</a:t>
            </a:r>
            <a:r>
              <a:rPr lang="en-US" sz="1600" dirty="0"/>
              <a:t> matching systems </a:t>
            </a:r>
            <a:r>
              <a:rPr lang="en-US" sz="1600" dirty="0">
                <a:ea typeface="+mn-lt"/>
                <a:cs typeface="+mn-lt"/>
              </a:rPr>
              <a:t>(11% on Recall@1)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Our system outperforms several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multi-turn</a:t>
            </a:r>
            <a:r>
              <a:rPr lang="en-US" sz="1600" dirty="0"/>
              <a:t> matching systems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Outperforms DL2R, Multi-View and SMN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Achieves almost similar performance as DAM which uses heavy Transformer and DUA with multiple attentions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BC1D8F3-AADD-420A-AF95-10AD1409E45E}"/>
              </a:ext>
            </a:extLst>
          </p:cNvPr>
          <p:cNvSpPr/>
          <p:nvPr/>
        </p:nvSpPr>
        <p:spPr>
          <a:xfrm>
            <a:off x="564558" y="3225182"/>
            <a:ext cx="10957384" cy="12086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787A017-3417-48FF-A497-D7ED08F4EDE6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34/46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A8BE0FD-589B-4913-9DA9-01BDE08BB32D}"/>
              </a:ext>
            </a:extLst>
          </p:cNvPr>
          <p:cNvSpPr txBox="1"/>
          <p:nvPr/>
        </p:nvSpPr>
        <p:spPr>
          <a:xfrm>
            <a:off x="2680010" y="2354767"/>
            <a:ext cx="7045711" cy="646331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DAM converges after </a:t>
            </a:r>
            <a:r>
              <a:rPr lang="en-US" b="1" u="sng"/>
              <a:t>3 epochs</a:t>
            </a:r>
            <a:r>
              <a:rPr lang="en-US"/>
              <a:t>, 1 epoch lasts for </a:t>
            </a:r>
            <a:r>
              <a:rPr lang="en-US" b="1" u="sng"/>
              <a:t>8 hours</a:t>
            </a:r>
            <a:endParaRPr lang="fr-FR" b="1" u="sng"/>
          </a:p>
          <a:p>
            <a:r>
              <a:rPr lang="en-US"/>
              <a:t>Our system converges after </a:t>
            </a:r>
            <a:r>
              <a:rPr lang="en-US" b="1" u="sng"/>
              <a:t>2 epochs</a:t>
            </a:r>
            <a:r>
              <a:rPr lang="en-US"/>
              <a:t>, 1 epoch lasts for </a:t>
            </a:r>
            <a:r>
              <a:rPr lang="en-US" b="1" u="sng"/>
              <a:t>50 mins</a:t>
            </a:r>
          </a:p>
        </p:txBody>
      </p:sp>
      <p:pic>
        <p:nvPicPr>
          <p:cNvPr id="7" name="Image 8" descr="Une image contenant dessin&#10;&#10;Description générée avec un niveau de confiance très élevé">
            <a:extLst>
              <a:ext uri="{FF2B5EF4-FFF2-40B4-BE49-F238E27FC236}">
                <a16:creationId xmlns:a16="http://schemas.microsoft.com/office/drawing/2014/main" id="{6DDFBE73-64A9-4840-8C4D-79F18E327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092" y="2384087"/>
            <a:ext cx="657815" cy="60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1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D6A7E73D-3053-4E1B-85A7-BB22069B8AC6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Error analysis</a:t>
            </a:r>
            <a:endParaRPr lang="fr-FR"/>
          </a:p>
        </p:txBody>
      </p:sp>
      <p:pic>
        <p:nvPicPr>
          <p:cNvPr id="2" name="Image 3" descr="Une image contenant capture d’écran, texte&#10;&#10;Description générée avec un niveau de confiance très élevé">
            <a:extLst>
              <a:ext uri="{FF2B5EF4-FFF2-40B4-BE49-F238E27FC236}">
                <a16:creationId xmlns:a16="http://schemas.microsoft.com/office/drawing/2014/main" id="{9B24DB6C-3C83-48D4-8D16-D79A38F2B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33" y="1331092"/>
            <a:ext cx="6726819" cy="5372347"/>
          </a:xfrm>
          <a:prstGeom prst="rect">
            <a:avLst/>
          </a:prstGeom>
        </p:spPr>
      </p:pic>
      <p:pic>
        <p:nvPicPr>
          <p:cNvPr id="5" name="Image 6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C3A92F5F-C886-4F27-A25D-57BC4BB74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628" y="1319341"/>
            <a:ext cx="3601655" cy="206835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2CFF0CE-360C-4BF7-BDFD-9BED3AF3C184}"/>
              </a:ext>
            </a:extLst>
          </p:cNvPr>
          <p:cNvSpPr txBox="1"/>
          <p:nvPr/>
        </p:nvSpPr>
        <p:spPr>
          <a:xfrm>
            <a:off x="7304556" y="4107933"/>
            <a:ext cx="5055186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/>
              <a:t>200 random misclassified test samples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1600"/>
              <a:t>Predicted response vs. the ground-truth response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1600"/>
              <a:t>4 error classes identified</a:t>
            </a:r>
          </a:p>
          <a:p>
            <a:pPr marL="285750" indent="-285750">
              <a:buFont typeface="Arial"/>
              <a:buChar char="•"/>
            </a:pPr>
            <a:r>
              <a:rPr lang="en-US" sz="1600"/>
              <a:t>~50% of the errors are due to functionally and semantically equivalent responses</a:t>
            </a:r>
          </a:p>
          <a:p>
            <a:pPr marL="285750" indent="-285750">
              <a:buFont typeface="Arial"/>
              <a:buChar char="•"/>
            </a:pPr>
            <a:r>
              <a:rPr lang="en-US" sz="1600"/>
              <a:t>~50% of the errors similar to generative dialogue systems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2CCD85A-5921-429A-9066-7D743A5C77E9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35/46</a:t>
            </a:r>
          </a:p>
        </p:txBody>
      </p:sp>
    </p:spTree>
    <p:extLst>
      <p:ext uri="{BB962C8B-B14F-4D97-AF65-F5344CB8AC3E}">
        <p14:creationId xmlns:p14="http://schemas.microsoft.com/office/powerpoint/2010/main" val="2593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D6A7E73D-3053-4E1B-85A7-BB22069B8AC6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Further analysis</a:t>
            </a:r>
            <a:endParaRPr lang="fr-FR"/>
          </a:p>
        </p:txBody>
      </p:sp>
      <p:pic>
        <p:nvPicPr>
          <p:cNvPr id="4" name="Image 5">
            <a:extLst>
              <a:ext uri="{FF2B5EF4-FFF2-40B4-BE49-F238E27FC236}">
                <a16:creationId xmlns:a16="http://schemas.microsoft.com/office/drawing/2014/main" id="{0FE6B12C-22A1-4940-A82C-F885DD4B6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30" y="1158016"/>
            <a:ext cx="4643376" cy="3205091"/>
          </a:xfrm>
          <a:prstGeom prst="rect">
            <a:avLst/>
          </a:prstGeom>
        </p:spPr>
      </p:pic>
      <p:pic>
        <p:nvPicPr>
          <p:cNvPr id="7" name="Image 7">
            <a:extLst>
              <a:ext uri="{FF2B5EF4-FFF2-40B4-BE49-F238E27FC236}">
                <a16:creationId xmlns:a16="http://schemas.microsoft.com/office/drawing/2014/main" id="{547B505B-3245-4D2E-98E4-89AFA9653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86" y="4500056"/>
            <a:ext cx="10777958" cy="94175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0F98064-D13E-4406-A05E-589F0FE8DBDB}"/>
              </a:ext>
            </a:extLst>
          </p:cNvPr>
          <p:cNvSpPr txBox="1"/>
          <p:nvPr/>
        </p:nvSpPr>
        <p:spPr>
          <a:xfrm>
            <a:off x="5763365" y="1989092"/>
            <a:ext cx="5701350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>
                <a:solidFill>
                  <a:schemeClr val="accent2"/>
                </a:solidFill>
              </a:rPr>
              <a:t>Visualization of the Word Level Similarity Matrix 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/>
              <a:t>Important word successfully identified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/>
              <a:t>Semantically related words were successfully matched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/>
              <a:t>Similar to cross-attention with less computations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2B5C00E-E02D-4A77-A576-DF08E64E4A41}"/>
              </a:ext>
            </a:extLst>
          </p:cNvPr>
          <p:cNvSpPr txBox="1"/>
          <p:nvPr/>
        </p:nvSpPr>
        <p:spPr>
          <a:xfrm>
            <a:off x="602428" y="5494292"/>
            <a:ext cx="11029612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>
                <a:solidFill>
                  <a:schemeClr val="accent2"/>
                </a:solidFill>
              </a:rPr>
              <a:t>Ablation study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/>
              <a:t>Having only one similarity level results in lower performance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/>
              <a:t>Matching the context and the response on only the word-level achieves better performance compared to only sequence-level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/>
              <a:t>Both similarity levels are complementary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BBA12B3-81CD-45FA-B87D-91C3458BCF4C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36/46</a:t>
            </a:r>
          </a:p>
        </p:txBody>
      </p:sp>
    </p:spTree>
    <p:extLst>
      <p:ext uri="{BB962C8B-B14F-4D97-AF65-F5344CB8AC3E}">
        <p14:creationId xmlns:p14="http://schemas.microsoft.com/office/powerpoint/2010/main" val="47314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D6A7E73D-3053-4E1B-85A7-BB22069B8AC6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uFill>
                  <a:solidFill>
                    <a:srgbClr val="FFFFFF"/>
                  </a:solidFill>
                </a:uFill>
                <a:ea typeface="微软雅黑"/>
                <a:cs typeface="+mn-lt"/>
              </a:rPr>
              <a:t>Dialog System Technology Challenge (DSTC7)</a:t>
            </a:r>
            <a:endParaRPr lang="fr-FR"/>
          </a:p>
        </p:txBody>
      </p:sp>
      <p:pic>
        <p:nvPicPr>
          <p:cNvPr id="8" name="Image 8">
            <a:extLst>
              <a:ext uri="{FF2B5EF4-FFF2-40B4-BE49-F238E27FC236}">
                <a16:creationId xmlns:a16="http://schemas.microsoft.com/office/drawing/2014/main" id="{847BBCA4-7EAC-4882-95F9-734647EC0A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110" r="148" b="709"/>
          <a:stretch/>
        </p:blipFill>
        <p:spPr>
          <a:xfrm>
            <a:off x="9190298" y="1204773"/>
            <a:ext cx="2447802" cy="134263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CEE77F0-B041-4F24-9974-666A6275DB08}"/>
              </a:ext>
            </a:extLst>
          </p:cNvPr>
          <p:cNvSpPr txBox="1"/>
          <p:nvPr/>
        </p:nvSpPr>
        <p:spPr>
          <a:xfrm>
            <a:off x="673261" y="1279454"/>
            <a:ext cx="6524261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- 3 tracks:</a:t>
            </a:r>
          </a:p>
          <a:p>
            <a:pPr marL="742950" lvl="1" indent="-285750">
              <a:buFont typeface="Arial"/>
              <a:buChar char="•"/>
            </a:pPr>
            <a:r>
              <a:rPr lang="en-US"/>
              <a:t>Sentence selection</a:t>
            </a:r>
          </a:p>
          <a:p>
            <a:pPr marL="742950" lvl="1" indent="-285750">
              <a:buFont typeface="Arial"/>
              <a:buChar char="•"/>
            </a:pPr>
            <a:r>
              <a:rPr lang="en-US"/>
              <a:t>Sentence generation</a:t>
            </a:r>
          </a:p>
          <a:p>
            <a:pPr marL="742950" lvl="1" indent="-285750">
              <a:buFont typeface="Arial"/>
              <a:buChar char="•"/>
            </a:pPr>
            <a:r>
              <a:rPr lang="en-US"/>
              <a:t>Audiovisual scene-aware dialog</a:t>
            </a:r>
          </a:p>
          <a:p>
            <a:r>
              <a:rPr lang="en-US">
                <a:ea typeface="+mn-lt"/>
                <a:cs typeface="+mn-lt"/>
              </a:rPr>
              <a:t>- ~200 participants</a:t>
            </a:r>
          </a:p>
          <a:p>
            <a:r>
              <a:rPr lang="en-US">
                <a:ea typeface="+mn-lt"/>
                <a:cs typeface="+mn-lt"/>
              </a:rPr>
              <a:t>- </a:t>
            </a:r>
            <a:r>
              <a:rPr lang="en-US"/>
              <a:t>20 teams participating in track 1 "sentence selection"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38E65C2-A14D-4C8F-B4B6-EF1F73DAF1B6}"/>
              </a:ext>
            </a:extLst>
          </p:cNvPr>
          <p:cNvSpPr/>
          <p:nvPr/>
        </p:nvSpPr>
        <p:spPr>
          <a:xfrm>
            <a:off x="1432249" y="1585588"/>
            <a:ext cx="2130489" cy="2954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8A2C8C7-BADE-41E8-953C-E42CAC9DA549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37/46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DA8C6AF-6912-4B6D-9DB9-465D278AA098}"/>
              </a:ext>
            </a:extLst>
          </p:cNvPr>
          <p:cNvSpPr txBox="1"/>
          <p:nvPr/>
        </p:nvSpPr>
        <p:spPr>
          <a:xfrm>
            <a:off x="10123449" y="2382644"/>
            <a:ext cx="7081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9901581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D6A7E73D-3053-4E1B-85A7-BB22069B8AC6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uFill>
                  <a:solidFill>
                    <a:srgbClr val="FFFFFF"/>
                  </a:solidFill>
                </a:uFill>
                <a:ea typeface="微软雅黑"/>
                <a:cs typeface="+mn-lt"/>
              </a:rPr>
              <a:t>Dialog System Technology Challenge (DSTC7)</a:t>
            </a:r>
            <a:endParaRPr lang="fr-FR"/>
          </a:p>
        </p:txBody>
      </p:sp>
      <p:pic>
        <p:nvPicPr>
          <p:cNvPr id="8" name="Image 8">
            <a:extLst>
              <a:ext uri="{FF2B5EF4-FFF2-40B4-BE49-F238E27FC236}">
                <a16:creationId xmlns:a16="http://schemas.microsoft.com/office/drawing/2014/main" id="{847BBCA4-7EAC-4882-95F9-734647EC0A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110" r="148" b="709"/>
          <a:stretch/>
        </p:blipFill>
        <p:spPr>
          <a:xfrm>
            <a:off x="9190298" y="1204773"/>
            <a:ext cx="2447802" cy="1342639"/>
          </a:xfrm>
          <a:prstGeom prst="rect">
            <a:avLst/>
          </a:prstGeom>
        </p:spPr>
      </p:pic>
      <p:pic>
        <p:nvPicPr>
          <p:cNvPr id="11" name="Image 11">
            <a:extLst>
              <a:ext uri="{FF2B5EF4-FFF2-40B4-BE49-F238E27FC236}">
                <a16:creationId xmlns:a16="http://schemas.microsoft.com/office/drawing/2014/main" id="{C32EA291-6D7F-46E7-B86E-8D860E275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022" y="3078012"/>
            <a:ext cx="10585048" cy="1829129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38E65C2-A14D-4C8F-B4B6-EF1F73DAF1B6}"/>
              </a:ext>
            </a:extLst>
          </p:cNvPr>
          <p:cNvSpPr/>
          <p:nvPr/>
        </p:nvSpPr>
        <p:spPr>
          <a:xfrm>
            <a:off x="1432249" y="1585588"/>
            <a:ext cx="2130489" cy="2954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11D9BE3-E6AD-4E54-80D9-2AF869AEA1FC}"/>
              </a:ext>
            </a:extLst>
          </p:cNvPr>
          <p:cNvSpPr txBox="1"/>
          <p:nvPr/>
        </p:nvSpPr>
        <p:spPr>
          <a:xfrm>
            <a:off x="10123449" y="2382644"/>
            <a:ext cx="7081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/>
              <a:t>2019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394165E-30C7-4193-8EBA-91CCEB21FFA1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37/46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058A153-ED51-409F-8071-ADD5842A6366}"/>
              </a:ext>
            </a:extLst>
          </p:cNvPr>
          <p:cNvSpPr txBox="1"/>
          <p:nvPr/>
        </p:nvSpPr>
        <p:spPr>
          <a:xfrm>
            <a:off x="673261" y="1279454"/>
            <a:ext cx="6524261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- 3 tracks:</a:t>
            </a:r>
          </a:p>
          <a:p>
            <a:pPr marL="742950" lvl="1" indent="-285750">
              <a:buFont typeface="Arial"/>
              <a:buChar char="•"/>
            </a:pPr>
            <a:r>
              <a:rPr lang="en-US"/>
              <a:t>Sentence selection</a:t>
            </a:r>
          </a:p>
          <a:p>
            <a:pPr marL="742950" lvl="1" indent="-285750">
              <a:buFont typeface="Arial"/>
              <a:buChar char="•"/>
            </a:pPr>
            <a:r>
              <a:rPr lang="en-US"/>
              <a:t>Sentence generation</a:t>
            </a:r>
          </a:p>
          <a:p>
            <a:pPr marL="742950" lvl="1" indent="-285750">
              <a:buFont typeface="Arial"/>
              <a:buChar char="•"/>
            </a:pPr>
            <a:r>
              <a:rPr lang="en-US"/>
              <a:t>Audiovisual scene-aware dialog</a:t>
            </a:r>
          </a:p>
          <a:p>
            <a:r>
              <a:rPr lang="en-US">
                <a:ea typeface="+mn-lt"/>
                <a:cs typeface="+mn-lt"/>
              </a:rPr>
              <a:t>- ~200 participants</a:t>
            </a:r>
          </a:p>
          <a:p>
            <a:r>
              <a:rPr lang="en-US">
                <a:ea typeface="+mn-lt"/>
                <a:cs typeface="+mn-lt"/>
              </a:rPr>
              <a:t>- </a:t>
            </a:r>
            <a:r>
              <a:rPr lang="en-US"/>
              <a:t>20 teams participating in track 1 "sentence selection"</a:t>
            </a:r>
          </a:p>
        </p:txBody>
      </p:sp>
    </p:spTree>
    <p:extLst>
      <p:ext uri="{BB962C8B-B14F-4D97-AF65-F5344CB8AC3E}">
        <p14:creationId xmlns:p14="http://schemas.microsoft.com/office/powerpoint/2010/main" val="772017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D6A7E73D-3053-4E1B-85A7-BB22069B8AC6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uFill>
                  <a:solidFill>
                    <a:srgbClr val="FFFFFF"/>
                  </a:solidFill>
                </a:uFill>
                <a:ea typeface="微软雅黑"/>
                <a:cs typeface="+mn-lt"/>
              </a:rPr>
              <a:t>Dialog System Technology Challenge (DSTC7)</a:t>
            </a:r>
            <a:endParaRPr lang="fr-FR"/>
          </a:p>
        </p:txBody>
      </p:sp>
      <p:pic>
        <p:nvPicPr>
          <p:cNvPr id="8" name="Image 8">
            <a:extLst>
              <a:ext uri="{FF2B5EF4-FFF2-40B4-BE49-F238E27FC236}">
                <a16:creationId xmlns:a16="http://schemas.microsoft.com/office/drawing/2014/main" id="{847BBCA4-7EAC-4882-95F9-734647EC0A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110" r="148" b="709"/>
          <a:stretch/>
        </p:blipFill>
        <p:spPr>
          <a:xfrm>
            <a:off x="9190298" y="1204773"/>
            <a:ext cx="2447802" cy="1342639"/>
          </a:xfrm>
          <a:prstGeom prst="rect">
            <a:avLst/>
          </a:prstGeom>
        </p:spPr>
      </p:pic>
      <p:pic>
        <p:nvPicPr>
          <p:cNvPr id="11" name="Image 11">
            <a:extLst>
              <a:ext uri="{FF2B5EF4-FFF2-40B4-BE49-F238E27FC236}">
                <a16:creationId xmlns:a16="http://schemas.microsoft.com/office/drawing/2014/main" id="{C32EA291-6D7F-46E7-B86E-8D860E275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022" y="3078012"/>
            <a:ext cx="10585048" cy="1829129"/>
          </a:xfrm>
          <a:prstGeom prst="rect">
            <a:avLst/>
          </a:prstGeom>
        </p:spPr>
      </p:pic>
      <p:pic>
        <p:nvPicPr>
          <p:cNvPr id="13" name="Image 13" descr="Une image contenant capture d’écran&#10;&#10;Description générée avec un niveau de confiance élevé">
            <a:extLst>
              <a:ext uri="{FF2B5EF4-FFF2-40B4-BE49-F238E27FC236}">
                <a16:creationId xmlns:a16="http://schemas.microsoft.com/office/drawing/2014/main" id="{0BC4785B-204F-480B-870F-A6493D7EF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060" y="5122239"/>
            <a:ext cx="2791428" cy="1600284"/>
          </a:xfrm>
          <a:prstGeom prst="rect">
            <a:avLst/>
          </a:prstGeom>
        </p:spPr>
      </p:pic>
      <p:pic>
        <p:nvPicPr>
          <p:cNvPr id="15" name="Image 15">
            <a:extLst>
              <a:ext uri="{FF2B5EF4-FFF2-40B4-BE49-F238E27FC236}">
                <a16:creationId xmlns:a16="http://schemas.microsoft.com/office/drawing/2014/main" id="{90C9EBB1-6457-4BBC-B1D9-134FAA34E7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0982" y="5028235"/>
            <a:ext cx="1875099" cy="1855808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38E65C2-A14D-4C8F-B4B6-EF1F73DAF1B6}"/>
              </a:ext>
            </a:extLst>
          </p:cNvPr>
          <p:cNvSpPr/>
          <p:nvPr/>
        </p:nvSpPr>
        <p:spPr>
          <a:xfrm>
            <a:off x="1432249" y="1585588"/>
            <a:ext cx="2130489" cy="2954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A7010CC-FC58-4DEC-9A51-4A3992449CA2}"/>
              </a:ext>
            </a:extLst>
          </p:cNvPr>
          <p:cNvSpPr txBox="1"/>
          <p:nvPr/>
        </p:nvSpPr>
        <p:spPr>
          <a:xfrm>
            <a:off x="528541" y="5823663"/>
            <a:ext cx="1374710" cy="2616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100"/>
              <a:t>Ubuntu man pages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CAE2ECC-6D7C-4E35-812C-F3F02D55EC2E}"/>
              </a:ext>
            </a:extLst>
          </p:cNvPr>
          <p:cNvSpPr txBox="1"/>
          <p:nvPr/>
        </p:nvSpPr>
        <p:spPr>
          <a:xfrm>
            <a:off x="9773623" y="5823663"/>
            <a:ext cx="1374710" cy="2616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100"/>
              <a:t>Course description</a:t>
            </a:r>
            <a:endParaRPr lang="fr-FR"/>
          </a:p>
        </p:txBody>
      </p:sp>
      <p:sp>
        <p:nvSpPr>
          <p:cNvPr id="5" name="Flèche : gauche 4">
            <a:extLst>
              <a:ext uri="{FF2B5EF4-FFF2-40B4-BE49-F238E27FC236}">
                <a16:creationId xmlns:a16="http://schemas.microsoft.com/office/drawing/2014/main" id="{67B9075B-AE66-4CAF-934B-92346DA6E197}"/>
              </a:ext>
            </a:extLst>
          </p:cNvPr>
          <p:cNvSpPr/>
          <p:nvPr/>
        </p:nvSpPr>
        <p:spPr>
          <a:xfrm rot="-3180000">
            <a:off x="5021688" y="5058636"/>
            <a:ext cx="831980" cy="48208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gauche 13">
            <a:extLst>
              <a:ext uri="{FF2B5EF4-FFF2-40B4-BE49-F238E27FC236}">
                <a16:creationId xmlns:a16="http://schemas.microsoft.com/office/drawing/2014/main" id="{A0FE3C0F-FAED-4524-B685-6E47D3775C5A}"/>
              </a:ext>
            </a:extLst>
          </p:cNvPr>
          <p:cNvSpPr/>
          <p:nvPr/>
        </p:nvSpPr>
        <p:spPr>
          <a:xfrm rot="14220000">
            <a:off x="6506810" y="5058636"/>
            <a:ext cx="831980" cy="48208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26AB180-2203-4F1E-A66C-D1F36EA8F03D}"/>
              </a:ext>
            </a:extLst>
          </p:cNvPr>
          <p:cNvSpPr/>
          <p:nvPr/>
        </p:nvSpPr>
        <p:spPr>
          <a:xfrm>
            <a:off x="2245567" y="4430485"/>
            <a:ext cx="5380652" cy="2643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8C6C55A-20AB-46DD-8E01-B00F87782A54}"/>
              </a:ext>
            </a:extLst>
          </p:cNvPr>
          <p:cNvSpPr txBox="1"/>
          <p:nvPr/>
        </p:nvSpPr>
        <p:spPr>
          <a:xfrm>
            <a:off x="10123449" y="2382644"/>
            <a:ext cx="7081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/>
              <a:t>2019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9B73ADE-FA78-4E8B-A5C4-C75F96F96304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37/46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3CCC2ED-130A-43F8-8676-3B0B07CA5B68}"/>
              </a:ext>
            </a:extLst>
          </p:cNvPr>
          <p:cNvSpPr txBox="1"/>
          <p:nvPr/>
        </p:nvSpPr>
        <p:spPr>
          <a:xfrm>
            <a:off x="673261" y="1279454"/>
            <a:ext cx="6524261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- 3 tracks:</a:t>
            </a:r>
          </a:p>
          <a:p>
            <a:pPr marL="742950" lvl="1" indent="-285750">
              <a:buFont typeface="Arial"/>
              <a:buChar char="•"/>
            </a:pPr>
            <a:r>
              <a:rPr lang="en-US"/>
              <a:t>Sentence selection</a:t>
            </a:r>
          </a:p>
          <a:p>
            <a:pPr marL="742950" lvl="1" indent="-285750">
              <a:buFont typeface="Arial"/>
              <a:buChar char="•"/>
            </a:pPr>
            <a:r>
              <a:rPr lang="en-US"/>
              <a:t>Sentence generation</a:t>
            </a:r>
          </a:p>
          <a:p>
            <a:pPr marL="742950" lvl="1" indent="-285750">
              <a:buFont typeface="Arial"/>
              <a:buChar char="•"/>
            </a:pPr>
            <a:r>
              <a:rPr lang="en-US"/>
              <a:t>Audiovisual scene-aware dialog</a:t>
            </a:r>
          </a:p>
          <a:p>
            <a:r>
              <a:rPr lang="en-US">
                <a:ea typeface="+mn-lt"/>
                <a:cs typeface="+mn-lt"/>
              </a:rPr>
              <a:t>- ~200 participants</a:t>
            </a:r>
          </a:p>
          <a:p>
            <a:r>
              <a:rPr lang="en-US">
                <a:ea typeface="+mn-lt"/>
                <a:cs typeface="+mn-lt"/>
              </a:rPr>
              <a:t>- </a:t>
            </a:r>
            <a:r>
              <a:rPr lang="en-US"/>
              <a:t>20 teams participating in track 1 "sentence selection"</a:t>
            </a:r>
          </a:p>
        </p:txBody>
      </p:sp>
    </p:spTree>
    <p:extLst>
      <p:ext uri="{BB962C8B-B14F-4D97-AF65-F5344CB8AC3E}">
        <p14:creationId xmlns:p14="http://schemas.microsoft.com/office/powerpoint/2010/main" val="18221973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" descr="Une image contenant texte&#10;&#10;Description générée avec un niveau de confiance très élevé">
            <a:extLst>
              <a:ext uri="{FF2B5EF4-FFF2-40B4-BE49-F238E27FC236}">
                <a16:creationId xmlns:a16="http://schemas.microsoft.com/office/drawing/2014/main" id="{014924CC-D3F0-40EA-9C54-976EEDCCD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903" y="1154303"/>
            <a:ext cx="4576744" cy="3367593"/>
          </a:xfrm>
          <a:prstGeom prst="rect">
            <a:avLst/>
          </a:prstGeom>
        </p:spPr>
      </p:pic>
      <p:sp>
        <p:nvSpPr>
          <p:cNvPr id="3" name="CustomShape 1">
            <a:extLst>
              <a:ext uri="{FF2B5EF4-FFF2-40B4-BE49-F238E27FC236}">
                <a16:creationId xmlns:a16="http://schemas.microsoft.com/office/drawing/2014/main" id="{D6A7E73D-3053-4E1B-85A7-BB22069B8AC6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uFill>
                  <a:solidFill>
                    <a:srgbClr val="FFFFFF"/>
                  </a:solidFill>
                </a:uFill>
                <a:ea typeface="微软雅黑"/>
                <a:cs typeface="+mn-lt"/>
              </a:rPr>
              <a:t>Dialog System Technology Challenge (DSTC7)</a:t>
            </a:r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CEE77F0-B041-4F24-9974-666A6275DB08}"/>
              </a:ext>
            </a:extLst>
          </p:cNvPr>
          <p:cNvSpPr txBox="1"/>
          <p:nvPr/>
        </p:nvSpPr>
        <p:spPr>
          <a:xfrm>
            <a:off x="673261" y="1473842"/>
            <a:ext cx="6817191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- </a:t>
            </a:r>
            <a:r>
              <a:rPr lang="en-US" sz="1600" b="1">
                <a:solidFill>
                  <a:schemeClr val="accent1"/>
                </a:solidFill>
              </a:rPr>
              <a:t>Why DSTC7 ?</a:t>
            </a:r>
          </a:p>
          <a:p>
            <a:pPr marL="742950" lvl="1" indent="-285750">
              <a:buFont typeface="Arial,Sans-Serif"/>
              <a:buChar char="•"/>
            </a:pPr>
            <a:r>
              <a:rPr lang="en-US" sz="1600">
                <a:ea typeface="+mn-lt"/>
                <a:cs typeface="+mn-lt"/>
              </a:rPr>
              <a:t>Challenging our system on </a:t>
            </a:r>
            <a:r>
              <a:rPr lang="en-US" sz="1600" b="1">
                <a:ea typeface="+mn-lt"/>
                <a:cs typeface="+mn-lt"/>
              </a:rPr>
              <a:t>new datasets</a:t>
            </a:r>
            <a:r>
              <a:rPr lang="en-US" sz="1600">
                <a:ea typeface="+mn-lt"/>
                <a:cs typeface="+mn-lt"/>
              </a:rPr>
              <a:t> and a </a:t>
            </a:r>
            <a:r>
              <a:rPr lang="en-US" sz="1600" b="1">
                <a:ea typeface="+mn-lt"/>
                <a:cs typeface="+mn-lt"/>
              </a:rPr>
              <a:t>competitive environment</a:t>
            </a:r>
          </a:p>
          <a:p>
            <a:pPr marL="742950" lvl="1" indent="-285750">
              <a:buFont typeface="Arial,Sans-Serif"/>
              <a:buChar char="•"/>
            </a:pPr>
            <a:r>
              <a:rPr lang="en-US" sz="1600">
                <a:ea typeface="+mn-lt"/>
                <a:cs typeface="+mn-lt"/>
              </a:rPr>
              <a:t>Introduces new </a:t>
            </a:r>
            <a:r>
              <a:rPr lang="en-US" sz="1600" b="1">
                <a:ea typeface="+mn-lt"/>
                <a:cs typeface="+mn-lt"/>
              </a:rPr>
              <a:t>challenging constraints</a:t>
            </a:r>
            <a:r>
              <a:rPr lang="en-US" sz="1600">
                <a:ea typeface="+mn-lt"/>
                <a:cs typeface="+mn-lt"/>
              </a:rPr>
              <a:t> on dialogue systems</a:t>
            </a:r>
          </a:p>
          <a:p>
            <a:pPr marL="742950" lvl="1" indent="-285750">
              <a:buFont typeface="Arial,Sans-Serif"/>
              <a:buChar char="•"/>
            </a:pPr>
            <a:r>
              <a:rPr lang="en-US" sz="1600">
                <a:ea typeface="+mn-lt"/>
                <a:cs typeface="+mn-lt"/>
              </a:rPr>
              <a:t>It pushes dialogue systems into more </a:t>
            </a:r>
            <a:r>
              <a:rPr lang="en-US" sz="1600" b="1">
                <a:ea typeface="+mn-lt"/>
                <a:cs typeface="+mn-lt"/>
              </a:rPr>
              <a:t>realistic</a:t>
            </a:r>
            <a:r>
              <a:rPr lang="en-US" sz="1600">
                <a:ea typeface="+mn-lt"/>
                <a:cs typeface="+mn-lt"/>
              </a:rPr>
              <a:t> test scenarios</a:t>
            </a:r>
            <a:endParaRPr lang="en-US" sz="1600"/>
          </a:p>
          <a:p>
            <a:pPr lvl="1"/>
            <a:endParaRPr lang="en-US" sz="1600">
              <a:cs typeface="Arial"/>
            </a:endParaRPr>
          </a:p>
          <a:p>
            <a:r>
              <a:rPr lang="en-US" sz="1600">
                <a:cs typeface="Arial"/>
              </a:rPr>
              <a:t>- </a:t>
            </a:r>
            <a:r>
              <a:rPr lang="en-US" sz="1600" b="1">
                <a:solidFill>
                  <a:schemeClr val="accent1"/>
                </a:solidFill>
                <a:cs typeface="Arial"/>
              </a:rPr>
              <a:t>Our participating system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Participation to 4 tasks out of 5</a:t>
            </a:r>
            <a:endParaRPr lang="en-US"/>
          </a:p>
          <a:p>
            <a:pPr marL="742950" lvl="1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For Subtask 4, we extend our system with an SVM classifier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For Subtask 5, we trained word embeddings on the external data</a:t>
            </a:r>
          </a:p>
        </p:txBody>
      </p:sp>
      <p:sp>
        <p:nvSpPr>
          <p:cNvPr id="4" name="CustomShape 12">
            <a:extLst>
              <a:ext uri="{FF2B5EF4-FFF2-40B4-BE49-F238E27FC236}">
                <a16:creationId xmlns:a16="http://schemas.microsoft.com/office/drawing/2014/main" id="{04555DA9-DDCC-4B2E-B44C-B9BFD6A886A9}"/>
              </a:ext>
            </a:extLst>
          </p:cNvPr>
          <p:cNvSpPr/>
          <p:nvPr/>
        </p:nvSpPr>
        <p:spPr>
          <a:xfrm>
            <a:off x="669960" y="5079570"/>
            <a:ext cx="2434680" cy="124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/>
          <a:lstStyle/>
          <a:p>
            <a:pPr marL="170815" indent="-170180">
              <a:lnSpc>
                <a:spcPct val="130000"/>
              </a:lnSpc>
              <a:buClr>
                <a:srgbClr val="404040"/>
              </a:buClr>
              <a:buFont typeface="Arial"/>
              <a:buChar char="•"/>
            </a:pPr>
            <a:r>
              <a:rPr lang="en-US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Same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 system described previously.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13">
            <a:extLst>
              <a:ext uri="{FF2B5EF4-FFF2-40B4-BE49-F238E27FC236}">
                <a16:creationId xmlns:a16="http://schemas.microsoft.com/office/drawing/2014/main" id="{D129AEA8-4163-445F-8576-B32BA5CBEDB3}"/>
              </a:ext>
            </a:extLst>
          </p:cNvPr>
          <p:cNvSpPr/>
          <p:nvPr/>
        </p:nvSpPr>
        <p:spPr>
          <a:xfrm>
            <a:off x="669960" y="4683930"/>
            <a:ext cx="1291629" cy="30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/>
          <a:lstStyle/>
          <a:p>
            <a:r>
              <a:rPr lang="fr-FR" sz="1600" b="1" spc="-1" err="1">
                <a:solidFill>
                  <a:srgbClr val="DA6867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Subtask</a:t>
            </a:r>
            <a:r>
              <a:rPr lang="fr-FR" sz="1600" b="1" spc="-1">
                <a:solidFill>
                  <a:srgbClr val="DA6867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 1</a:t>
            </a:r>
            <a:endParaRPr lang="fr-FR" sz="2000"/>
          </a:p>
        </p:txBody>
      </p:sp>
      <p:sp>
        <p:nvSpPr>
          <p:cNvPr id="8" name="CustomShape 14">
            <a:extLst>
              <a:ext uri="{FF2B5EF4-FFF2-40B4-BE49-F238E27FC236}">
                <a16:creationId xmlns:a16="http://schemas.microsoft.com/office/drawing/2014/main" id="{FA3AB23D-7119-4BF6-8065-5E7BC6CF7F8D}"/>
              </a:ext>
            </a:extLst>
          </p:cNvPr>
          <p:cNvSpPr/>
          <p:nvPr/>
        </p:nvSpPr>
        <p:spPr>
          <a:xfrm>
            <a:off x="3480840" y="5079570"/>
            <a:ext cx="2434680" cy="124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/>
          <a:lstStyle/>
          <a:p>
            <a:pPr marL="170815" indent="-170180">
              <a:lnSpc>
                <a:spcPct val="130000"/>
              </a:lnSpc>
              <a:buClr>
                <a:srgbClr val="404040"/>
              </a:buClr>
              <a:buFont typeface="Arial"/>
              <a:buChar char="•"/>
            </a:pPr>
            <a:r>
              <a:rPr lang="fr-FR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Hypothesis: if a system can find a correct response, it should find its paraphrases.</a:t>
            </a:r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CustomShape 15">
            <a:extLst>
              <a:ext uri="{FF2B5EF4-FFF2-40B4-BE49-F238E27FC236}">
                <a16:creationId xmlns:a16="http://schemas.microsoft.com/office/drawing/2014/main" id="{845D9C77-941F-40AA-BAFB-E49BC1026E0E}"/>
              </a:ext>
            </a:extLst>
          </p:cNvPr>
          <p:cNvSpPr/>
          <p:nvPr/>
        </p:nvSpPr>
        <p:spPr>
          <a:xfrm>
            <a:off x="3480840" y="4683930"/>
            <a:ext cx="968040" cy="30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/>
          <a:lstStyle/>
          <a:p>
            <a:r>
              <a:rPr lang="fr-FR" sz="1600" b="1" spc="-1">
                <a:solidFill>
                  <a:srgbClr val="305065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Subtask 3</a:t>
            </a:r>
            <a:endParaRPr lang="fr-FR" sz="2000"/>
          </a:p>
        </p:txBody>
      </p:sp>
      <p:sp>
        <p:nvSpPr>
          <p:cNvPr id="14" name="CustomShape 16">
            <a:extLst>
              <a:ext uri="{FF2B5EF4-FFF2-40B4-BE49-F238E27FC236}">
                <a16:creationId xmlns:a16="http://schemas.microsoft.com/office/drawing/2014/main" id="{0F07CDEC-48A7-491A-9AD8-032F0C5A602F}"/>
              </a:ext>
            </a:extLst>
          </p:cNvPr>
          <p:cNvSpPr/>
          <p:nvPr/>
        </p:nvSpPr>
        <p:spPr>
          <a:xfrm>
            <a:off x="6275160" y="5079570"/>
            <a:ext cx="2434680" cy="124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/>
          <a:lstStyle/>
          <a:p>
            <a:pPr marL="170815" indent="-170180">
              <a:lnSpc>
                <a:spcPct val="130000"/>
              </a:lnSpc>
              <a:buClr>
                <a:srgbClr val="404040"/>
              </a:buClr>
              <a:buFont typeface="Arial"/>
              <a:buChar char="•"/>
            </a:pPr>
            <a:r>
              <a:rPr lang="fr-FR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Extension of our system with an SVM classifier with RBF kernel.</a:t>
            </a:r>
          </a:p>
          <a:p>
            <a:pPr marL="170815" indent="-170180">
              <a:lnSpc>
                <a:spcPct val="130000"/>
              </a:lnSpc>
              <a:buClr>
                <a:srgbClr val="404040"/>
              </a:buClr>
              <a:buFont typeface="Arial"/>
              <a:buChar char="•"/>
            </a:pPr>
            <a:r>
              <a:rPr lang="fr-FR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Predict whether a correct response is available.</a:t>
            </a:r>
          </a:p>
        </p:txBody>
      </p:sp>
      <p:sp>
        <p:nvSpPr>
          <p:cNvPr id="16" name="CustomShape 17">
            <a:extLst>
              <a:ext uri="{FF2B5EF4-FFF2-40B4-BE49-F238E27FC236}">
                <a16:creationId xmlns:a16="http://schemas.microsoft.com/office/drawing/2014/main" id="{E5EDD6B1-32BF-42AD-8C27-841C1ABC1416}"/>
              </a:ext>
            </a:extLst>
          </p:cNvPr>
          <p:cNvSpPr/>
          <p:nvPr/>
        </p:nvSpPr>
        <p:spPr>
          <a:xfrm>
            <a:off x="6275160" y="4683930"/>
            <a:ext cx="968040" cy="30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/>
          <a:lstStyle/>
          <a:p>
            <a:r>
              <a:rPr lang="fr-FR" sz="1600" b="1" spc="-1">
                <a:solidFill>
                  <a:srgbClr val="0EA9E2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Subtask 4</a:t>
            </a:r>
            <a:endParaRPr lang="fr-FR" sz="2000"/>
          </a:p>
        </p:txBody>
      </p:sp>
      <p:sp>
        <p:nvSpPr>
          <p:cNvPr id="18" name="Line 18">
            <a:extLst>
              <a:ext uri="{FF2B5EF4-FFF2-40B4-BE49-F238E27FC236}">
                <a16:creationId xmlns:a16="http://schemas.microsoft.com/office/drawing/2014/main" id="{A476EB8A-B38C-4B88-A1F8-2C5528956D0A}"/>
              </a:ext>
            </a:extLst>
          </p:cNvPr>
          <p:cNvSpPr/>
          <p:nvPr/>
        </p:nvSpPr>
        <p:spPr>
          <a:xfrm>
            <a:off x="3278880" y="4624890"/>
            <a:ext cx="360" cy="1584000"/>
          </a:xfrm>
          <a:prstGeom prst="line">
            <a:avLst/>
          </a:prstGeom>
          <a:ln w="324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1BE09A10-26C4-4E4F-8ADE-FA08600DB536}"/>
              </a:ext>
            </a:extLst>
          </p:cNvPr>
          <p:cNvSpPr/>
          <p:nvPr/>
        </p:nvSpPr>
        <p:spPr>
          <a:xfrm>
            <a:off x="6095880" y="4624890"/>
            <a:ext cx="360" cy="1584000"/>
          </a:xfrm>
          <a:prstGeom prst="line">
            <a:avLst/>
          </a:prstGeom>
          <a:ln w="324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" name="CustomShape 22">
            <a:extLst>
              <a:ext uri="{FF2B5EF4-FFF2-40B4-BE49-F238E27FC236}">
                <a16:creationId xmlns:a16="http://schemas.microsoft.com/office/drawing/2014/main" id="{B03942B7-B3D8-4C5D-A739-1B8544D989A8}"/>
              </a:ext>
            </a:extLst>
          </p:cNvPr>
          <p:cNvSpPr/>
          <p:nvPr/>
        </p:nvSpPr>
        <p:spPr>
          <a:xfrm>
            <a:off x="9086040" y="5079570"/>
            <a:ext cx="2434680" cy="124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/>
          <a:lstStyle/>
          <a:p>
            <a:pPr marL="170815" indent="-170180">
              <a:lnSpc>
                <a:spcPct val="130000"/>
              </a:lnSpc>
              <a:buClr>
                <a:srgbClr val="404040"/>
              </a:buClr>
              <a:buFont typeface="Arial"/>
              <a:buChar char="•"/>
            </a:pPr>
            <a:r>
              <a:rPr lang="fr-FR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Produce FastText embeddings on the external nowledge.</a:t>
            </a:r>
          </a:p>
          <a:p>
            <a:pPr marL="170815" indent="-170180">
              <a:lnSpc>
                <a:spcPct val="130000"/>
              </a:lnSpc>
              <a:buClr>
                <a:srgbClr val="404040"/>
              </a:buClr>
              <a:buFont typeface="Arial"/>
              <a:buChar char="•"/>
            </a:pPr>
            <a:r>
              <a:rPr lang="fr-FR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Keep only command description in the ubuntu man pages.</a:t>
            </a:r>
          </a:p>
        </p:txBody>
      </p:sp>
      <p:sp>
        <p:nvSpPr>
          <p:cNvPr id="24" name="CustomShape 23">
            <a:extLst>
              <a:ext uri="{FF2B5EF4-FFF2-40B4-BE49-F238E27FC236}">
                <a16:creationId xmlns:a16="http://schemas.microsoft.com/office/drawing/2014/main" id="{B8FC96EF-B2C8-4B88-8C80-27CF03F05111}"/>
              </a:ext>
            </a:extLst>
          </p:cNvPr>
          <p:cNvSpPr/>
          <p:nvPr/>
        </p:nvSpPr>
        <p:spPr>
          <a:xfrm>
            <a:off x="9086040" y="4683930"/>
            <a:ext cx="968040" cy="30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/>
          <a:lstStyle/>
          <a:p>
            <a:r>
              <a:rPr lang="fr-FR" sz="1600" b="1" spc="-1">
                <a:solidFill>
                  <a:srgbClr val="23C2AA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Subtask 5</a:t>
            </a:r>
            <a:endParaRPr lang="fr-FR" sz="2000"/>
          </a:p>
        </p:txBody>
      </p:sp>
      <p:sp>
        <p:nvSpPr>
          <p:cNvPr id="26" name="Line 24">
            <a:extLst>
              <a:ext uri="{FF2B5EF4-FFF2-40B4-BE49-F238E27FC236}">
                <a16:creationId xmlns:a16="http://schemas.microsoft.com/office/drawing/2014/main" id="{2DAE3B33-24A5-4F21-AD07-40BC4D77BB1C}"/>
              </a:ext>
            </a:extLst>
          </p:cNvPr>
          <p:cNvSpPr/>
          <p:nvPr/>
        </p:nvSpPr>
        <p:spPr>
          <a:xfrm>
            <a:off x="8904240" y="4624890"/>
            <a:ext cx="360" cy="1584000"/>
          </a:xfrm>
          <a:prstGeom prst="line">
            <a:avLst/>
          </a:prstGeom>
          <a:ln w="324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38081E2-4986-465B-BC4F-5B375A9C8770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38/46</a:t>
            </a:r>
          </a:p>
        </p:txBody>
      </p:sp>
    </p:spTree>
    <p:extLst>
      <p:ext uri="{BB962C8B-B14F-4D97-AF65-F5344CB8AC3E}">
        <p14:creationId xmlns:p14="http://schemas.microsoft.com/office/powerpoint/2010/main" val="30097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2" grpId="0"/>
      <p:bldP spid="14" grpId="0"/>
      <p:bldP spid="16" grpId="0"/>
      <p:bldP spid="2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>
            <a:extLst>
              <a:ext uri="{FF2B5EF4-FFF2-40B4-BE49-F238E27FC236}">
                <a16:creationId xmlns:a16="http://schemas.microsoft.com/office/drawing/2014/main" id="{C07108A7-F902-4F51-9783-10E021976418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uFill>
                  <a:solidFill>
                    <a:srgbClr val="FFFFFF"/>
                  </a:solidFill>
                </a:uFill>
                <a:ea typeface="微软雅黑"/>
                <a:cs typeface="Arial"/>
              </a:rPr>
              <a:t>Chatbots</a:t>
            </a:r>
            <a:endParaRPr lang="fr-FR"/>
          </a:p>
        </p:txBody>
      </p:sp>
      <p:pic>
        <p:nvPicPr>
          <p:cNvPr id="2" name="Image 3" descr="Une image contenant tasse, assis&#10;&#10;Description générée avec un niveau de confiance élevé">
            <a:extLst>
              <a:ext uri="{FF2B5EF4-FFF2-40B4-BE49-F238E27FC236}">
                <a16:creationId xmlns:a16="http://schemas.microsoft.com/office/drawing/2014/main" id="{AC1A3E49-02AA-456D-A1A8-B6C143443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749" y="2793675"/>
            <a:ext cx="1399915" cy="1432112"/>
          </a:xfrm>
          <a:prstGeom prst="rect">
            <a:avLst/>
          </a:prstGeom>
        </p:spPr>
      </p:pic>
      <p:pic>
        <p:nvPicPr>
          <p:cNvPr id="4" name="Image 5" descr="Une image contenant intérieur, tasse, noir&#10;&#10;Description générée avec un niveau de confiance très élevé">
            <a:extLst>
              <a:ext uri="{FF2B5EF4-FFF2-40B4-BE49-F238E27FC236}">
                <a16:creationId xmlns:a16="http://schemas.microsoft.com/office/drawing/2014/main" id="{E5623BE2-531C-4D9B-9721-CF3019D5E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289" y="1487183"/>
            <a:ext cx="933530" cy="87951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4147DAD-817A-4237-B438-45248CEA0BD9}"/>
              </a:ext>
            </a:extLst>
          </p:cNvPr>
          <p:cNvSpPr txBox="1"/>
          <p:nvPr/>
        </p:nvSpPr>
        <p:spPr>
          <a:xfrm>
            <a:off x="2179065" y="3966746"/>
            <a:ext cx="224304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Google Home (2016)</a:t>
            </a:r>
            <a:endParaRPr lang="fr-FR" sz="120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54626CC-6C86-4138-B1D4-BA17FC73CC7E}"/>
              </a:ext>
            </a:extLst>
          </p:cNvPr>
          <p:cNvSpPr txBox="1"/>
          <p:nvPr/>
        </p:nvSpPr>
        <p:spPr>
          <a:xfrm>
            <a:off x="2049364" y="2551295"/>
            <a:ext cx="268546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Amazon Alexa/Echo (2014)</a:t>
            </a:r>
            <a:endParaRPr lang="fr-FR" sz="1200"/>
          </a:p>
        </p:txBody>
      </p:sp>
      <p:pic>
        <p:nvPicPr>
          <p:cNvPr id="12" name="Image 10" descr="Une image contenant valise, bagage, moniteur, boîtier&#10;&#10;Description générée avec un niveau de confiance très élevé">
            <a:extLst>
              <a:ext uri="{FF2B5EF4-FFF2-40B4-BE49-F238E27FC236}">
                <a16:creationId xmlns:a16="http://schemas.microsoft.com/office/drawing/2014/main" id="{2A44C691-4073-4FAC-9583-995FB565F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1671" y="3083606"/>
            <a:ext cx="967463" cy="96746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6510238-6426-442D-BFA6-E0F8CF63F7AE}"/>
              </a:ext>
            </a:extLst>
          </p:cNvPr>
          <p:cNvSpPr txBox="1"/>
          <p:nvPr/>
        </p:nvSpPr>
        <p:spPr>
          <a:xfrm>
            <a:off x="4034787" y="4011514"/>
            <a:ext cx="241950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Apple </a:t>
            </a:r>
            <a:r>
              <a:rPr lang="en-US" sz="1200" err="1"/>
              <a:t>HomePod</a:t>
            </a:r>
            <a:r>
              <a:rPr lang="en-US" sz="1200"/>
              <a:t> (2017)</a:t>
            </a:r>
            <a:endParaRPr lang="fr-FR" sz="1200"/>
          </a:p>
        </p:txBody>
      </p:sp>
      <p:pic>
        <p:nvPicPr>
          <p:cNvPr id="16" name="Image 16" descr="Une image contenant graphiques vectoriels&#10;&#10;Description générée avec un niveau de confiance élevé">
            <a:extLst>
              <a:ext uri="{FF2B5EF4-FFF2-40B4-BE49-F238E27FC236}">
                <a16:creationId xmlns:a16="http://schemas.microsoft.com/office/drawing/2014/main" id="{C6B25DF3-EB87-4FB6-BB11-DC8A10D91A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742" y="2995379"/>
            <a:ext cx="1210046" cy="784698"/>
          </a:xfrm>
          <a:prstGeom prst="rect">
            <a:avLst/>
          </a:prstGeom>
        </p:spPr>
      </p:pic>
      <p:pic>
        <p:nvPicPr>
          <p:cNvPr id="18" name="Image 19" descr="Une image contenant photo, assis, petit, différent&#10;&#10;Description générée avec un niveau de confiance très élevé">
            <a:extLst>
              <a:ext uri="{FF2B5EF4-FFF2-40B4-BE49-F238E27FC236}">
                <a16:creationId xmlns:a16="http://schemas.microsoft.com/office/drawing/2014/main" id="{38AF2C10-B33A-4032-85D8-D042218B19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918" y="2938849"/>
            <a:ext cx="876718" cy="104738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334186F-B421-4742-A5CC-9EEBE3BFB6D2}"/>
              </a:ext>
            </a:extLst>
          </p:cNvPr>
          <p:cNvSpPr txBox="1"/>
          <p:nvPr/>
        </p:nvSpPr>
        <p:spPr>
          <a:xfrm>
            <a:off x="-97072" y="3939121"/>
            <a:ext cx="239737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/>
              <a:t>Google Now (2012)</a:t>
            </a:r>
            <a:endParaRPr lang="fr-FR" sz="1200"/>
          </a:p>
          <a:p>
            <a:pPr algn="ctr"/>
            <a:r>
              <a:rPr lang="en-US" sz="1200"/>
              <a:t>Google Assistant (2016)</a:t>
            </a:r>
          </a:p>
        </p:txBody>
      </p:sp>
      <p:pic>
        <p:nvPicPr>
          <p:cNvPr id="22" name="Image 21" descr="Une image contenant équipement électronique&#10;&#10;Description générée avec un niveau de confiance élevé">
            <a:extLst>
              <a:ext uri="{FF2B5EF4-FFF2-40B4-BE49-F238E27FC236}">
                <a16:creationId xmlns:a16="http://schemas.microsoft.com/office/drawing/2014/main" id="{83931A75-DD23-4D48-A981-79696B862D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881" y="1226163"/>
            <a:ext cx="1367402" cy="1247351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08F405BF-309B-4A70-8B92-87CFCB9397BF}"/>
              </a:ext>
            </a:extLst>
          </p:cNvPr>
          <p:cNvSpPr txBox="1"/>
          <p:nvPr/>
        </p:nvSpPr>
        <p:spPr>
          <a:xfrm>
            <a:off x="533796" y="2557014"/>
            <a:ext cx="172105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Apple Siri (2011)</a:t>
            </a:r>
            <a:endParaRPr lang="fr-FR" sz="1200"/>
          </a:p>
        </p:txBody>
      </p:sp>
      <p:pic>
        <p:nvPicPr>
          <p:cNvPr id="26" name="Image 26" descr="Une image contenant moniteur, horloge, équipement électronique, écran&#10;&#10;Description générée avec un niveau de confiance élevé">
            <a:extLst>
              <a:ext uri="{FF2B5EF4-FFF2-40B4-BE49-F238E27FC236}">
                <a16:creationId xmlns:a16="http://schemas.microsoft.com/office/drawing/2014/main" id="{27F3BE6A-5F77-44EF-992C-6B3FD41117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690" y="1231909"/>
            <a:ext cx="853510" cy="1269474"/>
          </a:xfrm>
          <a:prstGeom prst="rect">
            <a:avLst/>
          </a:prstGeom>
        </p:spPr>
      </p:pic>
      <p:pic>
        <p:nvPicPr>
          <p:cNvPr id="28" name="Image 29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2408E393-D650-4965-9F39-053F1B1436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9228" y="1281164"/>
            <a:ext cx="733051" cy="1170495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701591FB-9A99-417E-AB1D-24D96D042BD6}"/>
              </a:ext>
            </a:extLst>
          </p:cNvPr>
          <p:cNvSpPr txBox="1"/>
          <p:nvPr/>
        </p:nvSpPr>
        <p:spPr>
          <a:xfrm>
            <a:off x="4032090" y="2555593"/>
            <a:ext cx="246489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Microsoft Cortana (2014)</a:t>
            </a:r>
            <a:endParaRPr lang="fr-FR" sz="1200"/>
          </a:p>
        </p:txBody>
      </p:sp>
      <p:pic>
        <p:nvPicPr>
          <p:cNvPr id="34" name="Image 31" descr="Une image contenant personne, photo, femme, texte&#10;&#10;Description générée avec un niveau de confiance élevé">
            <a:extLst>
              <a:ext uri="{FF2B5EF4-FFF2-40B4-BE49-F238E27FC236}">
                <a16:creationId xmlns:a16="http://schemas.microsoft.com/office/drawing/2014/main" id="{0F17295D-8D50-4020-9D2E-E7B97BE71C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5226" y="1682762"/>
            <a:ext cx="3541337" cy="2011268"/>
          </a:xfrm>
          <a:prstGeom prst="rect">
            <a:avLst/>
          </a:prstGeom>
        </p:spPr>
      </p:pic>
      <p:pic>
        <p:nvPicPr>
          <p:cNvPr id="37" name="Graphique 37" descr="Homme">
            <a:extLst>
              <a:ext uri="{FF2B5EF4-FFF2-40B4-BE49-F238E27FC236}">
                <a16:creationId xmlns:a16="http://schemas.microsoft.com/office/drawing/2014/main" id="{69710106-3272-4F57-BB36-A9CF99278D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11112" y="1955577"/>
            <a:ext cx="914400" cy="914400"/>
          </a:xfrm>
          <a:prstGeom prst="rect">
            <a:avLst/>
          </a:prstGeom>
        </p:spPr>
      </p:pic>
      <p:pic>
        <p:nvPicPr>
          <p:cNvPr id="39" name="Graphique 37" descr="Homme">
            <a:extLst>
              <a:ext uri="{FF2B5EF4-FFF2-40B4-BE49-F238E27FC236}">
                <a16:creationId xmlns:a16="http://schemas.microsoft.com/office/drawing/2014/main" id="{F7916EB3-8FB3-4607-B871-8D22451D15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03281" y="1955577"/>
            <a:ext cx="914400" cy="914400"/>
          </a:xfrm>
          <a:prstGeom prst="rect">
            <a:avLst/>
          </a:prstGeom>
        </p:spPr>
      </p:pic>
      <p:pic>
        <p:nvPicPr>
          <p:cNvPr id="41" name="Graphique 37" descr="Homme">
            <a:extLst>
              <a:ext uri="{FF2B5EF4-FFF2-40B4-BE49-F238E27FC236}">
                <a16:creationId xmlns:a16="http://schemas.microsoft.com/office/drawing/2014/main" id="{681D555C-FF3D-4E37-8F52-CAC43077DB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79788" y="1955578"/>
            <a:ext cx="914400" cy="914400"/>
          </a:xfrm>
          <a:prstGeom prst="rect">
            <a:avLst/>
          </a:prstGeom>
        </p:spPr>
      </p:pic>
      <p:pic>
        <p:nvPicPr>
          <p:cNvPr id="45" name="Graphique 37" descr="Homme">
            <a:extLst>
              <a:ext uri="{FF2B5EF4-FFF2-40B4-BE49-F238E27FC236}">
                <a16:creationId xmlns:a16="http://schemas.microsoft.com/office/drawing/2014/main" id="{07FB8942-820D-4799-A561-1C101067F6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95449" y="1955577"/>
            <a:ext cx="914400" cy="914400"/>
          </a:xfrm>
          <a:prstGeom prst="rect">
            <a:avLst/>
          </a:prstGeom>
        </p:spPr>
      </p:pic>
      <p:pic>
        <p:nvPicPr>
          <p:cNvPr id="47" name="Graphique 37" descr="Homme">
            <a:extLst>
              <a:ext uri="{FF2B5EF4-FFF2-40B4-BE49-F238E27FC236}">
                <a16:creationId xmlns:a16="http://schemas.microsoft.com/office/drawing/2014/main" id="{74348626-6F36-48EB-90F5-A531618D5D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76886" y="1955577"/>
            <a:ext cx="914400" cy="914400"/>
          </a:xfrm>
          <a:prstGeom prst="rect">
            <a:avLst/>
          </a:prstGeom>
        </p:spPr>
      </p:pic>
      <p:pic>
        <p:nvPicPr>
          <p:cNvPr id="48" name="Graphique 37" descr="Homme">
            <a:extLst>
              <a:ext uri="{FF2B5EF4-FFF2-40B4-BE49-F238E27FC236}">
                <a16:creationId xmlns:a16="http://schemas.microsoft.com/office/drawing/2014/main" id="{A3133E44-009B-45E4-B422-C0652B4F44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11112" y="2835633"/>
            <a:ext cx="914400" cy="914400"/>
          </a:xfrm>
          <a:prstGeom prst="rect">
            <a:avLst/>
          </a:prstGeom>
        </p:spPr>
      </p:pic>
      <p:pic>
        <p:nvPicPr>
          <p:cNvPr id="49" name="Graphique 37" descr="Homme">
            <a:extLst>
              <a:ext uri="{FF2B5EF4-FFF2-40B4-BE49-F238E27FC236}">
                <a16:creationId xmlns:a16="http://schemas.microsoft.com/office/drawing/2014/main" id="{10D2A167-E57A-4C20-9CC2-EEF8E36DDE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03281" y="2835633"/>
            <a:ext cx="914400" cy="914400"/>
          </a:xfrm>
          <a:prstGeom prst="rect">
            <a:avLst/>
          </a:prstGeom>
        </p:spPr>
      </p:pic>
      <p:pic>
        <p:nvPicPr>
          <p:cNvPr id="50" name="Graphique 37" descr="Homme">
            <a:extLst>
              <a:ext uri="{FF2B5EF4-FFF2-40B4-BE49-F238E27FC236}">
                <a16:creationId xmlns:a16="http://schemas.microsoft.com/office/drawing/2014/main" id="{A833F4C2-C6B6-43A6-B04C-A350E3B6EA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79788" y="2835634"/>
            <a:ext cx="914400" cy="914400"/>
          </a:xfrm>
          <a:prstGeom prst="rect">
            <a:avLst/>
          </a:prstGeom>
        </p:spPr>
      </p:pic>
      <p:pic>
        <p:nvPicPr>
          <p:cNvPr id="51" name="Graphique 37" descr="Homme">
            <a:extLst>
              <a:ext uri="{FF2B5EF4-FFF2-40B4-BE49-F238E27FC236}">
                <a16:creationId xmlns:a16="http://schemas.microsoft.com/office/drawing/2014/main" id="{E6383B36-0364-43E1-AC4F-75126D6DC2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95449" y="2835633"/>
            <a:ext cx="914400" cy="914400"/>
          </a:xfrm>
          <a:prstGeom prst="rect">
            <a:avLst/>
          </a:prstGeom>
        </p:spPr>
      </p:pic>
      <p:pic>
        <p:nvPicPr>
          <p:cNvPr id="52" name="Graphique 37" descr="Homme">
            <a:extLst>
              <a:ext uri="{FF2B5EF4-FFF2-40B4-BE49-F238E27FC236}">
                <a16:creationId xmlns:a16="http://schemas.microsoft.com/office/drawing/2014/main" id="{41019B16-0AAA-4393-A380-BBF12A736A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176886" y="2835633"/>
            <a:ext cx="914400" cy="914400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11A4D373-8F3F-436A-9382-E2646C4D133F}"/>
              </a:ext>
            </a:extLst>
          </p:cNvPr>
          <p:cNvSpPr txBox="1"/>
          <p:nvPr/>
        </p:nvSpPr>
        <p:spPr>
          <a:xfrm>
            <a:off x="9650570" y="3468709"/>
            <a:ext cx="2206581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/>
              <a:t>~70% of people use chatbots to solve </a:t>
            </a:r>
            <a:r>
              <a:rPr lang="fr-FR" sz="1400" err="1"/>
              <a:t>their</a:t>
            </a:r>
            <a:r>
              <a:rPr lang="fr-FR" sz="1400" dirty="0"/>
              <a:t> </a:t>
            </a:r>
            <a:r>
              <a:rPr lang="fr-FR" sz="1400" err="1"/>
              <a:t>problems</a:t>
            </a:r>
            <a:r>
              <a:rPr lang="fr-FR" sz="1400"/>
              <a:t> fast*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84A0492-C81F-4CA8-B922-DB7613C23931}"/>
              </a:ext>
            </a:extLst>
          </p:cNvPr>
          <p:cNvSpPr txBox="1"/>
          <p:nvPr/>
        </p:nvSpPr>
        <p:spPr>
          <a:xfrm>
            <a:off x="9650570" y="1558343"/>
            <a:ext cx="2206581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/>
              <a:t>~60% of people </a:t>
            </a:r>
            <a:r>
              <a:rPr lang="fr-FR" sz="1400" err="1"/>
              <a:t>prefer</a:t>
            </a:r>
            <a:r>
              <a:rPr lang="fr-FR" sz="1400" dirty="0"/>
              <a:t> </a:t>
            </a:r>
            <a:r>
              <a:rPr lang="fr-FR" sz="1400"/>
              <a:t>messaging </a:t>
            </a:r>
            <a:r>
              <a:rPr lang="fr-FR" sz="1400" err="1"/>
              <a:t>than</a:t>
            </a:r>
            <a:r>
              <a:rPr lang="fr-FR" sz="1400" dirty="0"/>
              <a:t> </a:t>
            </a:r>
            <a:r>
              <a:rPr lang="fr-FR" sz="1400" err="1"/>
              <a:t>calling</a:t>
            </a:r>
            <a:r>
              <a:rPr lang="fr-FR" sz="1400" dirty="0"/>
              <a:t> </a:t>
            </a:r>
            <a:r>
              <a:rPr lang="fr-FR" sz="1400" err="1"/>
              <a:t>customer</a:t>
            </a:r>
            <a:r>
              <a:rPr lang="fr-FR" sz="1400"/>
              <a:t> service*</a:t>
            </a:r>
          </a:p>
        </p:txBody>
      </p:sp>
      <p:sp>
        <p:nvSpPr>
          <p:cNvPr id="35" name="ZoneTexte 1">
            <a:extLst>
              <a:ext uri="{FF2B5EF4-FFF2-40B4-BE49-F238E27FC236}">
                <a16:creationId xmlns:a16="http://schemas.microsoft.com/office/drawing/2014/main" id="{4934721D-CB2E-4085-98FC-D908364175A8}"/>
              </a:ext>
            </a:extLst>
          </p:cNvPr>
          <p:cNvSpPr txBox="1"/>
          <p:nvPr/>
        </p:nvSpPr>
        <p:spPr>
          <a:xfrm>
            <a:off x="9650570" y="2472037"/>
            <a:ext cx="2308800" cy="74795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/>
              <a:t>~50% of people </a:t>
            </a:r>
            <a:r>
              <a:rPr lang="fr-FR" sz="1400" err="1"/>
              <a:t>prefer</a:t>
            </a:r>
            <a:r>
              <a:rPr lang="fr-FR" sz="1400" dirty="0"/>
              <a:t> </a:t>
            </a:r>
            <a:r>
              <a:rPr lang="fr-FR" sz="1400"/>
              <a:t>shopping </a:t>
            </a:r>
            <a:r>
              <a:rPr lang="fr-FR" sz="1400" err="1"/>
              <a:t>from</a:t>
            </a:r>
            <a:r>
              <a:rPr lang="fr-FR" sz="1400"/>
              <a:t> businesses </a:t>
            </a:r>
            <a:r>
              <a:rPr lang="fr-FR" sz="1400" err="1"/>
              <a:t>they</a:t>
            </a:r>
            <a:r>
              <a:rPr lang="fr-FR" sz="1400"/>
              <a:t> can text*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B83BD21-7993-4903-9E0D-F8E33901E5BA}"/>
              </a:ext>
            </a:extLst>
          </p:cNvPr>
          <p:cNvSpPr txBox="1"/>
          <p:nvPr/>
        </p:nvSpPr>
        <p:spPr>
          <a:xfrm>
            <a:off x="7921868" y="6613302"/>
            <a:ext cx="3749688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* https://www.hubspot.com/stories/chatbot-marketing-future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B8905ED-58BD-433D-8F8B-AD08F6E988DD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1/46</a:t>
            </a:r>
          </a:p>
        </p:txBody>
      </p:sp>
    </p:spTree>
    <p:extLst>
      <p:ext uri="{BB962C8B-B14F-4D97-AF65-F5344CB8AC3E}">
        <p14:creationId xmlns:p14="http://schemas.microsoft.com/office/powerpoint/2010/main" val="25756560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D6A7E73D-3053-4E1B-85A7-BB22069B8AC6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uFill>
                  <a:solidFill>
                    <a:srgbClr val="FFFFFF"/>
                  </a:solidFill>
                </a:uFill>
                <a:ea typeface="微软雅黑"/>
                <a:cs typeface="+mn-lt"/>
              </a:rPr>
              <a:t>Dialog System Technology Challenge (DSTC7)</a:t>
            </a:r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CEE77F0-B041-4F24-9974-666A6275DB08}"/>
              </a:ext>
            </a:extLst>
          </p:cNvPr>
          <p:cNvSpPr txBox="1"/>
          <p:nvPr/>
        </p:nvSpPr>
        <p:spPr>
          <a:xfrm>
            <a:off x="3104416" y="5726636"/>
            <a:ext cx="526731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/>
              <a:t>We outperformed the baseline system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The usage of external data did not improve the performance 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3C9B72C6-1C06-4792-84D5-E2D6ECE8C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458" y="1483927"/>
            <a:ext cx="6840079" cy="409146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88334A8-4EB6-4282-AF77-04A17083FC03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39/46</a:t>
            </a:r>
          </a:p>
        </p:txBody>
      </p:sp>
    </p:spTree>
    <p:extLst>
      <p:ext uri="{BB962C8B-B14F-4D97-AF65-F5344CB8AC3E}">
        <p14:creationId xmlns:p14="http://schemas.microsoft.com/office/powerpoint/2010/main" val="4756971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D6A7E73D-3053-4E1B-85A7-BB22069B8AC6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uFill>
                  <a:solidFill>
                    <a:srgbClr val="FFFFFF"/>
                  </a:solidFill>
                </a:uFill>
                <a:ea typeface="微软雅黑"/>
                <a:cs typeface="+mn-lt"/>
              </a:rPr>
              <a:t>Dialog System Technology Challenge (DSTC7)</a:t>
            </a:r>
            <a:endParaRPr lang="fr-FR"/>
          </a:p>
        </p:txBody>
      </p:sp>
      <p:pic>
        <p:nvPicPr>
          <p:cNvPr id="2" name="Image 4" descr="Une image contenant texte&#10;&#10;Description générée avec un niveau de confiance très élevé">
            <a:extLst>
              <a:ext uri="{FF2B5EF4-FFF2-40B4-BE49-F238E27FC236}">
                <a16:creationId xmlns:a16="http://schemas.microsoft.com/office/drawing/2014/main" id="{271F9242-8085-4179-906A-4D398B234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08" y="1065561"/>
            <a:ext cx="4671376" cy="3878728"/>
          </a:xfrm>
          <a:prstGeom prst="rect">
            <a:avLst/>
          </a:prstGeom>
        </p:spPr>
      </p:pic>
      <p:pic>
        <p:nvPicPr>
          <p:cNvPr id="6" name="Image 6">
            <a:extLst>
              <a:ext uri="{FF2B5EF4-FFF2-40B4-BE49-F238E27FC236}">
                <a16:creationId xmlns:a16="http://schemas.microsoft.com/office/drawing/2014/main" id="{54995042-8CFE-403F-B30D-089023818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0426" y="1130474"/>
            <a:ext cx="6402984" cy="55385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11D067-EF34-44B5-9A9F-8EEF98730D4F}"/>
              </a:ext>
            </a:extLst>
          </p:cNvPr>
          <p:cNvSpPr/>
          <p:nvPr/>
        </p:nvSpPr>
        <p:spPr>
          <a:xfrm>
            <a:off x="5426789" y="2131558"/>
            <a:ext cx="6467131" cy="1411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5A3DDC-D2BC-4DAA-9CD0-5ABB0AF3585C}"/>
              </a:ext>
            </a:extLst>
          </p:cNvPr>
          <p:cNvSpPr/>
          <p:nvPr/>
        </p:nvSpPr>
        <p:spPr>
          <a:xfrm>
            <a:off x="5426790" y="2282307"/>
            <a:ext cx="6465859" cy="4201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F15AC4-B52F-40EF-8415-66CB56232BE2}"/>
              </a:ext>
            </a:extLst>
          </p:cNvPr>
          <p:cNvSpPr/>
          <p:nvPr/>
        </p:nvSpPr>
        <p:spPr>
          <a:xfrm>
            <a:off x="5519716" y="4287273"/>
            <a:ext cx="6309156" cy="3376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D33C6F-8BF2-470A-9ACF-CD3470575707}"/>
              </a:ext>
            </a:extLst>
          </p:cNvPr>
          <p:cNvSpPr/>
          <p:nvPr/>
        </p:nvSpPr>
        <p:spPr>
          <a:xfrm>
            <a:off x="5519716" y="5344761"/>
            <a:ext cx="6309155" cy="2712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0F9A73-CB9B-42FD-899A-965905CF58CD}"/>
              </a:ext>
            </a:extLst>
          </p:cNvPr>
          <p:cNvSpPr/>
          <p:nvPr/>
        </p:nvSpPr>
        <p:spPr>
          <a:xfrm>
            <a:off x="524071" y="2764726"/>
            <a:ext cx="4378060" cy="1391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88334A8-4EB6-4282-AF77-04A17083FC03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39/46</a:t>
            </a:r>
          </a:p>
        </p:txBody>
      </p:sp>
      <p:pic>
        <p:nvPicPr>
          <p:cNvPr id="14" name="Image 14" descr="Une image contenant dessin&#10;&#10;Description générée avec un niveau de confiance très élevé">
            <a:extLst>
              <a:ext uri="{FF2B5EF4-FFF2-40B4-BE49-F238E27FC236}">
                <a16:creationId xmlns:a16="http://schemas.microsoft.com/office/drawing/2014/main" id="{E0DC21C2-EF06-40D6-8A5F-100EE6DBB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350" y="5514970"/>
            <a:ext cx="2743200" cy="270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 16" descr="Une image contenant dessin&#10;&#10;Description générée avec un niveau de confiance très élevé">
            <a:extLst>
              <a:ext uri="{FF2B5EF4-FFF2-40B4-BE49-F238E27FC236}">
                <a16:creationId xmlns:a16="http://schemas.microsoft.com/office/drawing/2014/main" id="{F764D043-0583-4DEE-9316-9542CFFF54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927" y="6322476"/>
            <a:ext cx="2743200" cy="2094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 18">
            <a:extLst>
              <a:ext uri="{FF2B5EF4-FFF2-40B4-BE49-F238E27FC236}">
                <a16:creationId xmlns:a16="http://schemas.microsoft.com/office/drawing/2014/main" id="{A68F82F6-B007-47A4-86CD-4DFCAB18BC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8350" y="5978637"/>
            <a:ext cx="2743200" cy="179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Image 20" descr="Une image contenant orange, dessin&#10;&#10;Description générée avec un niveau de confiance très élevé">
            <a:extLst>
              <a:ext uri="{FF2B5EF4-FFF2-40B4-BE49-F238E27FC236}">
                <a16:creationId xmlns:a16="http://schemas.microsoft.com/office/drawing/2014/main" id="{742BE1D5-8B30-4F43-9D40-2942B87126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062" y="5024382"/>
            <a:ext cx="3537284" cy="3191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 17" descr="Une image contenant objet&#10;&#10;Description générée avec un niveau de confiance élevé">
            <a:extLst>
              <a:ext uri="{FF2B5EF4-FFF2-40B4-BE49-F238E27FC236}">
                <a16:creationId xmlns:a16="http://schemas.microsoft.com/office/drawing/2014/main" id="{1B83B9FE-EE94-401A-8BB0-5DFBD81234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4995" y="1937223"/>
            <a:ext cx="2494448" cy="157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1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D6A7E73D-3053-4E1B-85A7-BB22069B8AC6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uFill>
                  <a:solidFill>
                    <a:srgbClr val="FFFFFF"/>
                  </a:solidFill>
                </a:uFill>
                <a:ea typeface="微软雅黑"/>
                <a:cs typeface="+mn-lt"/>
              </a:rPr>
              <a:t>Dialog System Technology Challenge (DSTC7)</a:t>
            </a:r>
            <a:endParaRPr lang="fr-FR"/>
          </a:p>
        </p:txBody>
      </p:sp>
      <p:sp>
        <p:nvSpPr>
          <p:cNvPr id="32" name="CustomShape 12">
            <a:extLst>
              <a:ext uri="{FF2B5EF4-FFF2-40B4-BE49-F238E27FC236}">
                <a16:creationId xmlns:a16="http://schemas.microsoft.com/office/drawing/2014/main" id="{83B070C4-476C-48B0-8EC8-602B6BB044E2}"/>
              </a:ext>
            </a:extLst>
          </p:cNvPr>
          <p:cNvSpPr/>
          <p:nvPr/>
        </p:nvSpPr>
        <p:spPr>
          <a:xfrm>
            <a:off x="1227083" y="1411485"/>
            <a:ext cx="5851080" cy="33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1600" b="1" spc="-1">
                <a:solidFill>
                  <a:schemeClr val="tx2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Subtask 4</a:t>
            </a:r>
            <a:endParaRPr lang="fr-FR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4" name="Line 13">
            <a:extLst>
              <a:ext uri="{FF2B5EF4-FFF2-40B4-BE49-F238E27FC236}">
                <a16:creationId xmlns:a16="http://schemas.microsoft.com/office/drawing/2014/main" id="{EDC92D99-1410-478E-A7BD-18C9413F4784}"/>
              </a:ext>
            </a:extLst>
          </p:cNvPr>
          <p:cNvSpPr/>
          <p:nvPr/>
        </p:nvSpPr>
        <p:spPr>
          <a:xfrm>
            <a:off x="706770" y="1768499"/>
            <a:ext cx="5852160" cy="360"/>
          </a:xfrm>
          <a:prstGeom prst="line">
            <a:avLst/>
          </a:prstGeom>
          <a:ln w="648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CustomShape 16">
            <a:extLst>
              <a:ext uri="{FF2B5EF4-FFF2-40B4-BE49-F238E27FC236}">
                <a16:creationId xmlns:a16="http://schemas.microsoft.com/office/drawing/2014/main" id="{AB196711-E908-4F1C-8F6E-1FFBFFF9D203}"/>
              </a:ext>
            </a:extLst>
          </p:cNvPr>
          <p:cNvSpPr/>
          <p:nvPr/>
        </p:nvSpPr>
        <p:spPr>
          <a:xfrm>
            <a:off x="5343216" y="4077140"/>
            <a:ext cx="5851080" cy="33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1600" b="1" spc="-1">
                <a:solidFill>
                  <a:srgbClr val="953734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Data augmentation</a:t>
            </a:r>
          </a:p>
        </p:txBody>
      </p:sp>
      <p:sp>
        <p:nvSpPr>
          <p:cNvPr id="42" name="Line 17">
            <a:extLst>
              <a:ext uri="{FF2B5EF4-FFF2-40B4-BE49-F238E27FC236}">
                <a16:creationId xmlns:a16="http://schemas.microsoft.com/office/drawing/2014/main" id="{2D87E566-A6B0-4564-88D9-92609665F038}"/>
              </a:ext>
            </a:extLst>
          </p:cNvPr>
          <p:cNvSpPr/>
          <p:nvPr/>
        </p:nvSpPr>
        <p:spPr>
          <a:xfrm>
            <a:off x="4822903" y="4407260"/>
            <a:ext cx="5852160" cy="360"/>
          </a:xfrm>
          <a:prstGeom prst="line">
            <a:avLst/>
          </a:prstGeom>
          <a:ln w="6480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4" name="Image 4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B52C2B78-C27E-43C3-950E-57B9DB5C1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862" y="1819837"/>
            <a:ext cx="3553428" cy="1198404"/>
          </a:xfrm>
          <a:prstGeom prst="rect">
            <a:avLst/>
          </a:prstGeom>
        </p:spPr>
      </p:pic>
      <p:pic>
        <p:nvPicPr>
          <p:cNvPr id="78" name="Image 8">
            <a:extLst>
              <a:ext uri="{FF2B5EF4-FFF2-40B4-BE49-F238E27FC236}">
                <a16:creationId xmlns:a16="http://schemas.microsoft.com/office/drawing/2014/main" id="{A5B4F6BE-8A4C-4A8F-B01D-D10A2ED04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330" y="4673970"/>
            <a:ext cx="6870703" cy="997677"/>
          </a:xfrm>
          <a:prstGeom prst="rect">
            <a:avLst/>
          </a:prstGeom>
        </p:spPr>
      </p:pic>
      <p:sp>
        <p:nvSpPr>
          <p:cNvPr id="22" name="CustomShape 33">
            <a:extLst>
              <a:ext uri="{FF2B5EF4-FFF2-40B4-BE49-F238E27FC236}">
                <a16:creationId xmlns:a16="http://schemas.microsoft.com/office/drawing/2014/main" id="{C236A65E-F506-4AF0-82F3-21DDE6A4B936}"/>
              </a:ext>
            </a:extLst>
          </p:cNvPr>
          <p:cNvSpPr/>
          <p:nvPr/>
        </p:nvSpPr>
        <p:spPr>
          <a:xfrm>
            <a:off x="735938" y="3093796"/>
            <a:ext cx="5651492" cy="678798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171450" indent="-171450">
              <a:buFont typeface="Arial"/>
              <a:buChar char="•"/>
            </a:pPr>
            <a:r>
              <a:rPr lang="en-US" sz="1400" spc="-1"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Statistics show that only 20% of the training samples are cases where no correct responses are provided</a:t>
            </a:r>
          </a:p>
          <a:p>
            <a:pPr marL="171450" indent="-171450">
              <a:buFont typeface="Arial"/>
              <a:buChar char="•"/>
            </a:pPr>
            <a:r>
              <a:rPr lang="en-US" sz="1400" spc="-1"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Problem of unbalanced training data justifies the low scores</a:t>
            </a:r>
          </a:p>
        </p:txBody>
      </p:sp>
      <p:sp>
        <p:nvSpPr>
          <p:cNvPr id="23" name="CustomShape 33">
            <a:extLst>
              <a:ext uri="{FF2B5EF4-FFF2-40B4-BE49-F238E27FC236}">
                <a16:creationId xmlns:a16="http://schemas.microsoft.com/office/drawing/2014/main" id="{F1BFE6AE-940D-413A-906D-B8D69BAF97EB}"/>
              </a:ext>
            </a:extLst>
          </p:cNvPr>
          <p:cNvSpPr/>
          <p:nvPr/>
        </p:nvSpPr>
        <p:spPr>
          <a:xfrm>
            <a:off x="4824193" y="5896563"/>
            <a:ext cx="6456019" cy="68809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171450" indent="-171450">
              <a:buFont typeface="Arial"/>
              <a:buChar char="•"/>
            </a:pPr>
            <a:r>
              <a:rPr lang="en-US" sz="1400" spc="-1"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Results of the data augmentation on Subtask 1 show the importance of having balanced dataset</a:t>
            </a:r>
            <a:endParaRPr lang="en-US" sz="1400">
              <a:latin typeface="Arial"/>
              <a:ea typeface="微软雅黑"/>
            </a:endParaRPr>
          </a:p>
          <a:p>
            <a:pPr marL="171450" indent="-171450">
              <a:buFont typeface="Arial"/>
              <a:buChar char="•"/>
            </a:pPr>
            <a:r>
              <a:rPr lang="en-US" sz="1400" spc="-1">
                <a:uFill>
                  <a:solidFill>
                    <a:srgbClr val="FFFFFF"/>
                  </a:solidFill>
                </a:uFill>
                <a:ea typeface="+mn-lt"/>
                <a:cs typeface="+mn-lt"/>
              </a:rPr>
              <a:t>Increase of 3.49% and 7.27% of the number of samples</a:t>
            </a:r>
            <a:endParaRPr lang="en-US" sz="1400" spc="-1">
              <a:uFill>
                <a:solidFill>
                  <a:srgbClr val="FFFFFF"/>
                </a:solidFill>
              </a:uFill>
              <a:ea typeface="微软雅黑"/>
              <a:cs typeface="+mn-lt"/>
            </a:endParaRPr>
          </a:p>
          <a:p>
            <a:pPr marL="171450" indent="-171450">
              <a:buFont typeface="Arial"/>
              <a:buChar char="•"/>
            </a:pPr>
            <a:r>
              <a:rPr lang="en-US" sz="1400" spc="-1">
                <a:uFill>
                  <a:solidFill>
                    <a:srgbClr val="FFFFFF"/>
                  </a:solidFill>
                </a:uFill>
                <a:ea typeface="微软雅黑"/>
                <a:cs typeface="Arial"/>
              </a:rPr>
              <a:t>We may think of more elaborated data augmentation techniques</a:t>
            </a:r>
          </a:p>
        </p:txBody>
      </p:sp>
      <p:sp>
        <p:nvSpPr>
          <p:cNvPr id="2" name="CustomShape 11">
            <a:extLst>
              <a:ext uri="{FF2B5EF4-FFF2-40B4-BE49-F238E27FC236}">
                <a16:creationId xmlns:a16="http://schemas.microsoft.com/office/drawing/2014/main" id="{16C32A5C-3ABB-4E41-9D92-44DB035F2ECD}"/>
              </a:ext>
            </a:extLst>
          </p:cNvPr>
          <p:cNvSpPr/>
          <p:nvPr/>
        </p:nvSpPr>
        <p:spPr>
          <a:xfrm>
            <a:off x="505875" y="1242776"/>
            <a:ext cx="673920" cy="673920"/>
          </a:xfrm>
          <a:prstGeom prst="ellipse">
            <a:avLst/>
          </a:prstGeom>
          <a:solidFill>
            <a:srgbClr val="305065"/>
          </a:solidFill>
          <a:ln w="381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12">
            <a:extLst>
              <a:ext uri="{FF2B5EF4-FFF2-40B4-BE49-F238E27FC236}">
                <a16:creationId xmlns:a16="http://schemas.microsoft.com/office/drawing/2014/main" id="{6E944608-FA66-4BA0-9F01-5D5066B0AEDD}"/>
              </a:ext>
            </a:extLst>
          </p:cNvPr>
          <p:cNvSpPr/>
          <p:nvPr/>
        </p:nvSpPr>
        <p:spPr>
          <a:xfrm>
            <a:off x="671115" y="1411256"/>
            <a:ext cx="343080" cy="336240"/>
          </a:xfrm>
          <a:custGeom>
            <a:avLst/>
            <a:gdLst/>
            <a:ahLst/>
            <a:cxnLst/>
            <a:rect l="l" t="t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" name="CustomShape 11">
            <a:extLst>
              <a:ext uri="{FF2B5EF4-FFF2-40B4-BE49-F238E27FC236}">
                <a16:creationId xmlns:a16="http://schemas.microsoft.com/office/drawing/2014/main" id="{F8D033C9-8CB7-40A7-862C-F5332F9E98C3}"/>
              </a:ext>
            </a:extLst>
          </p:cNvPr>
          <p:cNvSpPr/>
          <p:nvPr/>
        </p:nvSpPr>
        <p:spPr>
          <a:xfrm>
            <a:off x="4622008" y="3844753"/>
            <a:ext cx="673920" cy="6739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" name="CustomShape 12">
            <a:extLst>
              <a:ext uri="{FF2B5EF4-FFF2-40B4-BE49-F238E27FC236}">
                <a16:creationId xmlns:a16="http://schemas.microsoft.com/office/drawing/2014/main" id="{4EC71D51-359A-4771-820E-1B1FF18E215B}"/>
              </a:ext>
            </a:extLst>
          </p:cNvPr>
          <p:cNvSpPr/>
          <p:nvPr/>
        </p:nvSpPr>
        <p:spPr>
          <a:xfrm>
            <a:off x="4787247" y="4013233"/>
            <a:ext cx="343080" cy="336240"/>
          </a:xfrm>
          <a:custGeom>
            <a:avLst/>
            <a:gdLst/>
            <a:ahLst/>
            <a:cxnLst/>
            <a:rect l="l" t="t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A99EDE1-5444-4379-B88F-A0379E67B40B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40/46</a:t>
            </a:r>
          </a:p>
        </p:txBody>
      </p:sp>
    </p:spTree>
    <p:extLst>
      <p:ext uri="{BB962C8B-B14F-4D97-AF65-F5344CB8AC3E}">
        <p14:creationId xmlns:p14="http://schemas.microsoft.com/office/powerpoint/2010/main" val="25142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0" grpId="0"/>
      <p:bldP spid="22" grpId="0"/>
      <p:bldP spid="2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CustomShape 1"/>
          <p:cNvSpPr/>
          <p:nvPr/>
        </p:nvSpPr>
        <p:spPr>
          <a:xfrm>
            <a:off x="5255640" y="3457080"/>
            <a:ext cx="6260760" cy="89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r>
              <a:rPr lang="fr-F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Conclusion</a:t>
            </a:r>
            <a:r>
              <a:rPr lang="fr-FR" sz="24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 and perspectives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3" name="Line 2"/>
          <p:cNvSpPr/>
          <p:nvPr/>
        </p:nvSpPr>
        <p:spPr>
          <a:xfrm>
            <a:off x="5391000" y="3807720"/>
            <a:ext cx="5838120" cy="360"/>
          </a:xfrm>
          <a:prstGeom prst="line">
            <a:avLst/>
          </a:prstGeom>
          <a:ln w="6480">
            <a:solidFill>
              <a:srgbClr val="76839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CustomShape 1"/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Conclusion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82" name="Image 981"/>
          <p:cNvPicPr/>
          <p:nvPr/>
        </p:nvPicPr>
        <p:blipFill>
          <a:blip r:embed="rId3"/>
          <a:stretch/>
        </p:blipFill>
        <p:spPr>
          <a:xfrm>
            <a:off x="1392732" y="2671905"/>
            <a:ext cx="2117830" cy="1893240"/>
          </a:xfrm>
          <a:prstGeom prst="rect">
            <a:avLst/>
          </a:prstGeom>
          <a:ln>
            <a:noFill/>
          </a:ln>
        </p:spPr>
      </p:pic>
      <p:sp>
        <p:nvSpPr>
          <p:cNvPr id="985" name="CustomShape 4"/>
          <p:cNvSpPr/>
          <p:nvPr/>
        </p:nvSpPr>
        <p:spPr>
          <a:xfrm>
            <a:off x="5121451" y="2702216"/>
            <a:ext cx="3409853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r>
              <a: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A study of the available datasets 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86" name="CustomShape 5"/>
          <p:cNvSpPr/>
          <p:nvPr/>
        </p:nvSpPr>
        <p:spPr>
          <a:xfrm>
            <a:off x="4280605" y="2569261"/>
            <a:ext cx="673920" cy="6739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60">
            <a:solidFill>
              <a:schemeClr val="accent4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7" name="CustomShape 6"/>
          <p:cNvSpPr/>
          <p:nvPr/>
        </p:nvSpPr>
        <p:spPr>
          <a:xfrm>
            <a:off x="4477929" y="2737741"/>
            <a:ext cx="343080" cy="336240"/>
          </a:xfrm>
          <a:custGeom>
            <a:avLst/>
            <a:gdLst/>
            <a:ahLst/>
            <a:cxnLst/>
            <a:rect l="l" t="t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9" name="CustomShape 8"/>
          <p:cNvSpPr/>
          <p:nvPr/>
        </p:nvSpPr>
        <p:spPr>
          <a:xfrm>
            <a:off x="5346708" y="3656013"/>
            <a:ext cx="454356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r>
              <a: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A single-turn single-level matching dialogue system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90" name="CustomShape 9"/>
          <p:cNvSpPr/>
          <p:nvPr/>
        </p:nvSpPr>
        <p:spPr>
          <a:xfrm>
            <a:off x="4608472" y="3558958"/>
            <a:ext cx="673920" cy="673920"/>
          </a:xfrm>
          <a:prstGeom prst="ellipse">
            <a:avLst/>
          </a:prstGeom>
          <a:solidFill>
            <a:srgbClr val="23C2AA"/>
          </a:solidFill>
          <a:ln w="381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1" name="CustomShape 10"/>
          <p:cNvSpPr/>
          <p:nvPr/>
        </p:nvSpPr>
        <p:spPr>
          <a:xfrm>
            <a:off x="4773712" y="3727438"/>
            <a:ext cx="343080" cy="336240"/>
          </a:xfrm>
          <a:custGeom>
            <a:avLst/>
            <a:gdLst/>
            <a:ahLst/>
            <a:cxnLst/>
            <a:rect l="l" t="t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9" name="CustomShape 18"/>
          <p:cNvSpPr/>
          <p:nvPr/>
        </p:nvSpPr>
        <p:spPr>
          <a:xfrm>
            <a:off x="4226122" y="1609181"/>
            <a:ext cx="454356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endParaRPr lang="fr-FR" sz="1400" b="1" spc="-1">
              <a:solidFill>
                <a:srgbClr val="305065"/>
              </a:solidFill>
              <a:uFill>
                <a:solidFill>
                  <a:srgbClr val="FFFFFF"/>
                </a:solidFill>
              </a:uFill>
              <a:ea typeface="微软雅黑"/>
            </a:endParaRPr>
          </a:p>
        </p:txBody>
      </p:sp>
      <p:sp>
        <p:nvSpPr>
          <p:cNvPr id="1000" name="CustomShape 19"/>
          <p:cNvSpPr/>
          <p:nvPr/>
        </p:nvSpPr>
        <p:spPr>
          <a:xfrm>
            <a:off x="3381461" y="1599575"/>
            <a:ext cx="673920" cy="673920"/>
          </a:xfrm>
          <a:prstGeom prst="ellipse">
            <a:avLst/>
          </a:prstGeom>
          <a:solidFill>
            <a:srgbClr val="C00000"/>
          </a:solidFill>
          <a:ln w="381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1" name="CustomShape 20"/>
          <p:cNvSpPr/>
          <p:nvPr/>
        </p:nvSpPr>
        <p:spPr>
          <a:xfrm>
            <a:off x="3546701" y="1768055"/>
            <a:ext cx="343080" cy="336240"/>
          </a:xfrm>
          <a:custGeom>
            <a:avLst/>
            <a:gdLst/>
            <a:ahLst/>
            <a:cxnLst/>
            <a:rect l="l" t="t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3" name="CustomShape 22"/>
          <p:cNvSpPr/>
          <p:nvPr/>
        </p:nvSpPr>
        <p:spPr>
          <a:xfrm>
            <a:off x="4151421" y="1748211"/>
            <a:ext cx="454356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r>
              <a: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A deep study of the existing dialogue systems 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08" name="CustomShape 27"/>
          <p:cNvSpPr/>
          <p:nvPr/>
        </p:nvSpPr>
        <p:spPr>
          <a:xfrm>
            <a:off x="5149915" y="4606908"/>
            <a:ext cx="454356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r>
              <a: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A single-turn multi-level matching dialogue system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09" name="CustomShape 28"/>
          <p:cNvSpPr/>
          <p:nvPr/>
        </p:nvSpPr>
        <p:spPr>
          <a:xfrm>
            <a:off x="4258400" y="4498017"/>
            <a:ext cx="673920" cy="673920"/>
          </a:xfrm>
          <a:prstGeom prst="ellipse">
            <a:avLst/>
          </a:prstGeom>
          <a:solidFill>
            <a:srgbClr val="00B0F0"/>
          </a:solidFill>
          <a:ln w="381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0" name="CustomShape 29"/>
          <p:cNvSpPr/>
          <p:nvPr/>
        </p:nvSpPr>
        <p:spPr>
          <a:xfrm>
            <a:off x="4423640" y="4666497"/>
            <a:ext cx="343080" cy="336240"/>
          </a:xfrm>
          <a:custGeom>
            <a:avLst/>
            <a:gdLst/>
            <a:ahLst/>
            <a:cxnLst/>
            <a:rect l="l" t="t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7" name="CustomShape 36"/>
          <p:cNvSpPr/>
          <p:nvPr/>
        </p:nvSpPr>
        <p:spPr>
          <a:xfrm>
            <a:off x="4223356" y="5452084"/>
            <a:ext cx="454356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r>
              <a:rPr lang="fr-FR" sz="14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An intensive analysis of the results </a:t>
            </a:r>
            <a:endParaRPr lang="fr-FR" b="1">
              <a:solidFill>
                <a:srgbClr val="000000"/>
              </a:solidFill>
            </a:endParaRPr>
          </a:p>
        </p:txBody>
      </p:sp>
      <p:sp>
        <p:nvSpPr>
          <p:cNvPr id="1018" name="CustomShape 37"/>
          <p:cNvSpPr/>
          <p:nvPr/>
        </p:nvSpPr>
        <p:spPr>
          <a:xfrm>
            <a:off x="3433399" y="5376623"/>
            <a:ext cx="673920" cy="6739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9" name="CustomShape 38"/>
          <p:cNvSpPr/>
          <p:nvPr/>
        </p:nvSpPr>
        <p:spPr>
          <a:xfrm>
            <a:off x="3599690" y="5543757"/>
            <a:ext cx="343080" cy="336240"/>
          </a:xfrm>
          <a:custGeom>
            <a:avLst/>
            <a:gdLst/>
            <a:ahLst/>
            <a:cxnLst/>
            <a:rect l="l" t="t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AC5D979-508B-457D-80E7-43CE1C0FDF12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42/46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5" grpId="0"/>
      <p:bldP spid="989" grpId="0"/>
      <p:bldP spid="999" grpId="0"/>
      <p:bldP spid="1003" grpId="0"/>
      <p:bldP spid="1008" grpId="0"/>
      <p:bldP spid="101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CustomShape 30"/>
          <p:cNvSpPr/>
          <p:nvPr/>
        </p:nvSpPr>
        <p:spPr>
          <a:xfrm>
            <a:off x="695160" y="3960"/>
            <a:ext cx="10824120" cy="101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Valorization</a:t>
            </a:r>
            <a:endParaRPr lang="fr-FR"/>
          </a:p>
        </p:txBody>
      </p:sp>
      <p:sp>
        <p:nvSpPr>
          <p:cNvPr id="1093" name="CustomShape 31"/>
          <p:cNvSpPr/>
          <p:nvPr/>
        </p:nvSpPr>
        <p:spPr>
          <a:xfrm>
            <a:off x="1528313" y="1241340"/>
            <a:ext cx="2698920" cy="3482758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/>
          </a:gradFill>
          <a:ln w="12600">
            <a:solidFill>
              <a:srgbClr val="CE4C4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6B960914-44D3-423C-839B-D732808889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94" r="1053" b="5163"/>
          <a:stretch/>
        </p:blipFill>
        <p:spPr>
          <a:xfrm>
            <a:off x="1528313" y="1389377"/>
            <a:ext cx="2645694" cy="3245414"/>
          </a:xfrm>
          <a:prstGeom prst="rect">
            <a:avLst/>
          </a:prstGeom>
        </p:spPr>
      </p:pic>
      <p:sp>
        <p:nvSpPr>
          <p:cNvPr id="163" name="CustomShape 31">
            <a:extLst>
              <a:ext uri="{FF2B5EF4-FFF2-40B4-BE49-F238E27FC236}">
                <a16:creationId xmlns:a16="http://schemas.microsoft.com/office/drawing/2014/main" id="{33402934-0BB4-4230-BB88-D4534CB2AD0E}"/>
              </a:ext>
            </a:extLst>
          </p:cNvPr>
          <p:cNvSpPr/>
          <p:nvPr/>
        </p:nvSpPr>
        <p:spPr>
          <a:xfrm>
            <a:off x="4350823" y="1241339"/>
            <a:ext cx="2698920" cy="3482758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/>
          </a:gradFill>
          <a:ln w="12600">
            <a:solidFill>
              <a:srgbClr val="CE4C4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4" name="Image 6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7745C18E-4961-4350-8111-56585D07E8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82" t="-271" r="763" b="4511"/>
          <a:stretch/>
        </p:blipFill>
        <p:spPr>
          <a:xfrm>
            <a:off x="4522237" y="1348901"/>
            <a:ext cx="2422898" cy="3289156"/>
          </a:xfrm>
          <a:prstGeom prst="rect">
            <a:avLst/>
          </a:prstGeom>
        </p:spPr>
      </p:pic>
      <p:sp>
        <p:nvSpPr>
          <p:cNvPr id="165" name="CustomShape 31">
            <a:extLst>
              <a:ext uri="{FF2B5EF4-FFF2-40B4-BE49-F238E27FC236}">
                <a16:creationId xmlns:a16="http://schemas.microsoft.com/office/drawing/2014/main" id="{0DA560F6-8058-41D7-8598-8CE2C2AE62F0}"/>
              </a:ext>
            </a:extLst>
          </p:cNvPr>
          <p:cNvSpPr/>
          <p:nvPr/>
        </p:nvSpPr>
        <p:spPr>
          <a:xfrm>
            <a:off x="7406598" y="1241340"/>
            <a:ext cx="2698920" cy="3482758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/>
          </a:gradFill>
          <a:ln w="12600">
            <a:solidFill>
              <a:srgbClr val="CE4C4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" name="Image 8">
            <a:extLst>
              <a:ext uri="{FF2B5EF4-FFF2-40B4-BE49-F238E27FC236}">
                <a16:creationId xmlns:a16="http://schemas.microsoft.com/office/drawing/2014/main" id="{58395ACA-6520-49A3-B846-F2E952BAC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0257" y="1312765"/>
            <a:ext cx="2579914" cy="3378655"/>
          </a:xfrm>
          <a:prstGeom prst="rect">
            <a:avLst/>
          </a:prstGeom>
        </p:spPr>
      </p:pic>
      <p:sp>
        <p:nvSpPr>
          <p:cNvPr id="168" name="CustomShape 31">
            <a:extLst>
              <a:ext uri="{FF2B5EF4-FFF2-40B4-BE49-F238E27FC236}">
                <a16:creationId xmlns:a16="http://schemas.microsoft.com/office/drawing/2014/main" id="{676B897F-A8A3-401B-A660-1B54F83A1AF3}"/>
              </a:ext>
            </a:extLst>
          </p:cNvPr>
          <p:cNvSpPr/>
          <p:nvPr/>
        </p:nvSpPr>
        <p:spPr>
          <a:xfrm>
            <a:off x="929598" y="2532075"/>
            <a:ext cx="2698920" cy="3482758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/>
          </a:gradFill>
          <a:ln w="12600">
            <a:solidFill>
              <a:srgbClr val="CE4C4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CustomShape 31">
            <a:extLst>
              <a:ext uri="{FF2B5EF4-FFF2-40B4-BE49-F238E27FC236}">
                <a16:creationId xmlns:a16="http://schemas.microsoft.com/office/drawing/2014/main" id="{FDE33F6E-8004-4E11-BB7A-4DD26368DF87}"/>
              </a:ext>
            </a:extLst>
          </p:cNvPr>
          <p:cNvSpPr/>
          <p:nvPr/>
        </p:nvSpPr>
        <p:spPr>
          <a:xfrm>
            <a:off x="4708496" y="2532075"/>
            <a:ext cx="2698920" cy="3482758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/>
          </a:gradFill>
          <a:ln w="12600">
            <a:solidFill>
              <a:srgbClr val="CE4C4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" name="Image 10">
            <a:extLst>
              <a:ext uri="{FF2B5EF4-FFF2-40B4-BE49-F238E27FC236}">
                <a16:creationId xmlns:a16="http://schemas.microsoft.com/office/drawing/2014/main" id="{623EE5AE-38F4-44F8-A535-584D8933C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829" y="2632224"/>
            <a:ext cx="2618792" cy="3336757"/>
          </a:xfrm>
          <a:prstGeom prst="rect">
            <a:avLst/>
          </a:prstGeom>
        </p:spPr>
      </p:pic>
      <p:pic>
        <p:nvPicPr>
          <p:cNvPr id="12" name="Image 12">
            <a:extLst>
              <a:ext uri="{FF2B5EF4-FFF2-40B4-BE49-F238E27FC236}">
                <a16:creationId xmlns:a16="http://schemas.microsoft.com/office/drawing/2014/main" id="{9B3926DC-C5C4-4003-B9C0-09448FACE3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5482" y="2678154"/>
            <a:ext cx="2471058" cy="3317155"/>
          </a:xfrm>
          <a:prstGeom prst="rect">
            <a:avLst/>
          </a:prstGeom>
        </p:spPr>
      </p:pic>
      <p:sp>
        <p:nvSpPr>
          <p:cNvPr id="176" name="CustomShape 31">
            <a:extLst>
              <a:ext uri="{FF2B5EF4-FFF2-40B4-BE49-F238E27FC236}">
                <a16:creationId xmlns:a16="http://schemas.microsoft.com/office/drawing/2014/main" id="{A7DFA99C-AC87-4CF3-942B-90F3FD5244E0}"/>
              </a:ext>
            </a:extLst>
          </p:cNvPr>
          <p:cNvSpPr/>
          <p:nvPr/>
        </p:nvSpPr>
        <p:spPr>
          <a:xfrm>
            <a:off x="7950884" y="2532075"/>
            <a:ext cx="2698920" cy="3482758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/>
          </a:gradFill>
          <a:ln w="12600">
            <a:solidFill>
              <a:srgbClr val="CE4C4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" name="Image 16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C99C8691-28D7-4C81-A09A-B3B6664311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0114" y="2635478"/>
            <a:ext cx="2611017" cy="3322475"/>
          </a:xfrm>
          <a:prstGeom prst="rect">
            <a:avLst/>
          </a:prstGeom>
        </p:spPr>
      </p:pic>
      <p:sp>
        <p:nvSpPr>
          <p:cNvPr id="1208" name="CustomShape 146"/>
          <p:cNvSpPr/>
          <p:nvPr/>
        </p:nvSpPr>
        <p:spPr>
          <a:xfrm>
            <a:off x="9116594" y="2534775"/>
            <a:ext cx="1534379" cy="4493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fr-FR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CS&amp;L Journal </a:t>
            </a:r>
            <a:r>
              <a:rPr lang="fr-FR" sz="1400" b="1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(submitted)</a:t>
            </a:r>
            <a:endParaRPr lang="fr-FR" sz="1400" b="1">
              <a:solidFill>
                <a:srgbClr val="FF0000"/>
              </a:solidFill>
            </a:endParaRPr>
          </a:p>
        </p:txBody>
      </p:sp>
      <p:sp>
        <p:nvSpPr>
          <p:cNvPr id="179" name="CustomShape 146">
            <a:extLst>
              <a:ext uri="{FF2B5EF4-FFF2-40B4-BE49-F238E27FC236}">
                <a16:creationId xmlns:a16="http://schemas.microsoft.com/office/drawing/2014/main" id="{0B265F48-4BD2-4E73-AA85-69EE84F5090F}"/>
              </a:ext>
            </a:extLst>
          </p:cNvPr>
          <p:cNvSpPr/>
          <p:nvPr/>
        </p:nvSpPr>
        <p:spPr>
          <a:xfrm>
            <a:off x="6367667" y="2534775"/>
            <a:ext cx="1031626" cy="38123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fr-FR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Arxiv 2019</a:t>
            </a:r>
            <a:endParaRPr lang="fr-FR" sz="1400"/>
          </a:p>
        </p:txBody>
      </p:sp>
      <p:sp>
        <p:nvSpPr>
          <p:cNvPr id="180" name="CustomShape 146">
            <a:extLst>
              <a:ext uri="{FF2B5EF4-FFF2-40B4-BE49-F238E27FC236}">
                <a16:creationId xmlns:a16="http://schemas.microsoft.com/office/drawing/2014/main" id="{7087E205-2018-4921-A3A6-A04073976210}"/>
              </a:ext>
            </a:extLst>
          </p:cNvPr>
          <p:cNvSpPr/>
          <p:nvPr/>
        </p:nvSpPr>
        <p:spPr>
          <a:xfrm>
            <a:off x="2370864" y="2534775"/>
            <a:ext cx="1249530" cy="38123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fr-FR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CICling 2019</a:t>
            </a:r>
            <a:endParaRPr lang="fr-FR" sz="4000"/>
          </a:p>
        </p:txBody>
      </p:sp>
      <p:sp>
        <p:nvSpPr>
          <p:cNvPr id="181" name="CustomShape 146">
            <a:extLst>
              <a:ext uri="{FF2B5EF4-FFF2-40B4-BE49-F238E27FC236}">
                <a16:creationId xmlns:a16="http://schemas.microsoft.com/office/drawing/2014/main" id="{53B0F584-9B8E-40D1-80BC-C11D075727CC}"/>
              </a:ext>
            </a:extLst>
          </p:cNvPr>
          <p:cNvSpPr/>
          <p:nvPr/>
        </p:nvSpPr>
        <p:spPr>
          <a:xfrm>
            <a:off x="2763184" y="1244040"/>
            <a:ext cx="1458467" cy="3347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fr-FR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MLDAS 2018</a:t>
            </a:r>
            <a:endParaRPr lang="fr-FR" sz="1400"/>
          </a:p>
        </p:txBody>
      </p:sp>
      <p:sp>
        <p:nvSpPr>
          <p:cNvPr id="182" name="CustomShape 146">
            <a:extLst>
              <a:ext uri="{FF2B5EF4-FFF2-40B4-BE49-F238E27FC236}">
                <a16:creationId xmlns:a16="http://schemas.microsoft.com/office/drawing/2014/main" id="{8F125285-E916-4D37-8719-5D927A3013AE}"/>
              </a:ext>
            </a:extLst>
          </p:cNvPr>
          <p:cNvSpPr/>
          <p:nvPr/>
        </p:nvSpPr>
        <p:spPr>
          <a:xfrm>
            <a:off x="5950065" y="1244040"/>
            <a:ext cx="1100846" cy="3347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fr-FR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TALN 2018</a:t>
            </a:r>
            <a:endParaRPr lang="fr-FR" sz="1400"/>
          </a:p>
        </p:txBody>
      </p:sp>
      <p:sp>
        <p:nvSpPr>
          <p:cNvPr id="183" name="CustomShape 146">
            <a:extLst>
              <a:ext uri="{FF2B5EF4-FFF2-40B4-BE49-F238E27FC236}">
                <a16:creationId xmlns:a16="http://schemas.microsoft.com/office/drawing/2014/main" id="{D4032B80-4359-4BDE-8783-2A531FC20B0A}"/>
              </a:ext>
            </a:extLst>
          </p:cNvPr>
          <p:cNvSpPr/>
          <p:nvPr/>
        </p:nvSpPr>
        <p:spPr>
          <a:xfrm>
            <a:off x="8754939" y="1244040"/>
            <a:ext cx="1323870" cy="3347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fr-FR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DSTC7 2019</a:t>
            </a:r>
            <a:endParaRPr lang="fr-FR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4A1052-1A5C-4436-94DA-50879FF52EA7}"/>
              </a:ext>
            </a:extLst>
          </p:cNvPr>
          <p:cNvSpPr/>
          <p:nvPr/>
        </p:nvSpPr>
        <p:spPr>
          <a:xfrm>
            <a:off x="2057170" y="6134620"/>
            <a:ext cx="7285971" cy="6576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  <a:latin typeface="Gulim"/>
                <a:ea typeface="+mn-lt"/>
                <a:cs typeface="+mn-lt"/>
                <a:hlinkClick r:id="rId9"/>
              </a:rPr>
              <a:t>https://github.com/basma-b/multi_level_chatbot</a:t>
            </a:r>
            <a:endParaRPr lang="fr-FR">
              <a:solidFill>
                <a:schemeClr val="tx1"/>
              </a:solidFill>
              <a:latin typeface="Gulim"/>
              <a:ea typeface="+mn-lt"/>
              <a:cs typeface="+mn-lt"/>
            </a:endParaRPr>
          </a:p>
          <a:p>
            <a:pPr algn="ctr"/>
            <a:r>
              <a:rPr lang="fr-FR">
                <a:solidFill>
                  <a:schemeClr val="tx1"/>
                </a:solidFill>
                <a:latin typeface="Gulim"/>
                <a:ea typeface="+mn-lt"/>
                <a:cs typeface="+mn-lt"/>
                <a:hlinkClick r:id="rId10"/>
              </a:rPr>
              <a:t>https://github.com/basma-b/dual_encoder_udc</a:t>
            </a:r>
            <a:endParaRPr lang="fr-FR">
              <a:solidFill>
                <a:schemeClr val="tx1"/>
              </a:solidFill>
              <a:latin typeface="Gulim"/>
              <a:ea typeface="+mn-lt"/>
              <a:cs typeface="+mn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3A9082-5861-4250-9619-35C9D0FDE063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43/46</a:t>
            </a:r>
          </a:p>
        </p:txBody>
      </p:sp>
      <p:pic>
        <p:nvPicPr>
          <p:cNvPr id="11" name="Image 12" descr="Une image contenant lumière&#10;&#10;Description générée avec un niveau de confiance très élevé">
            <a:extLst>
              <a:ext uri="{FF2B5EF4-FFF2-40B4-BE49-F238E27FC236}">
                <a16:creationId xmlns:a16="http://schemas.microsoft.com/office/drawing/2014/main" id="{145E6147-2313-4204-9421-0E344FD5DA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73352" y="6174057"/>
            <a:ext cx="568714" cy="56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5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CustomShape 1"/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Is that</a:t>
            </a: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 all we did</a:t>
            </a: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?</a:t>
            </a: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 … Oh wait!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8" name="CustomShape 2"/>
          <p:cNvSpPr/>
          <p:nvPr/>
        </p:nvSpPr>
        <p:spPr>
          <a:xfrm rot="20583600" flipH="1">
            <a:off x="5694840" y="2158920"/>
            <a:ext cx="1488240" cy="1294920"/>
          </a:xfrm>
          <a:custGeom>
            <a:avLst/>
            <a:gdLst/>
            <a:ahLst/>
            <a:cxnLst/>
            <a:rect l="l" t="t" r="r" b="b"/>
            <a:pathLst>
              <a:path w="863" h="751">
                <a:moveTo>
                  <a:pt x="648" y="751"/>
                </a:moveTo>
                <a:lnTo>
                  <a:pt x="216" y="751"/>
                </a:lnTo>
                <a:lnTo>
                  <a:pt x="0" y="376"/>
                </a:lnTo>
                <a:lnTo>
                  <a:pt x="216" y="0"/>
                </a:lnTo>
                <a:lnTo>
                  <a:pt x="648" y="0"/>
                </a:lnTo>
                <a:lnTo>
                  <a:pt x="863" y="376"/>
                </a:lnTo>
                <a:lnTo>
                  <a:pt x="648" y="751"/>
                </a:lnTo>
                <a:close/>
              </a:path>
            </a:pathLst>
          </a:custGeom>
          <a:noFill/>
          <a:ln w="112680">
            <a:solidFill>
              <a:srgbClr val="D9D9D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9" name="CustomShape 3"/>
          <p:cNvSpPr/>
          <p:nvPr/>
        </p:nvSpPr>
        <p:spPr>
          <a:xfrm rot="20583600" flipH="1">
            <a:off x="4816440" y="3117240"/>
            <a:ext cx="1488240" cy="1293840"/>
          </a:xfrm>
          <a:custGeom>
            <a:avLst/>
            <a:gdLst/>
            <a:ahLst/>
            <a:cxnLst/>
            <a:rect l="l" t="t" r="r" b="b"/>
            <a:pathLst>
              <a:path w="863" h="750">
                <a:moveTo>
                  <a:pt x="647" y="750"/>
                </a:moveTo>
                <a:lnTo>
                  <a:pt x="215" y="750"/>
                </a:lnTo>
                <a:lnTo>
                  <a:pt x="0" y="375"/>
                </a:lnTo>
                <a:lnTo>
                  <a:pt x="215" y="0"/>
                </a:lnTo>
                <a:lnTo>
                  <a:pt x="647" y="0"/>
                </a:lnTo>
                <a:lnTo>
                  <a:pt x="863" y="375"/>
                </a:lnTo>
                <a:lnTo>
                  <a:pt x="647" y="750"/>
                </a:lnTo>
                <a:close/>
              </a:path>
            </a:pathLst>
          </a:custGeom>
          <a:noFill/>
          <a:ln w="112680">
            <a:solidFill>
              <a:srgbClr val="D9D9D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0" name="Line 4"/>
          <p:cNvSpPr/>
          <p:nvPr/>
        </p:nvSpPr>
        <p:spPr>
          <a:xfrm flipH="1" flipV="1">
            <a:off x="5365440" y="1787760"/>
            <a:ext cx="529920" cy="508320"/>
          </a:xfrm>
          <a:prstGeom prst="line">
            <a:avLst/>
          </a:prstGeom>
          <a:ln w="112680">
            <a:solidFill>
              <a:srgbClr val="D9D9D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Line 5"/>
          <p:cNvSpPr/>
          <p:nvPr/>
        </p:nvSpPr>
        <p:spPr>
          <a:xfrm flipH="1" flipV="1">
            <a:off x="4476960" y="2728080"/>
            <a:ext cx="532440" cy="516240"/>
          </a:xfrm>
          <a:prstGeom prst="line">
            <a:avLst/>
          </a:prstGeom>
          <a:ln w="112680">
            <a:solidFill>
              <a:srgbClr val="D9D9D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2" name="Line 6"/>
          <p:cNvSpPr/>
          <p:nvPr/>
        </p:nvSpPr>
        <p:spPr>
          <a:xfrm flipH="1" flipV="1">
            <a:off x="7001640" y="3327120"/>
            <a:ext cx="533880" cy="514080"/>
          </a:xfrm>
          <a:prstGeom prst="line">
            <a:avLst/>
          </a:prstGeom>
          <a:ln w="112680">
            <a:solidFill>
              <a:srgbClr val="D9D9D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3" name="CustomShape 7"/>
          <p:cNvSpPr/>
          <p:nvPr/>
        </p:nvSpPr>
        <p:spPr>
          <a:xfrm rot="20583600" flipH="1">
            <a:off x="5482080" y="2780280"/>
            <a:ext cx="487440" cy="487800"/>
          </a:xfrm>
          <a:prstGeom prst="ellipse">
            <a:avLst/>
          </a:prstGeom>
          <a:solidFill>
            <a:srgbClr val="30506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4" name="CustomShape 8"/>
          <p:cNvSpPr/>
          <p:nvPr/>
        </p:nvSpPr>
        <p:spPr>
          <a:xfrm rot="20583600" flipH="1">
            <a:off x="6968160" y="2421360"/>
            <a:ext cx="340560" cy="336240"/>
          </a:xfrm>
          <a:prstGeom prst="ellipse">
            <a:avLst/>
          </a:prstGeom>
          <a:solidFill>
            <a:srgbClr val="0EA9E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5" name="CustomShape 9"/>
          <p:cNvSpPr/>
          <p:nvPr/>
        </p:nvSpPr>
        <p:spPr>
          <a:xfrm rot="20583600" flipH="1">
            <a:off x="5730120" y="2129760"/>
            <a:ext cx="336240" cy="333720"/>
          </a:xfrm>
          <a:prstGeom prst="ellipse">
            <a:avLst/>
          </a:prstGeom>
          <a:solidFill>
            <a:srgbClr val="DA686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6" name="CustomShape 10"/>
          <p:cNvSpPr/>
          <p:nvPr/>
        </p:nvSpPr>
        <p:spPr>
          <a:xfrm rot="20583600" flipH="1">
            <a:off x="4846680" y="3088800"/>
            <a:ext cx="333720" cy="335880"/>
          </a:xfrm>
          <a:prstGeom prst="ellipse">
            <a:avLst/>
          </a:prstGeom>
          <a:solidFill>
            <a:srgbClr val="76839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7" name="CustomShape 11"/>
          <p:cNvSpPr/>
          <p:nvPr/>
        </p:nvSpPr>
        <p:spPr>
          <a:xfrm rot="20583600" flipH="1">
            <a:off x="4697640" y="3771360"/>
            <a:ext cx="340560" cy="336240"/>
          </a:xfrm>
          <a:prstGeom prst="ellipse">
            <a:avLst/>
          </a:prstGeom>
          <a:solidFill>
            <a:srgbClr val="CDE5F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8" name="CustomShape 12"/>
          <p:cNvSpPr/>
          <p:nvPr/>
        </p:nvSpPr>
        <p:spPr>
          <a:xfrm rot="20583600" flipH="1">
            <a:off x="5929560" y="4088520"/>
            <a:ext cx="336240" cy="333720"/>
          </a:xfrm>
          <a:prstGeom prst="ellipse">
            <a:avLst/>
          </a:prstGeom>
          <a:solidFill>
            <a:srgbClr val="23C2A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9" name="CustomShape 13"/>
          <p:cNvSpPr/>
          <p:nvPr/>
        </p:nvSpPr>
        <p:spPr>
          <a:xfrm rot="20583600" flipH="1">
            <a:off x="4230000" y="2485080"/>
            <a:ext cx="487440" cy="487800"/>
          </a:xfrm>
          <a:prstGeom prst="ellipse">
            <a:avLst/>
          </a:prstGeom>
          <a:solidFill>
            <a:srgbClr val="23C2A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CustomShape 14"/>
          <p:cNvSpPr/>
          <p:nvPr/>
        </p:nvSpPr>
        <p:spPr>
          <a:xfrm rot="20583600" flipH="1">
            <a:off x="7288560" y="3597480"/>
            <a:ext cx="489240" cy="488160"/>
          </a:xfrm>
          <a:prstGeom prst="ellipse">
            <a:avLst/>
          </a:prstGeom>
          <a:solidFill>
            <a:srgbClr val="76839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1" name="CustomShape 15"/>
          <p:cNvSpPr/>
          <p:nvPr/>
        </p:nvSpPr>
        <p:spPr>
          <a:xfrm rot="20583600" flipH="1">
            <a:off x="5116680" y="1535760"/>
            <a:ext cx="487440" cy="495360"/>
          </a:xfrm>
          <a:prstGeom prst="ellipse">
            <a:avLst/>
          </a:prstGeom>
          <a:solidFill>
            <a:srgbClr val="30506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2" name="CustomShape 16"/>
          <p:cNvSpPr/>
          <p:nvPr/>
        </p:nvSpPr>
        <p:spPr>
          <a:xfrm rot="20583600" flipH="1">
            <a:off x="6468840" y="1954080"/>
            <a:ext cx="254520" cy="255960"/>
          </a:xfrm>
          <a:prstGeom prst="ellipse">
            <a:avLst/>
          </a:prstGeom>
          <a:solidFill>
            <a:srgbClr val="23C2A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3" name="CustomShape 17"/>
          <p:cNvSpPr/>
          <p:nvPr/>
        </p:nvSpPr>
        <p:spPr>
          <a:xfrm rot="20583600" flipH="1">
            <a:off x="6856200" y="3191040"/>
            <a:ext cx="254520" cy="255240"/>
          </a:xfrm>
          <a:prstGeom prst="ellipse">
            <a:avLst/>
          </a:prstGeom>
          <a:solidFill>
            <a:srgbClr val="CDE5F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4" name="CustomShape 18"/>
          <p:cNvSpPr/>
          <p:nvPr/>
        </p:nvSpPr>
        <p:spPr>
          <a:xfrm rot="20583600" flipH="1">
            <a:off x="6159240" y="3383640"/>
            <a:ext cx="249120" cy="249120"/>
          </a:xfrm>
          <a:prstGeom prst="ellipse">
            <a:avLst/>
          </a:prstGeom>
          <a:solidFill>
            <a:srgbClr val="DA686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5" name="CustomShape 19"/>
          <p:cNvSpPr/>
          <p:nvPr/>
        </p:nvSpPr>
        <p:spPr>
          <a:xfrm rot="20583600" flipH="1">
            <a:off x="5268600" y="4364280"/>
            <a:ext cx="254520" cy="255960"/>
          </a:xfrm>
          <a:prstGeom prst="ellipse">
            <a:avLst/>
          </a:prstGeom>
          <a:solidFill>
            <a:srgbClr val="0EA9E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6" name="CustomShape 20"/>
          <p:cNvSpPr/>
          <p:nvPr/>
        </p:nvSpPr>
        <p:spPr>
          <a:xfrm>
            <a:off x="576000" y="1834920"/>
            <a:ext cx="2883866" cy="362520"/>
          </a:xfrm>
          <a:prstGeom prst="roundRect">
            <a:avLst>
              <a:gd name="adj" fmla="val 50000"/>
            </a:avLst>
          </a:prstGeom>
          <a:solidFill>
            <a:srgbClr val="305065"/>
          </a:solidFill>
          <a:ln w="381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fr-FR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Graph </a:t>
            </a:r>
            <a:r>
              <a:rPr lang="fr-FR" sz="1400" b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Convolutional Networks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7" name="CustomShape 21"/>
          <p:cNvSpPr/>
          <p:nvPr/>
        </p:nvSpPr>
        <p:spPr>
          <a:xfrm>
            <a:off x="576000" y="2237760"/>
            <a:ext cx="3508920" cy="901080"/>
          </a:xfrm>
          <a:prstGeom prst="snip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marL="170815" indent="-1701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Representing the utterances as nodes in a graph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0815" indent="-1701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Oriented edges between nodes </a:t>
            </a:r>
            <a:r>
              <a:rPr lang="en-US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represent</a:t>
            </a: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 the </a:t>
            </a:r>
            <a:r>
              <a:rPr lang="en-US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reply-to relations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8" name="CustomShape 22"/>
          <p:cNvSpPr/>
          <p:nvPr/>
        </p:nvSpPr>
        <p:spPr>
          <a:xfrm>
            <a:off x="576000" y="3604320"/>
            <a:ext cx="1496880" cy="362520"/>
          </a:xfrm>
          <a:prstGeom prst="roundRect">
            <a:avLst>
              <a:gd name="adj" fmla="val 50000"/>
            </a:avLst>
          </a:prstGeom>
          <a:solidFill>
            <a:srgbClr val="DA6867"/>
          </a:solidFill>
          <a:ln w="381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Dialogue acts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9" name="CustomShape 23"/>
          <p:cNvSpPr/>
          <p:nvPr/>
        </p:nvSpPr>
        <p:spPr>
          <a:xfrm>
            <a:off x="576000" y="4007160"/>
            <a:ext cx="3508920" cy="901080"/>
          </a:xfrm>
          <a:prstGeom prst="snip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marL="170815" indent="-1701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Enrich the raw text with discursive information</a:t>
            </a:r>
          </a:p>
          <a:p>
            <a:pPr marL="170815" indent="-1701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Many questions on how to model dialogue acts</a:t>
            </a:r>
          </a:p>
        </p:txBody>
      </p:sp>
      <p:sp>
        <p:nvSpPr>
          <p:cNvPr id="410" name="CustomShape 24"/>
          <p:cNvSpPr/>
          <p:nvPr/>
        </p:nvSpPr>
        <p:spPr>
          <a:xfrm>
            <a:off x="8038080" y="1834920"/>
            <a:ext cx="1243440" cy="362520"/>
          </a:xfrm>
          <a:prstGeom prst="roundRect">
            <a:avLst>
              <a:gd name="adj" fmla="val 50000"/>
            </a:avLst>
          </a:prstGeom>
          <a:solidFill>
            <a:srgbClr val="23C2AA"/>
          </a:solidFill>
          <a:ln w="381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Coherence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1" name="CustomShape 25"/>
          <p:cNvSpPr/>
          <p:nvPr/>
        </p:nvSpPr>
        <p:spPr>
          <a:xfrm>
            <a:off x="8038080" y="2237760"/>
            <a:ext cx="3508920" cy="901080"/>
          </a:xfrm>
          <a:prstGeom prst="snip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marL="170815" indent="-1701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Evaluate the coherence of the context and the</a:t>
            </a:r>
            <a:r>
              <a:rPr lang="en-US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 </a:t>
            </a: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candidate response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0815" indent="-1701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Rank the responses based on their similarity to</a:t>
            </a:r>
            <a:r>
              <a:rPr lang="en-US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 </a:t>
            </a: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the context as well as their coherence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2" name="CustomShape 26"/>
          <p:cNvSpPr/>
          <p:nvPr/>
        </p:nvSpPr>
        <p:spPr>
          <a:xfrm>
            <a:off x="8038080" y="3604320"/>
            <a:ext cx="1882800" cy="362520"/>
          </a:xfrm>
          <a:prstGeom prst="roundRect">
            <a:avLst>
              <a:gd name="adj" fmla="val 50000"/>
            </a:avLst>
          </a:prstGeom>
          <a:solidFill>
            <a:srgbClr val="0EA9E2"/>
          </a:solidFill>
          <a:ln w="381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1400" b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ELMo</a:t>
            </a:r>
            <a:r>
              <a:rPr lang="fr-FR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 embeddings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3" name="CustomShape 27"/>
          <p:cNvSpPr/>
          <p:nvPr/>
        </p:nvSpPr>
        <p:spPr>
          <a:xfrm>
            <a:off x="8038080" y="4007160"/>
            <a:ext cx="3508920" cy="372163"/>
          </a:xfrm>
          <a:prstGeom prst="snip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marL="170815" indent="-1701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Using </a:t>
            </a:r>
            <a:r>
              <a:rPr lang="en-US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deep contextualized</a:t>
            </a: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 word </a:t>
            </a:r>
            <a:r>
              <a:rPr lang="en-US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representations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" name="Image 4" descr="Une image contenant peluche, ours, intérieur, mur&#10;&#10;Description générée avec un niveau de confiance très élevé">
            <a:extLst>
              <a:ext uri="{FF2B5EF4-FFF2-40B4-BE49-F238E27FC236}">
                <a16:creationId xmlns:a16="http://schemas.microsoft.com/office/drawing/2014/main" id="{363DEF85-40DA-470C-A882-391D6BB0C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483" y="4897895"/>
            <a:ext cx="2743200" cy="155813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CD59A0E-4881-42A9-947D-0735CE81D328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44/46</a:t>
            </a:r>
          </a:p>
        </p:txBody>
      </p:sp>
      <p:pic>
        <p:nvPicPr>
          <p:cNvPr id="7" name="Image 7" descr="Une image contenant texte, carte&#10;&#10;Description générée avec un niveau de confiance très élevé">
            <a:extLst>
              <a:ext uri="{FF2B5EF4-FFF2-40B4-BE49-F238E27FC236}">
                <a16:creationId xmlns:a16="http://schemas.microsoft.com/office/drawing/2014/main" id="{F312FE22-3627-4939-8B66-698381F37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301" y="1444835"/>
            <a:ext cx="8009447" cy="5118520"/>
          </a:xfrm>
          <a:prstGeom prst="rect">
            <a:avLst/>
          </a:prstGeom>
        </p:spPr>
      </p:pic>
      <p:pic>
        <p:nvPicPr>
          <p:cNvPr id="2" name="Image 4" descr="Une image contenant fleur&#10;&#10;Description générée avec un niveau de confiance très élevé">
            <a:extLst>
              <a:ext uri="{FF2B5EF4-FFF2-40B4-BE49-F238E27FC236}">
                <a16:creationId xmlns:a16="http://schemas.microsoft.com/office/drawing/2014/main" id="{6B245F8B-6BF1-464B-9A39-1701B98EB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1453" y="2038796"/>
            <a:ext cx="842118" cy="889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" grpId="0" animBg="1"/>
      <p:bldP spid="407" grpId="0"/>
      <p:bldP spid="408" grpId="0" animBg="1"/>
      <p:bldP spid="409" grpId="0"/>
      <p:bldP spid="410" grpId="0" animBg="1"/>
      <p:bldP spid="411" grpId="0"/>
      <p:bldP spid="412" grpId="0" animBg="1"/>
      <p:bldP spid="41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7">
            <a:extLst>
              <a:ext uri="{FF2B5EF4-FFF2-40B4-BE49-F238E27FC236}">
                <a16:creationId xmlns:a16="http://schemas.microsoft.com/office/drawing/2014/main" id="{019BEE1A-0DDE-4DFA-BB23-B25D16C0BA06}"/>
              </a:ext>
            </a:extLst>
          </p:cNvPr>
          <p:cNvSpPr/>
          <p:nvPr/>
        </p:nvSpPr>
        <p:spPr>
          <a:xfrm rot="13500000">
            <a:off x="4078800" y="3332880"/>
            <a:ext cx="2996640" cy="2996640"/>
          </a:xfrm>
          <a:prstGeom prst="arc">
            <a:avLst>
              <a:gd name="adj1" fmla="val 16200000"/>
              <a:gd name="adj2" fmla="val 0"/>
            </a:avLst>
          </a:prstGeom>
          <a:noFill/>
          <a:ln w="6480">
            <a:solidFill>
              <a:srgbClr val="9999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CustomShape 6">
            <a:extLst>
              <a:ext uri="{FF2B5EF4-FFF2-40B4-BE49-F238E27FC236}">
                <a16:creationId xmlns:a16="http://schemas.microsoft.com/office/drawing/2014/main" id="{8988153C-C455-4D97-A0CC-930676EA747E}"/>
              </a:ext>
            </a:extLst>
          </p:cNvPr>
          <p:cNvSpPr/>
          <p:nvPr/>
        </p:nvSpPr>
        <p:spPr>
          <a:xfrm rot="2700000">
            <a:off x="3405240" y="944640"/>
            <a:ext cx="4678920" cy="4678920"/>
          </a:xfrm>
          <a:prstGeom prst="arc">
            <a:avLst>
              <a:gd name="adj1" fmla="val 16200000"/>
              <a:gd name="adj2" fmla="val 413824"/>
            </a:avLst>
          </a:prstGeom>
          <a:noFill/>
          <a:ln w="6480">
            <a:solidFill>
              <a:srgbClr val="9999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" name="CustomShape 5">
            <a:extLst>
              <a:ext uri="{FF2B5EF4-FFF2-40B4-BE49-F238E27FC236}">
                <a16:creationId xmlns:a16="http://schemas.microsoft.com/office/drawing/2014/main" id="{35885F59-6FB0-4F2A-BCFD-853F2CA6504F}"/>
              </a:ext>
            </a:extLst>
          </p:cNvPr>
          <p:cNvSpPr/>
          <p:nvPr/>
        </p:nvSpPr>
        <p:spPr>
          <a:xfrm rot="13500000">
            <a:off x="5662080" y="3332880"/>
            <a:ext cx="2996640" cy="2996640"/>
          </a:xfrm>
          <a:prstGeom prst="arc">
            <a:avLst>
              <a:gd name="adj1" fmla="val 16200000"/>
              <a:gd name="adj2" fmla="val 0"/>
            </a:avLst>
          </a:prstGeom>
          <a:noFill/>
          <a:ln w="28440">
            <a:solidFill>
              <a:srgbClr val="999999"/>
            </a:solidFill>
            <a:miter/>
            <a:head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CustomShape 4">
            <a:extLst>
              <a:ext uri="{FF2B5EF4-FFF2-40B4-BE49-F238E27FC236}">
                <a16:creationId xmlns:a16="http://schemas.microsoft.com/office/drawing/2014/main" id="{D8660418-FEC6-4158-9C5F-29AF466D5E8B}"/>
              </a:ext>
            </a:extLst>
          </p:cNvPr>
          <p:cNvSpPr/>
          <p:nvPr/>
        </p:nvSpPr>
        <p:spPr>
          <a:xfrm rot="2700000">
            <a:off x="3533040" y="1219320"/>
            <a:ext cx="2996640" cy="2996640"/>
          </a:xfrm>
          <a:prstGeom prst="arc">
            <a:avLst>
              <a:gd name="adj1" fmla="val 16200000"/>
              <a:gd name="adj2" fmla="val 0"/>
            </a:avLst>
          </a:prstGeom>
          <a:noFill/>
          <a:ln w="28440">
            <a:solidFill>
              <a:srgbClr val="9999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24" name="Image 1023"/>
          <p:cNvPicPr/>
          <p:nvPr/>
        </p:nvPicPr>
        <p:blipFill>
          <a:blip r:embed="rId3"/>
          <a:stretch/>
        </p:blipFill>
        <p:spPr>
          <a:xfrm>
            <a:off x="732667" y="1390258"/>
            <a:ext cx="2123971" cy="1916708"/>
          </a:xfrm>
          <a:prstGeom prst="rect">
            <a:avLst/>
          </a:prstGeom>
          <a:ln>
            <a:noFill/>
          </a:ln>
        </p:spPr>
      </p:pic>
      <p:sp>
        <p:nvSpPr>
          <p:cNvPr id="1025" name="CustomShape 1"/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Perspectives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26" name="Image 1025"/>
          <p:cNvPicPr/>
          <p:nvPr/>
        </p:nvPicPr>
        <p:blipFill>
          <a:blip r:embed="rId4"/>
          <a:stretch/>
        </p:blipFill>
        <p:spPr>
          <a:xfrm>
            <a:off x="6620563" y="5447185"/>
            <a:ext cx="4764585" cy="1105325"/>
          </a:xfrm>
          <a:prstGeom prst="rect">
            <a:avLst/>
          </a:prstGeom>
          <a:ln>
            <a:noFill/>
          </a:ln>
        </p:spPr>
      </p:pic>
      <p:sp>
        <p:nvSpPr>
          <p:cNvPr id="1027" name="CustomShape 2"/>
          <p:cNvSpPr/>
          <p:nvPr/>
        </p:nvSpPr>
        <p:spPr>
          <a:xfrm>
            <a:off x="8356439" y="6618962"/>
            <a:ext cx="3331545" cy="2049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https://www.salesforce.com/blog/2019/04/what-is-a-chatbot.html</a:t>
            </a:r>
          </a:p>
        </p:txBody>
      </p:sp>
      <p:sp>
        <p:nvSpPr>
          <p:cNvPr id="11" name="CustomShape 14">
            <a:extLst>
              <a:ext uri="{FF2B5EF4-FFF2-40B4-BE49-F238E27FC236}">
                <a16:creationId xmlns:a16="http://schemas.microsoft.com/office/drawing/2014/main" id="{0B5B720F-4A76-4730-B46C-5F82AAF8AC85}"/>
              </a:ext>
            </a:extLst>
          </p:cNvPr>
          <p:cNvSpPr/>
          <p:nvPr/>
        </p:nvSpPr>
        <p:spPr>
          <a:xfrm>
            <a:off x="8121960" y="1989141"/>
            <a:ext cx="3355906" cy="43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b="1" spc="-1" dirty="0">
                <a:solidFill>
                  <a:srgbClr val="305065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Generative vs. retrieval-based </a:t>
            </a:r>
            <a:endParaRPr lang="en-US" dirty="0">
              <a:solidFill>
                <a:srgbClr val="000000"/>
              </a:solidFill>
              <a:latin typeface="Arial"/>
              <a:ea typeface="微软雅黑"/>
            </a:endParaRPr>
          </a:p>
          <a:p>
            <a:pPr algn="ctr"/>
            <a:r>
              <a:rPr lang="en-US" b="1" spc="-1" dirty="0">
                <a:solidFill>
                  <a:srgbClr val="305065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dialogue systems</a:t>
            </a:r>
            <a:endParaRPr lang="en-US" dirty="0"/>
          </a:p>
        </p:txBody>
      </p:sp>
      <p:sp>
        <p:nvSpPr>
          <p:cNvPr id="13" name="CustomShape 15">
            <a:extLst>
              <a:ext uri="{FF2B5EF4-FFF2-40B4-BE49-F238E27FC236}">
                <a16:creationId xmlns:a16="http://schemas.microsoft.com/office/drawing/2014/main" id="{9700F9BE-9DEB-4F7C-B60E-8F8FC699C936}"/>
              </a:ext>
            </a:extLst>
          </p:cNvPr>
          <p:cNvSpPr/>
          <p:nvPr/>
        </p:nvSpPr>
        <p:spPr>
          <a:xfrm>
            <a:off x="7504560" y="1939320"/>
            <a:ext cx="536760" cy="536760"/>
          </a:xfrm>
          <a:prstGeom prst="ellipse">
            <a:avLst/>
          </a:prstGeom>
          <a:solidFill>
            <a:srgbClr val="305065"/>
          </a:solidFill>
          <a:ln w="381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CustomShape 16">
            <a:extLst>
              <a:ext uri="{FF2B5EF4-FFF2-40B4-BE49-F238E27FC236}">
                <a16:creationId xmlns:a16="http://schemas.microsoft.com/office/drawing/2014/main" id="{43FAF6FA-A563-4462-AA82-AAB0BC6943C8}"/>
              </a:ext>
            </a:extLst>
          </p:cNvPr>
          <p:cNvSpPr/>
          <p:nvPr/>
        </p:nvSpPr>
        <p:spPr>
          <a:xfrm>
            <a:off x="7636320" y="2073600"/>
            <a:ext cx="273240" cy="267840"/>
          </a:xfrm>
          <a:custGeom>
            <a:avLst/>
            <a:gdLst/>
            <a:ahLst/>
            <a:cxnLst/>
            <a:rect l="l" t="t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CustomShape 18">
            <a:extLst>
              <a:ext uri="{FF2B5EF4-FFF2-40B4-BE49-F238E27FC236}">
                <a16:creationId xmlns:a16="http://schemas.microsoft.com/office/drawing/2014/main" id="{67902064-1FDC-4417-9ACC-9DDF4FF194E8}"/>
              </a:ext>
            </a:extLst>
          </p:cNvPr>
          <p:cNvSpPr/>
          <p:nvPr/>
        </p:nvSpPr>
        <p:spPr>
          <a:xfrm>
            <a:off x="8322366" y="3269728"/>
            <a:ext cx="3113280" cy="43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r>
              <a:rPr lang="en-US" b="1" spc="-1" dirty="0">
                <a:solidFill>
                  <a:srgbClr val="305065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More human-labeled datasets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CustomShape 19">
            <a:extLst>
              <a:ext uri="{FF2B5EF4-FFF2-40B4-BE49-F238E27FC236}">
                <a16:creationId xmlns:a16="http://schemas.microsoft.com/office/drawing/2014/main" id="{8FD107D0-8B96-4DC5-ADCE-C430D2601908}"/>
              </a:ext>
            </a:extLst>
          </p:cNvPr>
          <p:cNvSpPr/>
          <p:nvPr/>
        </p:nvSpPr>
        <p:spPr>
          <a:xfrm>
            <a:off x="7788600" y="3229200"/>
            <a:ext cx="536760" cy="536760"/>
          </a:xfrm>
          <a:prstGeom prst="ellipse">
            <a:avLst/>
          </a:prstGeom>
          <a:solidFill>
            <a:srgbClr val="305065"/>
          </a:solidFill>
          <a:ln w="381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" name="CustomShape 20">
            <a:extLst>
              <a:ext uri="{FF2B5EF4-FFF2-40B4-BE49-F238E27FC236}">
                <a16:creationId xmlns:a16="http://schemas.microsoft.com/office/drawing/2014/main" id="{3FACBCE7-75A0-4F5D-B0D2-5F926D5CC919}"/>
              </a:ext>
            </a:extLst>
          </p:cNvPr>
          <p:cNvSpPr/>
          <p:nvPr/>
        </p:nvSpPr>
        <p:spPr>
          <a:xfrm>
            <a:off x="7920360" y="3363480"/>
            <a:ext cx="273240" cy="267840"/>
          </a:xfrm>
          <a:custGeom>
            <a:avLst/>
            <a:gdLst/>
            <a:ahLst/>
            <a:cxnLst/>
            <a:rect l="l" t="t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" name="CustomShape 22">
            <a:extLst>
              <a:ext uri="{FF2B5EF4-FFF2-40B4-BE49-F238E27FC236}">
                <a16:creationId xmlns:a16="http://schemas.microsoft.com/office/drawing/2014/main" id="{96D7D6C6-9478-414E-9D38-F67882094FFA}"/>
              </a:ext>
            </a:extLst>
          </p:cNvPr>
          <p:cNvSpPr/>
          <p:nvPr/>
        </p:nvSpPr>
        <p:spPr>
          <a:xfrm>
            <a:off x="7820526" y="4578193"/>
            <a:ext cx="3620880" cy="43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r>
              <a:rPr lang="fr-FR" b="1" spc="-1">
                <a:solidFill>
                  <a:srgbClr val="305065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Appropriate evaluation metrics </a:t>
            </a:r>
            <a:endParaRPr lang="fr-FR"/>
          </a:p>
        </p:txBody>
      </p:sp>
      <p:sp>
        <p:nvSpPr>
          <p:cNvPr id="29" name="CustomShape 23">
            <a:extLst>
              <a:ext uri="{FF2B5EF4-FFF2-40B4-BE49-F238E27FC236}">
                <a16:creationId xmlns:a16="http://schemas.microsoft.com/office/drawing/2014/main" id="{DC819241-5C13-4A6F-8D71-6A7F6CBD8B79}"/>
              </a:ext>
            </a:extLst>
          </p:cNvPr>
          <p:cNvSpPr/>
          <p:nvPr/>
        </p:nvSpPr>
        <p:spPr>
          <a:xfrm>
            <a:off x="7286760" y="4519080"/>
            <a:ext cx="536760" cy="536760"/>
          </a:xfrm>
          <a:prstGeom prst="ellipse">
            <a:avLst/>
          </a:prstGeom>
          <a:solidFill>
            <a:srgbClr val="305065"/>
          </a:solidFill>
          <a:ln w="381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" name="CustomShape 24">
            <a:extLst>
              <a:ext uri="{FF2B5EF4-FFF2-40B4-BE49-F238E27FC236}">
                <a16:creationId xmlns:a16="http://schemas.microsoft.com/office/drawing/2014/main" id="{05BB5642-AA3E-466C-9E08-CF87AAF56930}"/>
              </a:ext>
            </a:extLst>
          </p:cNvPr>
          <p:cNvSpPr/>
          <p:nvPr/>
        </p:nvSpPr>
        <p:spPr>
          <a:xfrm>
            <a:off x="7418520" y="4653360"/>
            <a:ext cx="273240" cy="267840"/>
          </a:xfrm>
          <a:custGeom>
            <a:avLst/>
            <a:gdLst/>
            <a:ahLst/>
            <a:cxnLst/>
            <a:rect l="l" t="t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CustomShape 28">
            <a:extLst>
              <a:ext uri="{FF2B5EF4-FFF2-40B4-BE49-F238E27FC236}">
                <a16:creationId xmlns:a16="http://schemas.microsoft.com/office/drawing/2014/main" id="{FC1C75BA-157B-4160-9B69-0221B9319A48}"/>
              </a:ext>
            </a:extLst>
          </p:cNvPr>
          <p:cNvSpPr/>
          <p:nvPr/>
        </p:nvSpPr>
        <p:spPr>
          <a:xfrm>
            <a:off x="209452" y="3876303"/>
            <a:ext cx="3397320" cy="43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b="1" spc="-1">
                <a:solidFill>
                  <a:srgbClr val="305065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Towards simple and efficient</a:t>
            </a:r>
          </a:p>
          <a:p>
            <a:pPr algn="ctr"/>
            <a:r>
              <a:rPr lang="en-US" b="1" spc="-1" dirty="0">
                <a:solidFill>
                  <a:srgbClr val="305065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 </a:t>
            </a:r>
            <a:r>
              <a:rPr lang="en-US" b="1" spc="-1">
                <a:solidFill>
                  <a:srgbClr val="305065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approaches</a:t>
            </a:r>
          </a:p>
        </p:txBody>
      </p:sp>
      <p:sp>
        <p:nvSpPr>
          <p:cNvPr id="47" name="CustomShape 32">
            <a:extLst>
              <a:ext uri="{FF2B5EF4-FFF2-40B4-BE49-F238E27FC236}">
                <a16:creationId xmlns:a16="http://schemas.microsoft.com/office/drawing/2014/main" id="{5E9683E1-0CC6-4A30-AFF7-F8C911BFF620}"/>
              </a:ext>
            </a:extLst>
          </p:cNvPr>
          <p:cNvSpPr/>
          <p:nvPr/>
        </p:nvSpPr>
        <p:spPr>
          <a:xfrm>
            <a:off x="355509" y="5287857"/>
            <a:ext cx="3397320" cy="43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r>
              <a:rPr lang="en-US" b="1" spc="-1" dirty="0">
                <a:solidFill>
                  <a:srgbClr val="305065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Explicitly modeling coherence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2F41DAB-9374-4E68-944A-13851CED6EDE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45/46</a:t>
            </a:r>
          </a:p>
        </p:txBody>
      </p:sp>
      <p:sp>
        <p:nvSpPr>
          <p:cNvPr id="26" name="CustomShape 15">
            <a:extLst>
              <a:ext uri="{FF2B5EF4-FFF2-40B4-BE49-F238E27FC236}">
                <a16:creationId xmlns:a16="http://schemas.microsoft.com/office/drawing/2014/main" id="{9700F9BE-9DEB-4F7C-B60E-8F8FC699C936}"/>
              </a:ext>
            </a:extLst>
          </p:cNvPr>
          <p:cNvSpPr/>
          <p:nvPr/>
        </p:nvSpPr>
        <p:spPr>
          <a:xfrm>
            <a:off x="4026600" y="3701368"/>
            <a:ext cx="536760" cy="536760"/>
          </a:xfrm>
          <a:prstGeom prst="ellipse">
            <a:avLst/>
          </a:prstGeom>
          <a:solidFill>
            <a:srgbClr val="305065"/>
          </a:solidFill>
          <a:ln w="381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" name="CustomShape 16">
            <a:extLst>
              <a:ext uri="{FF2B5EF4-FFF2-40B4-BE49-F238E27FC236}">
                <a16:creationId xmlns:a16="http://schemas.microsoft.com/office/drawing/2014/main" id="{43FAF6FA-A563-4462-AA82-AAB0BC6943C8}"/>
              </a:ext>
            </a:extLst>
          </p:cNvPr>
          <p:cNvSpPr/>
          <p:nvPr/>
        </p:nvSpPr>
        <p:spPr>
          <a:xfrm>
            <a:off x="4158360" y="3835648"/>
            <a:ext cx="273240" cy="267840"/>
          </a:xfrm>
          <a:custGeom>
            <a:avLst/>
            <a:gdLst/>
            <a:ahLst/>
            <a:cxnLst/>
            <a:rect l="l" t="t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" name="CustomShape 15">
            <a:extLst>
              <a:ext uri="{FF2B5EF4-FFF2-40B4-BE49-F238E27FC236}">
                <a16:creationId xmlns:a16="http://schemas.microsoft.com/office/drawing/2014/main" id="{9700F9BE-9DEB-4F7C-B60E-8F8FC699C936}"/>
              </a:ext>
            </a:extLst>
          </p:cNvPr>
          <p:cNvSpPr/>
          <p:nvPr/>
        </p:nvSpPr>
        <p:spPr>
          <a:xfrm>
            <a:off x="3976651" y="5235297"/>
            <a:ext cx="536760" cy="536760"/>
          </a:xfrm>
          <a:prstGeom prst="ellipse">
            <a:avLst/>
          </a:prstGeom>
          <a:solidFill>
            <a:srgbClr val="305065"/>
          </a:solidFill>
          <a:ln w="381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" name="CustomShape 16">
            <a:extLst>
              <a:ext uri="{FF2B5EF4-FFF2-40B4-BE49-F238E27FC236}">
                <a16:creationId xmlns:a16="http://schemas.microsoft.com/office/drawing/2014/main" id="{43FAF6FA-A563-4462-AA82-AAB0BC6943C8}"/>
              </a:ext>
            </a:extLst>
          </p:cNvPr>
          <p:cNvSpPr/>
          <p:nvPr/>
        </p:nvSpPr>
        <p:spPr>
          <a:xfrm>
            <a:off x="4108411" y="5369577"/>
            <a:ext cx="273240" cy="267840"/>
          </a:xfrm>
          <a:custGeom>
            <a:avLst/>
            <a:gdLst/>
            <a:ahLst/>
            <a:cxnLst/>
            <a:rect l="l" t="t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11" grpId="0"/>
      <p:bldP spid="19" grpId="0"/>
      <p:bldP spid="27" grpId="0"/>
      <p:bldP spid="39" grpId="0"/>
      <p:bldP spid="4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CustomShape 1"/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References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993293D-E279-4C93-9FEB-BFB06F7C84D1}"/>
              </a:ext>
            </a:extLst>
          </p:cNvPr>
          <p:cNvSpPr txBox="1"/>
          <p:nvPr/>
        </p:nvSpPr>
        <p:spPr>
          <a:xfrm>
            <a:off x="673260" y="1502780"/>
            <a:ext cx="10314972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/>
              <a:t>Lowe,</a:t>
            </a:r>
            <a:r>
              <a:rPr lang="en-US" sz="1200">
                <a:ea typeface="+mn-lt"/>
                <a:cs typeface="+mn-lt"/>
              </a:rPr>
              <a:t> R., Pow, N., Serban, I., and Pineau, J. (2015b). The ubuntu dialogue corpus: A large dataset for research in unstructured multi-turn dialogue systems. In SIGDIAL’15. 2015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Kadlec, R., Schmid, M., and Kleindienst, J. (2015). Improved deep learning baselines for ubuntu corpus dialogs. In Workshop at NIPS’15. 2015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Wu, Y., Li, Z., Wu, W., and Zhou, M. (2018a). Response selection with topic clues for retrieval-based chatbots. Neurocomputing, 316:251–261.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1200"/>
              <a:t>Wu, Yu, Wei Wu, Chen Xing, Ming Zhou, and Zhoujun Li. "Sequential matching network: A new architecture for multi-turn response selection in retrieval-based chatbots." In ACL'17. 2017.</a:t>
            </a:r>
          </a:p>
          <a:p>
            <a:pPr marL="285750" indent="-285750">
              <a:buFont typeface="Arial"/>
              <a:buChar char="•"/>
            </a:pPr>
            <a:r>
              <a:rPr lang="en-US" sz="1200"/>
              <a:t>Lowe, Ryan Thomas, Nissan Pow, Iulian Vlad Serban, Laurent Charlin, Chia-Wei Liu, and Joelle Pineau. "Training end-to-end dialogue systems with the ubuntu dialogue corpus." Dialogue &amp; Discourse 8, no. 1 (2017): 31-65.</a:t>
            </a:r>
            <a:endParaRPr lang="en-US" sz="12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Zhou, X., Dong, D., Wu, H., Zhao, S., Yu, D., Tian, H., Liu, X., and Yan, R. (2016). Multi-view response selection for human-computer conversation. In EMNLP’16. 2016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Zhou, X., Li, L., Dong, D., Liu, Y., Chen, Y., Zhao, W. X., Yu, D., and Wu, H. (2018). Multi-turn response selection for chatbots with deep attention matching network. In ACL’18. 2018</a:t>
            </a:r>
          </a:p>
          <a:p>
            <a:pPr marL="285750" indent="-285750"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Boussaha, B. E. A., Hernandez, N., Jacquin, C., and Morin, E. (2018b). Ordonnancement de réponses dans les systèmes de dialogue basé sur une similarité contexte/réponse. In TALN’2018. 2018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Zhang, Z., Li, J., Zhu, P., Zhao, H., and Liu, G. (2018c). Modeling multi-turn conversation with deep utterance aggregation. In COLING’18. 2018</a:t>
            </a:r>
          </a:p>
          <a:p>
            <a:pPr marL="285750" indent="-285750"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Xu, Z., Liu, B., Wang, B., Sun, C., and Wang, X. (2017). Incorporating loose-structured knowledge into conversation modeling via recall-gate lstm. In IJCNN’17. 2017</a:t>
            </a:r>
          </a:p>
          <a:p>
            <a:pPr marL="285750" indent="-285750"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Gao, J., Galley, M., and Li, L. (2018a). Neural approaches to conversational AI. In ACL'18. 2018</a:t>
            </a:r>
          </a:p>
          <a:p>
            <a:pPr marL="285750" indent="-285750"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Chen, Q., Zhu, X., Ling, Z.-H., Inkpen, D., and Wei, S. (2018). Neural natural language inference models enhanced with external knowledge. In ACL’18. 2018</a:t>
            </a:r>
            <a:endParaRPr lang="en-US" sz="120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Boussaha, B. E. A., Hernandez, N., Jacquin, C., and Morin, E. (2019b). Multi-level context response matching in retrieval-based dialog systems. In DSTC workshop at AAAI’19 DSTC7. 2019</a:t>
            </a:r>
            <a:endParaRPr lang="en-US" sz="120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Kummerfeld, J. K., Gouravajhala, S. R., Peper, J. J., Athreya, V., Gunasekara, C., Ganhotra, J., Patel, S. S., Polymenakos, L. C., and Lasecki, W. (2019). A large-scale corpus for conversation disentanglement. In ACL’19. 2019</a:t>
            </a:r>
          </a:p>
          <a:p>
            <a:pPr marL="285750" indent="-285750"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Gunasekara, C., Kummerfeld, J., Polymenakos, L., and Lasecki, W. S. (2019). Dstc7 task 1: Noetic end-to-end response selection. In AAAI’19. 2019</a:t>
            </a:r>
            <a:endParaRPr lang="en-US"/>
          </a:p>
          <a:p>
            <a:pPr marL="285750" indent="-285750">
              <a:buFont typeface="Arial"/>
              <a:buChar char="•"/>
            </a:pPr>
            <a:endParaRPr lang="en-US" sz="1200">
              <a:cs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E496A5F-B64B-472D-9C9F-7C5697B2AD0F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 dirty="0"/>
              <a:t>46/46</a:t>
            </a:r>
          </a:p>
        </p:txBody>
      </p:sp>
    </p:spTree>
    <p:extLst>
      <p:ext uri="{BB962C8B-B14F-4D97-AF65-F5344CB8AC3E}">
        <p14:creationId xmlns:p14="http://schemas.microsoft.com/office/powerpoint/2010/main" val="361792020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age 2">
            <a:extLst>
              <a:ext uri="{FF2B5EF4-FFF2-40B4-BE49-F238E27FC236}">
                <a16:creationId xmlns:a16="http://schemas.microsoft.com/office/drawing/2014/main" id="{B8080CF4-6668-48E3-AC43-AC2BE9F33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466" y="1499522"/>
            <a:ext cx="3594165" cy="3678570"/>
          </a:xfrm>
          <a:prstGeom prst="rect">
            <a:avLst/>
          </a:prstGeom>
        </p:spPr>
      </p:pic>
      <p:pic>
        <p:nvPicPr>
          <p:cNvPr id="3" name="Image 5">
            <a:extLst>
              <a:ext uri="{FF2B5EF4-FFF2-40B4-BE49-F238E27FC236}">
                <a16:creationId xmlns:a16="http://schemas.microsoft.com/office/drawing/2014/main" id="{03F2AEA6-B756-4A3C-902F-70D003E32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142" y="4179601"/>
            <a:ext cx="2481542" cy="222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088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>
            <a:extLst>
              <a:ext uri="{FF2B5EF4-FFF2-40B4-BE49-F238E27FC236}">
                <a16:creationId xmlns:a16="http://schemas.microsoft.com/office/drawing/2014/main" id="{C07108A7-F902-4F51-9783-10E021976418}"/>
              </a:ext>
            </a:extLst>
          </p:cNvPr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pc="-1">
                <a:uFill>
                  <a:solidFill>
                    <a:srgbClr val="FFFFFF"/>
                  </a:solidFill>
                </a:uFill>
                <a:ea typeface="微软雅黑"/>
                <a:cs typeface="Arial"/>
              </a:rPr>
              <a:t>Chatbots</a:t>
            </a:r>
            <a:endParaRPr lang="fr-FR"/>
          </a:p>
        </p:txBody>
      </p:sp>
      <p:pic>
        <p:nvPicPr>
          <p:cNvPr id="2" name="Image 3" descr="Une image contenant tasse, assis&#10;&#10;Description générée avec un niveau de confiance élevé">
            <a:extLst>
              <a:ext uri="{FF2B5EF4-FFF2-40B4-BE49-F238E27FC236}">
                <a16:creationId xmlns:a16="http://schemas.microsoft.com/office/drawing/2014/main" id="{AC1A3E49-02AA-456D-A1A8-B6C143443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749" y="2793675"/>
            <a:ext cx="1399915" cy="1432112"/>
          </a:xfrm>
          <a:prstGeom prst="rect">
            <a:avLst/>
          </a:prstGeom>
        </p:spPr>
      </p:pic>
      <p:pic>
        <p:nvPicPr>
          <p:cNvPr id="4" name="Image 5" descr="Une image contenant intérieur, tasse, noir&#10;&#10;Description générée avec un niveau de confiance très élevé">
            <a:extLst>
              <a:ext uri="{FF2B5EF4-FFF2-40B4-BE49-F238E27FC236}">
                <a16:creationId xmlns:a16="http://schemas.microsoft.com/office/drawing/2014/main" id="{E5623BE2-531C-4D9B-9721-CF3019D5E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289" y="1487183"/>
            <a:ext cx="933530" cy="87951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4147DAD-817A-4237-B438-45248CEA0BD9}"/>
              </a:ext>
            </a:extLst>
          </p:cNvPr>
          <p:cNvSpPr txBox="1"/>
          <p:nvPr/>
        </p:nvSpPr>
        <p:spPr>
          <a:xfrm>
            <a:off x="2179065" y="3966746"/>
            <a:ext cx="224304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Google Home (2016)</a:t>
            </a:r>
            <a:endParaRPr lang="fr-FR" sz="120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54626CC-6C86-4138-B1D4-BA17FC73CC7E}"/>
              </a:ext>
            </a:extLst>
          </p:cNvPr>
          <p:cNvSpPr txBox="1"/>
          <p:nvPr/>
        </p:nvSpPr>
        <p:spPr>
          <a:xfrm>
            <a:off x="2049364" y="2551295"/>
            <a:ext cx="268546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Amazon Alexa/Echo (2014)</a:t>
            </a:r>
            <a:endParaRPr lang="fr-FR" sz="1200"/>
          </a:p>
        </p:txBody>
      </p:sp>
      <p:pic>
        <p:nvPicPr>
          <p:cNvPr id="12" name="Image 10" descr="Une image contenant valise, bagage, moniteur, boîtier&#10;&#10;Description générée avec un niveau de confiance très élevé">
            <a:extLst>
              <a:ext uri="{FF2B5EF4-FFF2-40B4-BE49-F238E27FC236}">
                <a16:creationId xmlns:a16="http://schemas.microsoft.com/office/drawing/2014/main" id="{2A44C691-4073-4FAC-9583-995FB565F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1671" y="3083606"/>
            <a:ext cx="967463" cy="96746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6510238-6426-442D-BFA6-E0F8CF63F7AE}"/>
              </a:ext>
            </a:extLst>
          </p:cNvPr>
          <p:cNvSpPr txBox="1"/>
          <p:nvPr/>
        </p:nvSpPr>
        <p:spPr>
          <a:xfrm>
            <a:off x="4034787" y="4011514"/>
            <a:ext cx="241950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Apple </a:t>
            </a:r>
            <a:r>
              <a:rPr lang="en-US" sz="1200" err="1"/>
              <a:t>HomePod</a:t>
            </a:r>
            <a:r>
              <a:rPr lang="en-US" sz="1200"/>
              <a:t> (2017)</a:t>
            </a:r>
            <a:endParaRPr lang="fr-FR" sz="1200"/>
          </a:p>
        </p:txBody>
      </p:sp>
      <p:pic>
        <p:nvPicPr>
          <p:cNvPr id="16" name="Image 16" descr="Une image contenant graphiques vectoriels&#10;&#10;Description générée avec un niveau de confiance élevé">
            <a:extLst>
              <a:ext uri="{FF2B5EF4-FFF2-40B4-BE49-F238E27FC236}">
                <a16:creationId xmlns:a16="http://schemas.microsoft.com/office/drawing/2014/main" id="{C6B25DF3-EB87-4FB6-BB11-DC8A10D91A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742" y="2995379"/>
            <a:ext cx="1210046" cy="784698"/>
          </a:xfrm>
          <a:prstGeom prst="rect">
            <a:avLst/>
          </a:prstGeom>
        </p:spPr>
      </p:pic>
      <p:pic>
        <p:nvPicPr>
          <p:cNvPr id="18" name="Image 19" descr="Une image contenant photo, assis, petit, différent&#10;&#10;Description générée avec un niveau de confiance très élevé">
            <a:extLst>
              <a:ext uri="{FF2B5EF4-FFF2-40B4-BE49-F238E27FC236}">
                <a16:creationId xmlns:a16="http://schemas.microsoft.com/office/drawing/2014/main" id="{38AF2C10-B33A-4032-85D8-D042218B19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918" y="2938849"/>
            <a:ext cx="876718" cy="104738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334186F-B421-4742-A5CC-9EEBE3BFB6D2}"/>
              </a:ext>
            </a:extLst>
          </p:cNvPr>
          <p:cNvSpPr txBox="1"/>
          <p:nvPr/>
        </p:nvSpPr>
        <p:spPr>
          <a:xfrm>
            <a:off x="-97072" y="3939121"/>
            <a:ext cx="239737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/>
              <a:t>Google Now (2012)</a:t>
            </a:r>
            <a:endParaRPr lang="fr-FR" sz="1200"/>
          </a:p>
          <a:p>
            <a:pPr algn="ctr"/>
            <a:r>
              <a:rPr lang="en-US" sz="1200"/>
              <a:t>Google Assistant (2016)</a:t>
            </a:r>
          </a:p>
        </p:txBody>
      </p:sp>
      <p:pic>
        <p:nvPicPr>
          <p:cNvPr id="22" name="Image 21" descr="Une image contenant équipement électronique&#10;&#10;Description générée avec un niveau de confiance élevé">
            <a:extLst>
              <a:ext uri="{FF2B5EF4-FFF2-40B4-BE49-F238E27FC236}">
                <a16:creationId xmlns:a16="http://schemas.microsoft.com/office/drawing/2014/main" id="{83931A75-DD23-4D48-A981-79696B862D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881" y="1226163"/>
            <a:ext cx="1367402" cy="1247351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08F405BF-309B-4A70-8B92-87CFCB9397BF}"/>
              </a:ext>
            </a:extLst>
          </p:cNvPr>
          <p:cNvSpPr txBox="1"/>
          <p:nvPr/>
        </p:nvSpPr>
        <p:spPr>
          <a:xfrm>
            <a:off x="533796" y="2557014"/>
            <a:ext cx="172105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Apple Siri (2011)</a:t>
            </a:r>
            <a:endParaRPr lang="fr-FR" sz="1200"/>
          </a:p>
        </p:txBody>
      </p:sp>
      <p:pic>
        <p:nvPicPr>
          <p:cNvPr id="26" name="Image 26" descr="Une image contenant moniteur, horloge, équipement électronique, écran&#10;&#10;Description générée avec un niveau de confiance élevé">
            <a:extLst>
              <a:ext uri="{FF2B5EF4-FFF2-40B4-BE49-F238E27FC236}">
                <a16:creationId xmlns:a16="http://schemas.microsoft.com/office/drawing/2014/main" id="{27F3BE6A-5F77-44EF-992C-6B3FD41117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690" y="1231909"/>
            <a:ext cx="853510" cy="1269474"/>
          </a:xfrm>
          <a:prstGeom prst="rect">
            <a:avLst/>
          </a:prstGeom>
        </p:spPr>
      </p:pic>
      <p:pic>
        <p:nvPicPr>
          <p:cNvPr id="28" name="Image 29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2408E393-D650-4965-9F39-053F1B1436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9228" y="1281164"/>
            <a:ext cx="733051" cy="1170495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701591FB-9A99-417E-AB1D-24D96D042BD6}"/>
              </a:ext>
            </a:extLst>
          </p:cNvPr>
          <p:cNvSpPr txBox="1"/>
          <p:nvPr/>
        </p:nvSpPr>
        <p:spPr>
          <a:xfrm>
            <a:off x="4032090" y="2555593"/>
            <a:ext cx="246489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Microsoft Cortana (2014)</a:t>
            </a:r>
            <a:endParaRPr lang="fr-FR" sz="1200"/>
          </a:p>
        </p:txBody>
      </p:sp>
      <p:pic>
        <p:nvPicPr>
          <p:cNvPr id="34" name="Image 31" descr="Une image contenant personne, photo, femme, texte&#10;&#10;Description générée avec un niveau de confiance élevé">
            <a:extLst>
              <a:ext uri="{FF2B5EF4-FFF2-40B4-BE49-F238E27FC236}">
                <a16:creationId xmlns:a16="http://schemas.microsoft.com/office/drawing/2014/main" id="{0F17295D-8D50-4020-9D2E-E7B97BE71C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5226" y="1682762"/>
            <a:ext cx="3541337" cy="2011268"/>
          </a:xfrm>
          <a:prstGeom prst="rect">
            <a:avLst/>
          </a:prstGeom>
        </p:spPr>
      </p:pic>
      <p:pic>
        <p:nvPicPr>
          <p:cNvPr id="37" name="Graphique 37" descr="Homme">
            <a:extLst>
              <a:ext uri="{FF2B5EF4-FFF2-40B4-BE49-F238E27FC236}">
                <a16:creationId xmlns:a16="http://schemas.microsoft.com/office/drawing/2014/main" id="{69710106-3272-4F57-BB36-A9CF99278D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11112" y="1955577"/>
            <a:ext cx="914400" cy="914400"/>
          </a:xfrm>
          <a:prstGeom prst="rect">
            <a:avLst/>
          </a:prstGeom>
        </p:spPr>
      </p:pic>
      <p:pic>
        <p:nvPicPr>
          <p:cNvPr id="39" name="Graphique 37" descr="Homme">
            <a:extLst>
              <a:ext uri="{FF2B5EF4-FFF2-40B4-BE49-F238E27FC236}">
                <a16:creationId xmlns:a16="http://schemas.microsoft.com/office/drawing/2014/main" id="{F7916EB3-8FB3-4607-B871-8D22451D15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03281" y="1955577"/>
            <a:ext cx="914400" cy="914400"/>
          </a:xfrm>
          <a:prstGeom prst="rect">
            <a:avLst/>
          </a:prstGeom>
        </p:spPr>
      </p:pic>
      <p:pic>
        <p:nvPicPr>
          <p:cNvPr id="41" name="Graphique 37" descr="Homme">
            <a:extLst>
              <a:ext uri="{FF2B5EF4-FFF2-40B4-BE49-F238E27FC236}">
                <a16:creationId xmlns:a16="http://schemas.microsoft.com/office/drawing/2014/main" id="{681D555C-FF3D-4E37-8F52-CAC43077DB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79788" y="1955578"/>
            <a:ext cx="914400" cy="914400"/>
          </a:xfrm>
          <a:prstGeom prst="rect">
            <a:avLst/>
          </a:prstGeom>
        </p:spPr>
      </p:pic>
      <p:pic>
        <p:nvPicPr>
          <p:cNvPr id="45" name="Graphique 37" descr="Homme">
            <a:extLst>
              <a:ext uri="{FF2B5EF4-FFF2-40B4-BE49-F238E27FC236}">
                <a16:creationId xmlns:a16="http://schemas.microsoft.com/office/drawing/2014/main" id="{07FB8942-820D-4799-A561-1C101067F6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95449" y="1955577"/>
            <a:ext cx="914400" cy="914400"/>
          </a:xfrm>
          <a:prstGeom prst="rect">
            <a:avLst/>
          </a:prstGeom>
        </p:spPr>
      </p:pic>
      <p:pic>
        <p:nvPicPr>
          <p:cNvPr id="47" name="Graphique 37" descr="Homme">
            <a:extLst>
              <a:ext uri="{FF2B5EF4-FFF2-40B4-BE49-F238E27FC236}">
                <a16:creationId xmlns:a16="http://schemas.microsoft.com/office/drawing/2014/main" id="{74348626-6F36-48EB-90F5-A531618D5D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76886" y="1955577"/>
            <a:ext cx="914400" cy="914400"/>
          </a:xfrm>
          <a:prstGeom prst="rect">
            <a:avLst/>
          </a:prstGeom>
        </p:spPr>
      </p:pic>
      <p:pic>
        <p:nvPicPr>
          <p:cNvPr id="48" name="Graphique 37" descr="Homme">
            <a:extLst>
              <a:ext uri="{FF2B5EF4-FFF2-40B4-BE49-F238E27FC236}">
                <a16:creationId xmlns:a16="http://schemas.microsoft.com/office/drawing/2014/main" id="{A3133E44-009B-45E4-B422-C0652B4F44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11112" y="2835633"/>
            <a:ext cx="914400" cy="914400"/>
          </a:xfrm>
          <a:prstGeom prst="rect">
            <a:avLst/>
          </a:prstGeom>
        </p:spPr>
      </p:pic>
      <p:pic>
        <p:nvPicPr>
          <p:cNvPr id="49" name="Graphique 37" descr="Homme">
            <a:extLst>
              <a:ext uri="{FF2B5EF4-FFF2-40B4-BE49-F238E27FC236}">
                <a16:creationId xmlns:a16="http://schemas.microsoft.com/office/drawing/2014/main" id="{10D2A167-E57A-4C20-9CC2-EEF8E36DDE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03281" y="2835633"/>
            <a:ext cx="914400" cy="914400"/>
          </a:xfrm>
          <a:prstGeom prst="rect">
            <a:avLst/>
          </a:prstGeom>
        </p:spPr>
      </p:pic>
      <p:pic>
        <p:nvPicPr>
          <p:cNvPr id="50" name="Graphique 37" descr="Homme">
            <a:extLst>
              <a:ext uri="{FF2B5EF4-FFF2-40B4-BE49-F238E27FC236}">
                <a16:creationId xmlns:a16="http://schemas.microsoft.com/office/drawing/2014/main" id="{A833F4C2-C6B6-43A6-B04C-A350E3B6EA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79788" y="2835634"/>
            <a:ext cx="914400" cy="914400"/>
          </a:xfrm>
          <a:prstGeom prst="rect">
            <a:avLst/>
          </a:prstGeom>
        </p:spPr>
      </p:pic>
      <p:pic>
        <p:nvPicPr>
          <p:cNvPr id="51" name="Graphique 37" descr="Homme">
            <a:extLst>
              <a:ext uri="{FF2B5EF4-FFF2-40B4-BE49-F238E27FC236}">
                <a16:creationId xmlns:a16="http://schemas.microsoft.com/office/drawing/2014/main" id="{E6383B36-0364-43E1-AC4F-75126D6DC2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95449" y="2835633"/>
            <a:ext cx="914400" cy="914400"/>
          </a:xfrm>
          <a:prstGeom prst="rect">
            <a:avLst/>
          </a:prstGeom>
        </p:spPr>
      </p:pic>
      <p:pic>
        <p:nvPicPr>
          <p:cNvPr id="52" name="Graphique 37" descr="Homme">
            <a:extLst>
              <a:ext uri="{FF2B5EF4-FFF2-40B4-BE49-F238E27FC236}">
                <a16:creationId xmlns:a16="http://schemas.microsoft.com/office/drawing/2014/main" id="{41019B16-0AAA-4393-A380-BBF12A736A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176886" y="2835633"/>
            <a:ext cx="914400" cy="914400"/>
          </a:xfrm>
          <a:prstGeom prst="rect">
            <a:avLst/>
          </a:prstGeom>
        </p:spPr>
      </p:pic>
      <p:pic>
        <p:nvPicPr>
          <p:cNvPr id="3" name="Image 5">
            <a:extLst>
              <a:ext uri="{FF2B5EF4-FFF2-40B4-BE49-F238E27FC236}">
                <a16:creationId xmlns:a16="http://schemas.microsoft.com/office/drawing/2014/main" id="{9288C4BA-38CB-4689-9100-CDF35F4DF38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1113" t="25225" r="21121" b="30180"/>
          <a:stretch/>
        </p:blipFill>
        <p:spPr>
          <a:xfrm>
            <a:off x="663479" y="4830852"/>
            <a:ext cx="1981465" cy="636865"/>
          </a:xfrm>
          <a:prstGeom prst="rect">
            <a:avLst/>
          </a:prstGeom>
        </p:spPr>
      </p:pic>
      <p:pic>
        <p:nvPicPr>
          <p:cNvPr id="11" name="Image 12" descr="Une image contenant dessin&#10;&#10;Description générée avec un niveau de confiance très élevé">
            <a:extLst>
              <a:ext uri="{FF2B5EF4-FFF2-40B4-BE49-F238E27FC236}">
                <a16:creationId xmlns:a16="http://schemas.microsoft.com/office/drawing/2014/main" id="{AD5A8702-7CA9-48D5-AAC6-A526F315C61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8833" y="5718555"/>
            <a:ext cx="1462558" cy="765623"/>
          </a:xfrm>
          <a:prstGeom prst="rect">
            <a:avLst/>
          </a:prstGeom>
        </p:spPr>
      </p:pic>
      <p:pic>
        <p:nvPicPr>
          <p:cNvPr id="15" name="Image 16" descr="Une image contenant couteau&#10;&#10;Description générée avec un niveau de confiance très élevé">
            <a:extLst>
              <a:ext uri="{FF2B5EF4-FFF2-40B4-BE49-F238E27FC236}">
                <a16:creationId xmlns:a16="http://schemas.microsoft.com/office/drawing/2014/main" id="{1341A5AC-0A43-4EDD-917A-98AEC57FEC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03087" y="5673278"/>
            <a:ext cx="1194248" cy="952769"/>
          </a:xfrm>
          <a:prstGeom prst="rect">
            <a:avLst/>
          </a:prstGeom>
        </p:spPr>
      </p:pic>
      <p:pic>
        <p:nvPicPr>
          <p:cNvPr id="19" name="Image 20" descr="Une image contenant signe&#10;&#10;Description générée avec un niveau de confiance très élevé">
            <a:extLst>
              <a:ext uri="{FF2B5EF4-FFF2-40B4-BE49-F238E27FC236}">
                <a16:creationId xmlns:a16="http://schemas.microsoft.com/office/drawing/2014/main" id="{DFE64E10-9223-4B4D-B10C-7548B79F8EA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44636" y="5520342"/>
            <a:ext cx="1226445" cy="1237177"/>
          </a:xfrm>
          <a:prstGeom prst="rect">
            <a:avLst/>
          </a:prstGeom>
        </p:spPr>
      </p:pic>
      <p:pic>
        <p:nvPicPr>
          <p:cNvPr id="23" name="Image 24" descr="Une image contenant signe&#10;&#10;Description générée avec un niveau de confiance très élevé">
            <a:extLst>
              <a:ext uri="{FF2B5EF4-FFF2-40B4-BE49-F238E27FC236}">
                <a16:creationId xmlns:a16="http://schemas.microsoft.com/office/drawing/2014/main" id="{9437359D-3186-4AA2-87AD-ECA4E99797A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99197" y="4480170"/>
            <a:ext cx="1191296" cy="1181771"/>
          </a:xfrm>
          <a:prstGeom prst="rect">
            <a:avLst/>
          </a:prstGeom>
        </p:spPr>
      </p:pic>
      <p:pic>
        <p:nvPicPr>
          <p:cNvPr id="27" name="Image 28" descr="Une image contenant horloge, dessin&#10;&#10;Description générée avec un niveau de confiance très élevé">
            <a:extLst>
              <a:ext uri="{FF2B5EF4-FFF2-40B4-BE49-F238E27FC236}">
                <a16:creationId xmlns:a16="http://schemas.microsoft.com/office/drawing/2014/main" id="{B4C5A909-E9CF-4014-9724-E3B2EC626A5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12439" y="4537052"/>
            <a:ext cx="1376698" cy="810430"/>
          </a:xfrm>
          <a:prstGeom prst="rect">
            <a:avLst/>
          </a:prstGeom>
        </p:spPr>
      </p:pic>
      <p:pic>
        <p:nvPicPr>
          <p:cNvPr id="6" name="Image 12" descr="Une image contenant signe, dessin&#10;&#10;Description générée avec un niveau de confiance très élevé">
            <a:extLst>
              <a:ext uri="{FF2B5EF4-FFF2-40B4-BE49-F238E27FC236}">
                <a16:creationId xmlns:a16="http://schemas.microsoft.com/office/drawing/2014/main" id="{0A12C167-63BD-4288-966B-51DFC40B0CF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72551" y="5798242"/>
            <a:ext cx="1462559" cy="681374"/>
          </a:xfrm>
          <a:prstGeom prst="rect">
            <a:avLst/>
          </a:prstGeom>
        </p:spPr>
      </p:pic>
      <p:pic>
        <p:nvPicPr>
          <p:cNvPr id="17" name="Image 20">
            <a:extLst>
              <a:ext uri="{FF2B5EF4-FFF2-40B4-BE49-F238E27FC236}">
                <a16:creationId xmlns:a16="http://schemas.microsoft.com/office/drawing/2014/main" id="{EC2B01CB-9A5F-4CDA-949D-5EEBAEF47AF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514974" y="4432680"/>
            <a:ext cx="1902586" cy="1362612"/>
          </a:xfrm>
          <a:prstGeom prst="rect">
            <a:avLst/>
          </a:prstGeom>
        </p:spPr>
      </p:pic>
      <p:pic>
        <p:nvPicPr>
          <p:cNvPr id="25" name="Image 28" descr="Une image contenant dessin&#10;&#10;Description générée avec un niveau de confiance très élevé">
            <a:extLst>
              <a:ext uri="{FF2B5EF4-FFF2-40B4-BE49-F238E27FC236}">
                <a16:creationId xmlns:a16="http://schemas.microsoft.com/office/drawing/2014/main" id="{73FAEADE-A044-43E3-858D-8286C5F1296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210693" y="4476145"/>
            <a:ext cx="2299684" cy="1286412"/>
          </a:xfrm>
          <a:prstGeom prst="rect">
            <a:avLst/>
          </a:prstGeom>
        </p:spPr>
      </p:pic>
      <p:pic>
        <p:nvPicPr>
          <p:cNvPr id="32" name="Image 32" descr="Une image contenant signe&#10;&#10;Description générée avec un niveau de confiance très élevé">
            <a:extLst>
              <a:ext uri="{FF2B5EF4-FFF2-40B4-BE49-F238E27FC236}">
                <a16:creationId xmlns:a16="http://schemas.microsoft.com/office/drawing/2014/main" id="{9881C052-6560-407E-84A4-C3C47A2385B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360947" y="5696688"/>
            <a:ext cx="2074304" cy="895217"/>
          </a:xfrm>
          <a:prstGeom prst="rect">
            <a:avLst/>
          </a:prstGeom>
        </p:spPr>
      </p:pic>
      <p:pic>
        <p:nvPicPr>
          <p:cNvPr id="36" name="Image 37">
            <a:extLst>
              <a:ext uri="{FF2B5EF4-FFF2-40B4-BE49-F238E27FC236}">
                <a16:creationId xmlns:a16="http://schemas.microsoft.com/office/drawing/2014/main" id="{61E406BA-3A75-4652-94EE-B40101EC1E8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818665" y="4646187"/>
            <a:ext cx="979599" cy="946330"/>
          </a:xfrm>
          <a:prstGeom prst="rect">
            <a:avLst/>
          </a:prstGeom>
        </p:spPr>
      </p:pic>
      <p:pic>
        <p:nvPicPr>
          <p:cNvPr id="40" name="Image 41">
            <a:extLst>
              <a:ext uri="{FF2B5EF4-FFF2-40B4-BE49-F238E27FC236}">
                <a16:creationId xmlns:a16="http://schemas.microsoft.com/office/drawing/2014/main" id="{E2EC178D-1BA7-40FA-9A47-AC3F6E5D108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507426" y="5795359"/>
            <a:ext cx="1945515" cy="71933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42CF807-584B-4ECB-8896-09A518F8E628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1/46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E463904-FEC5-4D40-9D6B-9958EB55E874}"/>
              </a:ext>
            </a:extLst>
          </p:cNvPr>
          <p:cNvSpPr txBox="1"/>
          <p:nvPr/>
        </p:nvSpPr>
        <p:spPr>
          <a:xfrm>
            <a:off x="7921868" y="6613302"/>
            <a:ext cx="3749688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* https://www.hubspot.com/stories/chatbot-marketing-future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3ACCFE6-449B-4101-9870-356229E8206C}"/>
              </a:ext>
            </a:extLst>
          </p:cNvPr>
          <p:cNvSpPr txBox="1"/>
          <p:nvPr/>
        </p:nvSpPr>
        <p:spPr>
          <a:xfrm>
            <a:off x="9650570" y="3468709"/>
            <a:ext cx="2206581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/>
              <a:t>~70% of people use chatbots to solve </a:t>
            </a:r>
            <a:r>
              <a:rPr lang="fr-FR" sz="1400" err="1"/>
              <a:t>their</a:t>
            </a:r>
            <a:r>
              <a:rPr lang="fr-FR" sz="1400" dirty="0"/>
              <a:t> </a:t>
            </a:r>
            <a:r>
              <a:rPr lang="fr-FR" sz="1400" err="1"/>
              <a:t>problems</a:t>
            </a:r>
            <a:r>
              <a:rPr lang="fr-FR" sz="1400"/>
              <a:t> fast*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2D6E5FC1-1ABF-4E4B-8FAB-C42263BE9B4D}"/>
              </a:ext>
            </a:extLst>
          </p:cNvPr>
          <p:cNvSpPr txBox="1"/>
          <p:nvPr/>
        </p:nvSpPr>
        <p:spPr>
          <a:xfrm>
            <a:off x="9650570" y="1558343"/>
            <a:ext cx="2206581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/>
              <a:t>~60% of people </a:t>
            </a:r>
            <a:r>
              <a:rPr lang="fr-FR" sz="1400" err="1"/>
              <a:t>prefer</a:t>
            </a:r>
            <a:r>
              <a:rPr lang="fr-FR" sz="1400" dirty="0"/>
              <a:t> </a:t>
            </a:r>
            <a:r>
              <a:rPr lang="fr-FR" sz="1400"/>
              <a:t>messaging </a:t>
            </a:r>
            <a:r>
              <a:rPr lang="fr-FR" sz="1400" err="1"/>
              <a:t>than</a:t>
            </a:r>
            <a:r>
              <a:rPr lang="fr-FR" sz="1400" dirty="0"/>
              <a:t> </a:t>
            </a:r>
            <a:r>
              <a:rPr lang="fr-FR" sz="1400" err="1"/>
              <a:t>calling</a:t>
            </a:r>
            <a:r>
              <a:rPr lang="fr-FR" sz="1400" dirty="0"/>
              <a:t> </a:t>
            </a:r>
            <a:r>
              <a:rPr lang="fr-FR" sz="1400" err="1"/>
              <a:t>customer</a:t>
            </a:r>
            <a:r>
              <a:rPr lang="fr-FR" sz="1400"/>
              <a:t> service*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96436ECC-0BF1-4E03-8145-9573C8E1FF30}"/>
              </a:ext>
            </a:extLst>
          </p:cNvPr>
          <p:cNvSpPr txBox="1"/>
          <p:nvPr/>
        </p:nvSpPr>
        <p:spPr>
          <a:xfrm>
            <a:off x="9650570" y="2472037"/>
            <a:ext cx="2308800" cy="74795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/>
              <a:t>~50% of people </a:t>
            </a:r>
            <a:r>
              <a:rPr lang="fr-FR" sz="1400" err="1"/>
              <a:t>prefer</a:t>
            </a:r>
            <a:r>
              <a:rPr lang="fr-FR" sz="1400" dirty="0"/>
              <a:t> </a:t>
            </a:r>
            <a:r>
              <a:rPr lang="fr-FR" sz="1400"/>
              <a:t>shopping </a:t>
            </a:r>
            <a:r>
              <a:rPr lang="fr-FR" sz="1400" err="1"/>
              <a:t>from</a:t>
            </a:r>
            <a:r>
              <a:rPr lang="fr-FR" sz="1400"/>
              <a:t> businesses </a:t>
            </a:r>
            <a:r>
              <a:rPr lang="fr-FR" sz="1400" err="1"/>
              <a:t>they</a:t>
            </a:r>
            <a:r>
              <a:rPr lang="fr-FR" sz="1400"/>
              <a:t> can text*</a:t>
            </a:r>
          </a:p>
        </p:txBody>
      </p:sp>
    </p:spTree>
    <p:extLst>
      <p:ext uri="{BB962C8B-B14F-4D97-AF65-F5344CB8AC3E}">
        <p14:creationId xmlns:p14="http://schemas.microsoft.com/office/powerpoint/2010/main" val="3739651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CustomShape 1"/>
          <p:cNvSpPr/>
          <p:nvPr/>
        </p:nvSpPr>
        <p:spPr>
          <a:xfrm>
            <a:off x="669960" y="0"/>
            <a:ext cx="10849320" cy="10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90000"/>
              </a:lnSpc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Benefits of </a:t>
            </a:r>
            <a:r>
              <a:rPr lang="fr-F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微软雅黑"/>
              </a:rPr>
              <a:t>chatbots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6" name="Image 375"/>
          <p:cNvPicPr/>
          <p:nvPr/>
        </p:nvPicPr>
        <p:blipFill>
          <a:blip r:embed="rId3"/>
          <a:stretch/>
        </p:blipFill>
        <p:spPr>
          <a:xfrm>
            <a:off x="4864644" y="2675012"/>
            <a:ext cx="1986935" cy="2006226"/>
          </a:xfrm>
          <a:prstGeom prst="rect">
            <a:avLst/>
          </a:prstGeom>
          <a:ln>
            <a:noFill/>
          </a:ln>
        </p:spPr>
      </p:pic>
      <p:sp>
        <p:nvSpPr>
          <p:cNvPr id="377" name="CustomShape 2"/>
          <p:cNvSpPr/>
          <p:nvPr/>
        </p:nvSpPr>
        <p:spPr>
          <a:xfrm>
            <a:off x="599088" y="2355342"/>
            <a:ext cx="4264560" cy="19619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en-US" sz="2000" b="1" spc="-1">
                <a:solidFill>
                  <a:schemeClr val="tx2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Company</a:t>
            </a:r>
          </a:p>
          <a:p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Gain the customer loyalty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Make employees concentrate on more strategical decisions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Reaching new customers</a:t>
            </a:r>
          </a:p>
        </p:txBody>
      </p:sp>
      <p:sp>
        <p:nvSpPr>
          <p:cNvPr id="378" name="CustomShape 3"/>
          <p:cNvSpPr/>
          <p:nvPr/>
        </p:nvSpPr>
        <p:spPr>
          <a:xfrm>
            <a:off x="7758916" y="2350861"/>
            <a:ext cx="3973680" cy="19678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en-US" sz="2000" b="1" spc="-1">
                <a:solidFill>
                  <a:schemeClr val="tx2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Customer</a:t>
            </a:r>
            <a:endParaRPr lang="en-US" sz="2000" b="1" strike="noStrike" spc="-1">
              <a:solidFill>
                <a:schemeClr val="tx2">
                  <a:lumMod val="60000"/>
                  <a:lumOff val="4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Reducing customer waiting </a:t>
            </a: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time</a:t>
            </a:r>
          </a:p>
          <a:p>
            <a:pPr marL="285750" indent="-285750">
              <a:buFont typeface="Arial"/>
              <a:buChar char="•"/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7/7</a:t>
            </a: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and </a:t>
            </a: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24/24</a:t>
            </a: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service</a:t>
            </a:r>
            <a:endParaRPr lang="en-US">
              <a:solidFill>
                <a:srgbClr val="000000"/>
              </a:solidFill>
              <a:latin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Consistent</a:t>
            </a: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answers</a:t>
            </a:r>
          </a:p>
          <a:p>
            <a:pPr marL="285750" indent="-285750">
              <a:buFont typeface="Arial"/>
              <a:buChar char="•"/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Instant</a:t>
            </a: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transactions</a:t>
            </a:r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4B6FCF7-87C3-4A07-9ECF-6376DAB23CE9}"/>
              </a:ext>
            </a:extLst>
          </p:cNvPr>
          <p:cNvSpPr txBox="1"/>
          <p:nvPr/>
        </p:nvSpPr>
        <p:spPr>
          <a:xfrm>
            <a:off x="11610277" y="6582936"/>
            <a:ext cx="5687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/>
              <a:t>2/46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7</TotalTime>
  <Words>3813</Words>
  <Application>Microsoft Office PowerPoint</Application>
  <PresentationFormat>Grand écran</PresentationFormat>
  <Paragraphs>933</Paragraphs>
  <Slides>79</Slides>
  <Notes>61</Notes>
  <HiddenSlides>0</HiddenSlides>
  <MMClips>0</MMClips>
  <ScaleCrop>false</ScaleCrop>
  <HeadingPairs>
    <vt:vector size="4" baseType="variant">
      <vt:variant>
        <vt:lpstr>Thème</vt:lpstr>
      </vt:variant>
      <vt:variant>
        <vt:i4>4</vt:i4>
      </vt:variant>
      <vt:variant>
        <vt:lpstr>Titres des diapositives</vt:lpstr>
      </vt:variant>
      <vt:variant>
        <vt:i4>79</vt:i4>
      </vt:variant>
    </vt:vector>
  </HeadingPairs>
  <TitlesOfParts>
    <vt:vector size="83" baseType="lpstr">
      <vt:lpstr>Office Theme</vt:lpstr>
      <vt:lpstr>Office Theme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iSlide</dc:creator>
  <dc:description/>
  <cp:lastModifiedBy>Asma LADJ</cp:lastModifiedBy>
  <cp:revision>529</cp:revision>
  <cp:lastPrinted>2018-02-05T16:00:00Z</cp:lastPrinted>
  <dcterms:created xsi:type="dcterms:W3CDTF">2018-02-05T16:00:00Z</dcterms:created>
  <dcterms:modified xsi:type="dcterms:W3CDTF">2019-10-23T10:58:33Z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iSlide</vt:lpwstr>
  </property>
  <property fmtid="{D5CDD505-2E9C-101B-9397-08002B2CF9AE}" pid="4" name="HiddenSlides">
    <vt:i4>3</vt:i4>
  </property>
  <property fmtid="{D5CDD505-2E9C-101B-9397-08002B2CF9AE}" pid="5" name="HyperlinkBase">
    <vt:lpwstr>https://www.islide.cc</vt:lpwstr>
  </property>
  <property fmtid="{D5CDD505-2E9C-101B-9397-08002B2CF9AE}" pid="6" name="HyperlinksChanged">
    <vt:bool>false</vt:bool>
  </property>
  <property fmtid="{D5CDD505-2E9C-101B-9397-08002B2CF9AE}" pid="7" name="LinksUpToDate">
    <vt:bool>false</vt:bool>
  </property>
  <property fmtid="{D5CDD505-2E9C-101B-9397-08002B2CF9AE}" pid="8" name="MMClips">
    <vt:i4>0</vt:i4>
  </property>
  <property fmtid="{D5CDD505-2E9C-101B-9397-08002B2CF9AE}" pid="9" name="Manager">
    <vt:lpwstr>iSlide</vt:lpwstr>
  </property>
  <property fmtid="{D5CDD505-2E9C-101B-9397-08002B2CF9AE}" pid="10" name="Notes">
    <vt:i4>24</vt:i4>
  </property>
  <property fmtid="{D5CDD505-2E9C-101B-9397-08002B2CF9AE}" pid="11" name="PresentationFormat">
    <vt:lpwstr>Widescreen</vt:lpwstr>
  </property>
  <property fmtid="{D5CDD505-2E9C-101B-9397-08002B2CF9AE}" pid="12" name="ScaleCrop">
    <vt:bool>false</vt:bool>
  </property>
  <property fmtid="{D5CDD505-2E9C-101B-9397-08002B2CF9AE}" pid="13" name="ShareDoc">
    <vt:bool>false</vt:bool>
  </property>
  <property fmtid="{D5CDD505-2E9C-101B-9397-08002B2CF9AE}" pid="14" name="Slides">
    <vt:i4>24</vt:i4>
  </property>
  <property fmtid="{D5CDD505-2E9C-101B-9397-08002B2CF9AE}" pid="15" name="iSlide.Theme">
    <vt:lpwstr>48706f29-9ca0-418e-876d-de7b156ca083</vt:lpwstr>
  </property>
  <property fmtid="{D5CDD505-2E9C-101B-9397-08002B2CF9AE}" pid="16" name="MSIP_Label_236020b0-6d69-48c1-9bb5-c586c1062b70_Enabled">
    <vt:lpwstr>True</vt:lpwstr>
  </property>
  <property fmtid="{D5CDD505-2E9C-101B-9397-08002B2CF9AE}" pid="17" name="MSIP_Label_236020b0-6d69-48c1-9bb5-c586c1062b70_SiteId">
    <vt:lpwstr>cf36141c-ddd7-45a7-b073-111f66d0b30c</vt:lpwstr>
  </property>
  <property fmtid="{D5CDD505-2E9C-101B-9397-08002B2CF9AE}" pid="18" name="MSIP_Label_236020b0-6d69-48c1-9bb5-c586c1062b70_Owner">
    <vt:lpwstr>karim.chami@avanade.com</vt:lpwstr>
  </property>
  <property fmtid="{D5CDD505-2E9C-101B-9397-08002B2CF9AE}" pid="19" name="MSIP_Label_236020b0-6d69-48c1-9bb5-c586c1062b70_SetDate">
    <vt:lpwstr>2019-09-25T21:07:53.5713394Z</vt:lpwstr>
  </property>
  <property fmtid="{D5CDD505-2E9C-101B-9397-08002B2CF9AE}" pid="20" name="MSIP_Label_236020b0-6d69-48c1-9bb5-c586c1062b70_Name">
    <vt:lpwstr>Confidential</vt:lpwstr>
  </property>
  <property fmtid="{D5CDD505-2E9C-101B-9397-08002B2CF9AE}" pid="21" name="MSIP_Label_236020b0-6d69-48c1-9bb5-c586c1062b70_Application">
    <vt:lpwstr>Microsoft Azure Information Protection</vt:lpwstr>
  </property>
  <property fmtid="{D5CDD505-2E9C-101B-9397-08002B2CF9AE}" pid="22" name="MSIP_Label_236020b0-6d69-48c1-9bb5-c586c1062b70_ActionId">
    <vt:lpwstr>7dc56c77-096c-4282-9a6f-2e54c2615cf2</vt:lpwstr>
  </property>
  <property fmtid="{D5CDD505-2E9C-101B-9397-08002B2CF9AE}" pid="23" name="MSIP_Label_236020b0-6d69-48c1-9bb5-c586c1062b70_Extended_MSFT_Method">
    <vt:lpwstr>Automatic</vt:lpwstr>
  </property>
  <property fmtid="{D5CDD505-2E9C-101B-9397-08002B2CF9AE}" pid="24" name="MSIP_Label_5fae8262-b78e-4366-8929-a5d6aac95320_Enabled">
    <vt:lpwstr>True</vt:lpwstr>
  </property>
  <property fmtid="{D5CDD505-2E9C-101B-9397-08002B2CF9AE}" pid="25" name="MSIP_Label_5fae8262-b78e-4366-8929-a5d6aac95320_SiteId">
    <vt:lpwstr>cf36141c-ddd7-45a7-b073-111f66d0b30c</vt:lpwstr>
  </property>
  <property fmtid="{D5CDD505-2E9C-101B-9397-08002B2CF9AE}" pid="26" name="MSIP_Label_5fae8262-b78e-4366-8929-a5d6aac95320_Owner">
    <vt:lpwstr>karim.chami@avanade.com</vt:lpwstr>
  </property>
  <property fmtid="{D5CDD505-2E9C-101B-9397-08002B2CF9AE}" pid="27" name="MSIP_Label_5fae8262-b78e-4366-8929-a5d6aac95320_SetDate">
    <vt:lpwstr>2019-09-25T21:07:53.5713394Z</vt:lpwstr>
  </property>
  <property fmtid="{D5CDD505-2E9C-101B-9397-08002B2CF9AE}" pid="28" name="MSIP_Label_5fae8262-b78e-4366-8929-a5d6aac95320_Name">
    <vt:lpwstr>Recipients Have Full Control</vt:lpwstr>
  </property>
  <property fmtid="{D5CDD505-2E9C-101B-9397-08002B2CF9AE}" pid="29" name="MSIP_Label_5fae8262-b78e-4366-8929-a5d6aac95320_Application">
    <vt:lpwstr>Microsoft Azure Information Protection</vt:lpwstr>
  </property>
  <property fmtid="{D5CDD505-2E9C-101B-9397-08002B2CF9AE}" pid="30" name="MSIP_Label_5fae8262-b78e-4366-8929-a5d6aac95320_ActionId">
    <vt:lpwstr>7dc56c77-096c-4282-9a6f-2e54c2615cf2</vt:lpwstr>
  </property>
  <property fmtid="{D5CDD505-2E9C-101B-9397-08002B2CF9AE}" pid="31" name="MSIP_Label_5fae8262-b78e-4366-8929-a5d6aac95320_Parent">
    <vt:lpwstr>236020b0-6d69-48c1-9bb5-c586c1062b70</vt:lpwstr>
  </property>
  <property fmtid="{D5CDD505-2E9C-101B-9397-08002B2CF9AE}" pid="32" name="MSIP_Label_5fae8262-b78e-4366-8929-a5d6aac95320_Extended_MSFT_Method">
    <vt:lpwstr>Automatic</vt:lpwstr>
  </property>
  <property fmtid="{D5CDD505-2E9C-101B-9397-08002B2CF9AE}" pid="33" name="Sensitivity">
    <vt:lpwstr>Confidential Recipients Have Full Control</vt:lpwstr>
  </property>
</Properties>
</file>